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01" r:id="rId2"/>
    <p:sldId id="602" r:id="rId3"/>
    <p:sldId id="604" r:id="rId4"/>
    <p:sldId id="605" r:id="rId5"/>
    <p:sldId id="606" r:id="rId6"/>
    <p:sldId id="607" r:id="rId7"/>
    <p:sldId id="608" r:id="rId8"/>
    <p:sldId id="609" r:id="rId9"/>
    <p:sldId id="610" r:id="rId10"/>
    <p:sldId id="611" r:id="rId11"/>
    <p:sldId id="612" r:id="rId12"/>
    <p:sldId id="52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4" userDrawn="1">
          <p15:clr>
            <a:srgbClr val="A4A3A4"/>
          </p15:clr>
        </p15:guide>
        <p15:guide id="2" pos="38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1" clrIdx="0"/>
  <p:cmAuthor id="2" name="Марина Елфимова" initials="МЕ" lastIdx="2" clrIdx="1">
    <p:extLst>
      <p:ext uri="{19B8F6BF-5375-455C-9EA6-DF929625EA0E}">
        <p15:presenceInfo xmlns:p15="http://schemas.microsoft.com/office/powerpoint/2012/main" userId="S-1-5-21-562466053-1106901035-187234455-12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190E52"/>
    <a:srgbClr val="0161B7"/>
    <a:srgbClr val="FFFFFF"/>
    <a:srgbClr val="F10930"/>
    <a:srgbClr val="0066FF"/>
    <a:srgbClr val="FB3376"/>
    <a:srgbClr val="A6D86E"/>
    <a:srgbClr val="273C18"/>
    <a:srgbClr val="016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2" autoAdjust="0"/>
    <p:restoredTop sz="94569" autoAdjust="0"/>
  </p:normalViewPr>
  <p:slideViewPr>
    <p:cSldViewPr snapToGrid="0" showGuides="1">
      <p:cViewPr varScale="1">
        <p:scale>
          <a:sx n="107" d="100"/>
          <a:sy n="107" d="100"/>
        </p:scale>
        <p:origin x="1098" y="108"/>
      </p:cViewPr>
      <p:guideLst>
        <p:guide orient="horz" pos="2124"/>
        <p:guide pos="38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82DDE-F130-4B77-8485-537508040A65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CC737-B92D-4C50-91B2-2783648C9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24554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A61F8-8264-4F4B-AF23-B404652EEF99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F43B3-7579-467A-B974-14AF1056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79319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F43B3-7579-467A-B974-14AF10567A3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4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F43B3-7579-467A-B974-14AF10567A3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0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43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21.04.2021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90827" t="45776" b="47657"/>
          <a:stretch>
            <a:fillRect/>
          </a:stretch>
        </p:blipFill>
        <p:spPr>
          <a:xfrm>
            <a:off x="11073618" y="3559126"/>
            <a:ext cx="1118382" cy="4501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946447-A0B1-4C8E-85E5-744FE3A48F88}"/>
              </a:ext>
            </a:extLst>
          </p:cNvPr>
          <p:cNvSpPr txBox="1"/>
          <p:nvPr/>
        </p:nvSpPr>
        <p:spPr>
          <a:xfrm>
            <a:off x="5049520" y="6343134"/>
            <a:ext cx="1737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161B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Бишкек  -  202</a:t>
            </a:r>
            <a:r>
              <a:rPr lang="ru-RU" dirty="0">
                <a:solidFill>
                  <a:srgbClr val="0161B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ru-RU" dirty="0">
              <a:solidFill>
                <a:srgbClr val="0161B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5EC49-0535-1984-E689-1001CE8FFE6B}"/>
              </a:ext>
            </a:extLst>
          </p:cNvPr>
          <p:cNvSpPr txBox="1"/>
          <p:nvPr/>
        </p:nvSpPr>
        <p:spPr>
          <a:xfrm>
            <a:off x="449753" y="2024133"/>
            <a:ext cx="58330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РАБОТЫ Учреждения «Технопарк КГТУ</a:t>
            </a:r>
          </a:p>
          <a:p>
            <a:r>
              <a:rPr lang="ru-RU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им. И. Раззакова» на 2026 год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CA3135-B739-C8D4-8309-113560BC4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25"/>
            <a:ext cx="10515600" cy="6040438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29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Кадры и обучение</a:t>
            </a:r>
            <a:endParaRPr lang="ru-RU" sz="2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Практическое обучение студентов по всем направлениям;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Производственные практики и стажировки;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инженерно-технического персонала;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квалификации сотрудников Технопарка.</a:t>
            </a:r>
            <a:endParaRPr lang="ru-RU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29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5. Партнёрства и заказы</a:t>
            </a:r>
            <a:endParaRPr lang="ru-RU" sz="2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 договоров с:</a:t>
            </a:r>
            <a:endParaRPr lang="ru-RU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образовательными учреждениями;</a:t>
            </a:r>
            <a:endParaRPr lang="ru-RU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промышленными компаниями;</a:t>
            </a:r>
            <a:endParaRPr lang="ru-RU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государственными структурами;</a:t>
            </a:r>
            <a:endParaRPr lang="ru-RU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опытно-производственных заказов.</a:t>
            </a:r>
            <a:endParaRPr lang="ru-RU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8405C7-504A-0D12-F868-128C4DC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40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AD8B2ED-2023-576F-5581-645772CB5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9929"/>
            <a:ext cx="10515600" cy="53970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Ожидаемые итоги 2026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✔️ Запущено 6 производственных направлений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✔️ Созданы и оснащены производственные цеха и лаборатории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✔️ Обеспечен выпуск первых промышленных партий продукции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✔️ Подготовлены и привлечены квалифицированные кадры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✔️ Осуществлён переход технопарка от этапа НИОКР к промышленному производству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объём произведённой и реализованной 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суммы</a:t>
            </a:r>
          </a:p>
          <a:p>
            <a:pPr marL="0" indent="0">
              <a:buNone/>
            </a:pP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843 000 000 сом.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5D08D-F6CB-109E-4CED-D8DEED43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12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4"/>
          <p:cNvSpPr txBox="1">
            <a:spLocks noGrp="1"/>
          </p:cNvSpPr>
          <p:nvPr>
            <p:ph type="title"/>
          </p:nvPr>
        </p:nvSpPr>
        <p:spPr>
          <a:xfrm>
            <a:off x="838200" y="3628482"/>
            <a:ext cx="10515600" cy="52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Calibri" panose="020F0502020204030204"/>
              <a:buNone/>
            </a:pPr>
            <a:r>
              <a:rPr lang="ky-KG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sz="3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1" name="Google Shape;561;p34"/>
          <p:cNvPicPr preferRelativeResize="0"/>
          <p:nvPr/>
        </p:nvPicPr>
        <p:blipFill rotWithShape="1">
          <a:blip r:embed="rId3"/>
          <a:srcRect t="10246"/>
          <a:stretch>
            <a:fillRect/>
          </a:stretch>
        </p:blipFill>
        <p:spPr>
          <a:xfrm>
            <a:off x="2666999" y="165259"/>
            <a:ext cx="7010687" cy="2803338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34"/>
          <p:cNvSpPr txBox="1"/>
          <p:nvPr/>
        </p:nvSpPr>
        <p:spPr>
          <a:xfrm>
            <a:off x="3666593" y="5400110"/>
            <a:ext cx="50115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ru-RU" dirty="0">
                <a:solidFill>
                  <a:srgbClr val="002060"/>
                </a:solidFill>
                <a:ea typeface="Calibri" panose="020F0502020204030204"/>
                <a:cs typeface="Calibri" panose="020F0502020204030204"/>
                <a:sym typeface="Roboto"/>
              </a:rPr>
              <a:t>720001, Бишкек ш. Чуй </a:t>
            </a:r>
            <a:r>
              <a:rPr lang="ru-RU" dirty="0" err="1">
                <a:solidFill>
                  <a:srgbClr val="002060"/>
                </a:solidFill>
                <a:ea typeface="Calibri" panose="020F0502020204030204"/>
                <a:cs typeface="Calibri" panose="020F0502020204030204"/>
                <a:sym typeface="Roboto"/>
              </a:rPr>
              <a:t>проспектиси</a:t>
            </a:r>
            <a:r>
              <a:rPr lang="ru-RU" dirty="0">
                <a:solidFill>
                  <a:srgbClr val="002060"/>
                </a:solidFill>
                <a:ea typeface="Calibri" panose="020F0502020204030204"/>
                <a:cs typeface="Calibri" panose="020F0502020204030204"/>
                <a:sym typeface="Roboto"/>
              </a:rPr>
              <a:t> 215, </a:t>
            </a:r>
            <a:endParaRPr lang="en-US" dirty="0">
              <a:solidFill>
                <a:srgbClr val="002060"/>
              </a:solidFill>
              <a:ea typeface="Calibri" panose="020F0502020204030204"/>
              <a:cs typeface="Calibri" panose="020F0502020204030204"/>
              <a:sym typeface="Roboto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dirty="0">
                <a:solidFill>
                  <a:srgbClr val="002060"/>
                </a:solidFill>
                <a:ea typeface="Calibri" panose="020F0502020204030204"/>
                <a:cs typeface="Calibri" panose="020F0502020204030204"/>
                <a:sym typeface="Roboto"/>
              </a:rPr>
              <a:t> Tel.: </a:t>
            </a:r>
            <a:r>
              <a:rPr lang="ru-RU" dirty="0">
                <a:solidFill>
                  <a:srgbClr val="002060"/>
                </a:solidFill>
                <a:ea typeface="Calibri" panose="020F0502020204030204"/>
                <a:cs typeface="Calibri" panose="020F0502020204030204"/>
                <a:sym typeface="Roboto"/>
              </a:rPr>
              <a:t>+996 (312) 29-90-06</a:t>
            </a:r>
            <a:endParaRPr dirty="0">
              <a:solidFill>
                <a:srgbClr val="002060"/>
              </a:solidFill>
              <a:ea typeface="Calibri" panose="020F0502020204030204"/>
              <a:cs typeface="Calibri" panose="020F0502020204030204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ea typeface="Calibri" panose="020F0502020204030204"/>
                <a:cs typeface="Calibri" panose="020F0502020204030204"/>
                <a:sym typeface="Roboto"/>
              </a:rPr>
              <a:t>E-mail: </a:t>
            </a:r>
            <a:r>
              <a:rPr lang="en-US" dirty="0">
                <a:solidFill>
                  <a:srgbClr val="002060"/>
                </a:solidFill>
                <a:ea typeface="Calibri" panose="020F0502020204030204"/>
                <a:cs typeface="Calibri" panose="020F0502020204030204"/>
                <a:sym typeface="Roboto"/>
              </a:rPr>
              <a:t>bt.college312@gmail.com</a:t>
            </a:r>
            <a:endParaRPr lang="ky-KG" dirty="0">
              <a:solidFill>
                <a:srgbClr val="002060"/>
              </a:solidFill>
              <a:ea typeface="Calibri" panose="020F0502020204030204"/>
              <a:cs typeface="Calibri" panose="020F0502020204030204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ru-RU" dirty="0">
              <a:solidFill>
                <a:srgbClr val="002060"/>
              </a:solidFill>
              <a:ea typeface="Calibri" panose="020F0502020204030204"/>
              <a:cs typeface="Calibri" panose="020F0502020204030204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8CD42B5-8C95-80D8-9E01-55651CA94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139" y="136525"/>
            <a:ext cx="11651809" cy="49988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Общие положения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работы на 2026 год разработан во исполнение Стратегического плана Технопарка КГТУ им. И. Раззакова (далее Технопарк) на 2026–2030 годы.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определяет ключевые мероприятия, проекты и целевые показатели деятельности Технопарка на 2026 год с приоритетом направлений, указанных в пункте 7 Стратегического плана.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Реализация Плана осуществляется за счёт средств КГТУ, грантов, партнёрских программ и собственных доходов Технопарка.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7B114A3-6A38-0089-CAF1-20BEE357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3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90EEDF-4199-4E57-CFFF-F7DC0C200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5101"/>
            <a:ext cx="10515600" cy="56518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Основные цели на 2026 год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базовой производственной и инновационной инфраструктуры Технопарка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Технопарка в Государственный реестр технопарков КР при Министерстве науки, высшего образования и инноваций КР (для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регицтрации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минимум 2-резидента конце года 10-резидент)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механизмов коммерциализации и трансфера технологий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реестра, включающего все патенты, полученные работниками ППС КГТУ им. И. Раззакова.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патента на товарный знак «Алтын Казык»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пилотных проектов по приоритетным направлениям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и правовая защита объектов интеллектуальной собственности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финансовой устойчивости Технопарка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1751E1-C9E1-E267-AC44-062AF472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10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7F83F0A-A3DC-26AC-3FCB-5FA49D567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509" y="136525"/>
            <a:ext cx="11123800" cy="600930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Проект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 Производство мебели (совместно с китайскими и местными компаниями)</a:t>
            </a: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- </a:t>
            </a: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Запуск мебельного цеха,  для обеспечения потребностей КГТУ и внешних заказчиков.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На базе промзоны по адресу: ул. Виноградная, 3, запустить мебельный цех совместно с </a:t>
            </a:r>
            <a:r>
              <a:rPr lang="ru-RU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ОсОО</a:t>
            </a:r>
            <a:r>
              <a:rPr lang="ru-RU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«Исмаил КЖ»</a:t>
            </a:r>
            <a:endParaRPr lang="ru-RU" sz="20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Планируемый объём выпуска в 2026 году</a:t>
            </a: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Общий объём произведённой и реализованной мебели: </a:t>
            </a: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50 000 000 сом</a:t>
            </a: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заказчики:</a:t>
            </a: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государственные и частные организации;</a:t>
            </a: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учреждения.</a:t>
            </a: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F6F5A9-7884-FE8C-9636-261E0791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4</a:t>
            </a:fld>
            <a:endParaRPr lang="ru-RU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78CC62EF-B59A-B9DC-903A-3697E097B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526" y="3666836"/>
            <a:ext cx="3816055" cy="287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6DEF081-77B5-7035-725B-660209455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971" y="3888076"/>
            <a:ext cx="3682948" cy="26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21E7A330-5C00-8B92-C655-005760B42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39" y="3888076"/>
            <a:ext cx="3609630" cy="265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0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367AEE-0896-36FB-94D6-714FE5B7C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26" y="0"/>
            <a:ext cx="11600873" cy="61769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 Производство беспилотных летательных аппаратов (БПЛА)</a:t>
            </a: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(совместно с китайскими компаниями)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- </a:t>
            </a: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и запуск цеха по сборке и испытаниям беспилотных летательных аппаратов для образовательных, промышленных и государственных нужд.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Планируемый объём выпуска в 2026 году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Общий объём произведённых и реализованных БПЛА и сопутствующих решений на </a:t>
            </a:r>
            <a:r>
              <a:rPr lang="ru-RU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000 000 сом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заказчики: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государственные структуры;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агропромышленные предприятия;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строительные и энергетические компании;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2AF59E-C061-FAEA-AE99-536644EC9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5</a:t>
            </a:fld>
            <a:endParaRPr lang="ru-RU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7D6618FE-BECD-2582-7F54-21161EC9F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82" y="2722345"/>
            <a:ext cx="4064000" cy="365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7B6A5AF3-F821-BAC0-67B4-0E3C6EE50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8" y="3681485"/>
            <a:ext cx="3492932" cy="278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12E5FFF6-94E1-7219-A9E1-C82368E51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87" y="3681485"/>
            <a:ext cx="3582986" cy="278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50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5F366D-EEBA-3218-8C14-A63A3D7F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909" y="136525"/>
            <a:ext cx="11249891" cy="60404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kern="1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3.3. </a:t>
            </a:r>
            <a:r>
              <a:rPr lang="ru-RU" sz="2400" b="1" kern="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Установка и внедрение электрозарядных станций (ЭЗС) (совместно с местными партнёрами)</a:t>
            </a:r>
            <a:endParaRPr lang="ru-RU" b="1" kern="1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работ по </a:t>
            </a: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установке, пусконаладке и внедрению электрозарядных станций</a:t>
            </a: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территории КГТУ и пилотных объектах.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Планируемый объём работ в 2026 году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Общий объём работ по установке и внедрению ЭЗС на </a:t>
            </a: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3 000 000 сом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Назначение: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пилотные электрозарядные станции;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учебно-демонстрационные объекты;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установка и эксплуатация на территории КГТУ.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055ACF-FA65-4062-1B2B-DA0BBC4D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6</a:t>
            </a:fld>
            <a:endParaRPr lang="ru-RU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8AA4286E-2702-DE59-F408-12D498486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20" y="3519054"/>
            <a:ext cx="3087254" cy="309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5E9AFD7-694D-AE53-2E4C-A5FD61119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38" y="3519054"/>
            <a:ext cx="3955472" cy="309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3685D42-EF1C-851A-A707-76F187B8B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89" y="2728768"/>
            <a:ext cx="4036291" cy="362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4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492B45-1EDC-FFC0-06F6-58414BF4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92652"/>
            <a:ext cx="11526982" cy="60404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ru-RU" sz="2400" b="1" kern="1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3.4. </a:t>
            </a:r>
            <a:r>
              <a:rPr lang="ru-RU" sz="2400" b="1" kern="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Производство интерактивных панелей (совместно с китайскими и местными компаниями)</a:t>
            </a:r>
            <a:endParaRPr lang="ru-RU" b="1" kern="1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Запуск участка по сборке и внедрению интерактивных панелей для образовательных учреждений.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Планируемый объём выпуска в 2026 году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Общий объём произведённых и реализованных интерактивных панелей на суммы </a:t>
            </a: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40 000 000 сом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заказчики: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КГТУ им. И. Раззакова;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школы и вузы Кыргызской Республики;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государственные образовательные учреждения;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частные учебные центры.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417D85-CE5B-A5A9-ACC6-5B0C85BC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7</a:t>
            </a:fld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9BF22D8-BF3B-DF82-FEF2-7020EB0D5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" y="3906982"/>
            <a:ext cx="4067175" cy="26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78FEF9F6-B608-BD8D-1BD6-65F23D948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3666836"/>
            <a:ext cx="3834966" cy="300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7884D3A-7F76-E66D-B2CF-3C97D0398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99" y="2859539"/>
            <a:ext cx="3370119" cy="349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04C6B3-5BDF-DFA2-693E-7ABB193E5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kern="1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3.5. </a:t>
            </a:r>
            <a:r>
              <a:rPr lang="ru-RU" b="1" kern="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Цех сборки ноутбуков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- 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и загрузка действующего учебно-производственного цеха сборки ноутбуков совместно </a:t>
            </a: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министерством Просвещении и  </a:t>
            </a:r>
            <a:r>
              <a:rPr lang="ru-RU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ОсОО</a:t>
            </a: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Байтек</a:t>
            </a: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Планируемый объём выпуска в 2026 году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Общий объём собранных и реализованных ноутбуков на суммы </a:t>
            </a: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600 000 000 сом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заказчики: государственные органы; образовательные учреждения;</a:t>
            </a:r>
            <a:r>
              <a:rPr lang="ru-RU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корпоративные клиенты; КГТУ и партнёры.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00" lvl="0" indent="-2520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модернизация и дооснащение действующей сборочной линии;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00" lvl="0" indent="-2520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производственных мощностей цеха;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00" lvl="0" indent="-2520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закупка комплектующих через партнёра «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Байтек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00" lvl="0" indent="-2520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сборка и тестирование серийных партий ноутбуков;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00" lvl="0" indent="-2520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системы контроля качества;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00" lvl="0" indent="-2520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сервисное и гарантийное обслуживание;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00" lvl="0" indent="-2520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инженерно-технических кадров</a:t>
            </a:r>
            <a:r>
              <a:rPr lang="ru-RU" sz="23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33E65E-81D5-895E-0B21-5536F4AD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8</a:t>
            </a:fld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476B74A-F68B-E42F-25EC-053DC2E2C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5" y="4590473"/>
            <a:ext cx="2385869" cy="213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BDD769D-9A08-62AA-FAFC-AFB2155E9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7" y="2475346"/>
            <a:ext cx="4275427" cy="38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ture background">
            <a:extLst>
              <a:ext uri="{FF2B5EF4-FFF2-40B4-BE49-F238E27FC236}">
                <a16:creationId xmlns:a16="http://schemas.microsoft.com/office/drawing/2014/main" id="{0C492BAB-87CB-1680-37EC-404B2E1C9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69" y="4590473"/>
            <a:ext cx="3854304" cy="213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8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F718F3-F98A-8D9C-63A1-F961D60D7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382" y="136525"/>
            <a:ext cx="11333018" cy="6040438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ru-RU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3.6 Производство солнечных панелей и энергетических систем (совместно с китайскими и южнокорейскими компаниями)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– 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лабораторно-производственного участка по сборке солнечных панелей и накопительных систем.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Планируемый объём выпуска в 2026 году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Общий объём произведённых и реализованных солнечных энергетических решений на суммы </a:t>
            </a: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50 000 000 сом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заказчики: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КГТУ им. И. Раззакова;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государственные учреждения;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частные компании и домохозяйства;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проекты интеграции с ЭЗС.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D8F099-A303-EF3B-B824-9114181B7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9</a:t>
            </a:fld>
            <a:endParaRPr lang="ru-RU"/>
          </a:p>
        </p:txBody>
      </p:sp>
      <p:pic>
        <p:nvPicPr>
          <p:cNvPr id="6156" name="Picture 12" descr="Picture background">
            <a:extLst>
              <a:ext uri="{FF2B5EF4-FFF2-40B4-BE49-F238E27FC236}">
                <a16:creationId xmlns:a16="http://schemas.microsoft.com/office/drawing/2014/main" id="{579A56E9-0BC7-DF2F-8DA5-6465F925C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38" y="3500293"/>
            <a:ext cx="3634508" cy="322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В Бишкеке на крыше Политеха установили солнечную электростанцию">
            <a:extLst>
              <a:ext uri="{FF2B5EF4-FFF2-40B4-BE49-F238E27FC236}">
                <a16:creationId xmlns:a16="http://schemas.microsoft.com/office/drawing/2014/main" id="{537A4700-99E7-7BA7-694E-E4B35779D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544" y="2429164"/>
            <a:ext cx="3925455" cy="42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Picture background">
            <a:extLst>
              <a:ext uri="{FF2B5EF4-FFF2-40B4-BE49-F238E27FC236}">
                <a16:creationId xmlns:a16="http://schemas.microsoft.com/office/drawing/2014/main" id="{1B696C78-BED1-7C20-9AE1-5EC5F9564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271" y="3500294"/>
            <a:ext cx="3634508" cy="322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25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2611</TotalTime>
  <Words>799</Words>
  <Application>Microsoft Office PowerPoint</Application>
  <PresentationFormat>Широкоэкранный</PresentationFormat>
  <Paragraphs>102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Symbol</vt:lpstr>
      <vt:lpstr>Times New Roman</vt:lpstr>
      <vt:lpstr>Тема Office</vt:lpstr>
      <vt:lpstr>Презентация PowerPoint</vt:lpstr>
      <vt:lpstr>1. Общие положения 1.1. План работы на 2026 год разработан во исполнение Стратегического плана Технопарка КГТУ им. И. Раззакова (далее Технопарк) на 2026–2030 годы. 1.2. План определяет ключевые мероприятия, проекты и целевые показатели деятельности Технопарка на 2026 год с приоритетом направлений, указанных в пункте 7 Стратегического плана. 1.3. Реализация Плана осуществляется за счёт средств КГТУ, грантов, партнёрских программ и собственных доходов Технопарка.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Талгат Акбеков</dc:creator>
  <cp:lastModifiedBy>Пользователь</cp:lastModifiedBy>
  <cp:revision>938</cp:revision>
  <cp:lastPrinted>2024-06-25T06:55:38Z</cp:lastPrinted>
  <dcterms:created xsi:type="dcterms:W3CDTF">2020-05-17T20:23:00Z</dcterms:created>
  <dcterms:modified xsi:type="dcterms:W3CDTF">2026-01-21T14:22:54Z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93C4369DEFAD4A2883FEE1CB29CCB14A_13</vt:lpwstr>
  </property>
  <property fmtid="{D5CDD505-2E9C-101B-9397-08002B2CF9AE}" pid="3" name="KSOProductBuildVer">
    <vt:lpwstr>1033-12.2.0.13431</vt:lpwstr>
  </property>
</Properties>
</file>