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78" r:id="rId4"/>
    <p:sldId id="259" r:id="rId5"/>
    <p:sldId id="279" r:id="rId6"/>
    <p:sldId id="307" r:id="rId7"/>
    <p:sldId id="327" r:id="rId8"/>
    <p:sldId id="280" r:id="rId9"/>
    <p:sldId id="262" r:id="rId10"/>
    <p:sldId id="318" r:id="rId11"/>
    <p:sldId id="319" r:id="rId12"/>
    <p:sldId id="260" r:id="rId13"/>
    <p:sldId id="320" r:id="rId14"/>
    <p:sldId id="321" r:id="rId15"/>
    <p:sldId id="322" r:id="rId16"/>
    <p:sldId id="323" r:id="rId17"/>
    <p:sldId id="301" r:id="rId18"/>
    <p:sldId id="302" r:id="rId19"/>
    <p:sldId id="303" r:id="rId20"/>
    <p:sldId id="261" r:id="rId21"/>
    <p:sldId id="281" r:id="rId22"/>
    <p:sldId id="282" r:id="rId23"/>
    <p:sldId id="299" r:id="rId24"/>
    <p:sldId id="308" r:id="rId25"/>
    <p:sldId id="309" r:id="rId26"/>
    <p:sldId id="325" r:id="rId27"/>
    <p:sldId id="310" r:id="rId28"/>
    <p:sldId id="311" r:id="rId29"/>
    <p:sldId id="324" r:id="rId30"/>
    <p:sldId id="326" r:id="rId31"/>
    <p:sldId id="271" r:id="rId32"/>
    <p:sldId id="293" r:id="rId33"/>
    <p:sldId id="294" r:id="rId34"/>
    <p:sldId id="277" r:id="rId35"/>
    <p:sldId id="333" r:id="rId36"/>
    <p:sldId id="328" r:id="rId37"/>
    <p:sldId id="312" r:id="rId38"/>
    <p:sldId id="295" r:id="rId39"/>
    <p:sldId id="313" r:id="rId40"/>
    <p:sldId id="296" r:id="rId41"/>
    <p:sldId id="332" r:id="rId42"/>
    <p:sldId id="316" r:id="rId43"/>
    <p:sldId id="258" r:id="rId44"/>
    <p:sldId id="297" r:id="rId45"/>
    <p:sldId id="314" r:id="rId46"/>
    <p:sldId id="315" r:id="rId47"/>
    <p:sldId id="298" r:id="rId48"/>
    <p:sldId id="283" r:id="rId49"/>
    <p:sldId id="306" r:id="rId5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0C7F-91C3-4E7B-9E72-A92DFB7ABBA1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2C93B-1F79-4E38-931C-3A67E8A2841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75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3179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25285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40995be8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40995be8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5508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1558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4453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31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21428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37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70444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e27cd692d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e27cd692d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39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6412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42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4313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43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6664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27cd692d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e27cd692d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46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590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6" name="Google Shape;2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00675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30403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4167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5759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336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D2C93B-1F79-4E38-931C-3A67E8A2841F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127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7C173-42EA-1FFC-A7BA-08446AEE5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89100D-A325-76A7-3ABD-AFA78EA67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DF005-1F51-18A5-F0B5-6835AFAF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6C-D98F-45AF-B027-7806741C2CF4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527A98-02C2-1C73-CC1A-EDAC5E06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683EAE-8D3F-6B56-9071-3D49E672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97A-5FFC-4AFC-86DB-9556BE4212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724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8B91D-ED59-84B0-CDD4-5E9ED467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B38FFB-9204-02E2-08DD-7FBD1B74C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B9356E-1522-2EBA-30FD-FC8A10B86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6C-D98F-45AF-B027-7806741C2CF4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50FC4-D6B3-6426-73B3-0BD1C31E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4FE292-C977-43E8-D97C-FA39BDC7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97A-5FFC-4AFC-86DB-9556BE4212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447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A574A-9CD9-858C-440A-4C7AA42E3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C4BF64-2A43-4DBB-57EE-AAEF3F4DC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FA5CE-73AA-AC95-7AE6-0EF8CE39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6C-D98F-45AF-B027-7806741C2CF4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119C3-E0A3-FFAF-C809-3666D2F9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326F3-AF0F-8911-DA34-27F10F05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97A-5FFC-4AFC-86DB-9556BE4212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762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C6AFE-F817-179B-BAB4-22EE9CD01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0699F-3239-6A60-F95E-F41A7D3A1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680B14-04D1-59FE-9DAE-F22B3E9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6C-D98F-45AF-B027-7806741C2CF4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38C3D-5527-BA8A-D2B3-7941432A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DDF85-2026-5348-5C9E-C7DB563D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97A-5FFC-4AFC-86DB-9556BE4212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36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BC2AD-A78A-24CE-628A-85E5D53D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37912A-2870-28A4-045C-A37BA4CC3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879D7-6E1E-51EE-4714-10EC8EE9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6C-D98F-45AF-B027-7806741C2CF4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30EF7-0C7B-8B14-D2CB-FE88E83D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B1A201-B113-20E4-949B-741861EC3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97A-5FFC-4AFC-86DB-9556BE4212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86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7A1F8-E091-2446-67BE-B5D27C561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4AF682-708F-55A9-A461-9503C4B86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A5A9A7-E781-8A8D-21DA-690A63850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74B9AF-4018-63E6-4B88-97FC3855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6C-D98F-45AF-B027-7806741C2CF4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F7B07-71BB-6DEE-8A15-E35AC793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827621-386D-9375-48A4-85B7C431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97A-5FFC-4AFC-86DB-9556BE4212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800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E3A15-5D1F-E5E5-4DAD-0D2331C5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046E38-A873-3F6F-7388-9DD916DCC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35AC7C-926C-0E85-AF30-053956FB2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C1C55D-B6F3-8115-2D1F-0F8526541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5679D8-8B77-126F-7479-390ABC4E6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AA8EFB-9CB3-2F96-AA0A-A4520095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6C-D98F-45AF-B027-7806741C2CF4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E879E1-AF7D-7341-B5AA-F94A319A1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8A6ED0-7123-5448-FCFC-0CE0D5D4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97A-5FFC-4AFC-86DB-9556BE4212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61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6DA3F-A986-4138-DDB9-C3BD9C5A6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8512D-6034-84B8-3228-249A085D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6C-D98F-45AF-B027-7806741C2CF4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E63872-385E-0171-E5B2-BF6C5984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2E97BD-99DF-95A3-EE62-09739905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97A-5FFC-4AFC-86DB-9556BE4212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32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E6C1BD-AF1E-CC4D-ADF9-F7464779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6C-D98F-45AF-B027-7806741C2CF4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D0C4C8-9157-9503-B71E-C8361683B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07CDF9-66C6-D0DB-4CC4-6077AFBA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97A-5FFC-4AFC-86DB-9556BE4212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9450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1E659-DC8D-3769-A0B7-4E22490B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776FDF-A18A-A02D-E37B-0A60799D0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7AF132-66B3-370F-2EFB-17FAF3A40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F7E187-D2BA-55DB-B3BA-17B95A0F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6C-D98F-45AF-B027-7806741C2CF4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A86AB6-BABB-A0D0-012D-5304008E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9CADEA-0A5E-0021-19AC-1186154F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97A-5FFC-4AFC-86DB-9556BE4212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215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F965C-A1EE-7252-7993-56D7EB87E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7C3527-E894-AFC4-D81B-6828EC2FF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D345CD-C3ED-5485-E8FF-3B9432B47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86262D-FA22-418E-F4A6-D3D1B671A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816C-D98F-45AF-B027-7806741C2CF4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1936DD-22C4-FA4A-8FE5-D83EC22A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3EC9A-18A6-F7A2-0A82-A4B82A9D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4297A-5FFC-4AFC-86DB-9556BE4212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687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4BE91-FD5D-C6C6-8DF2-FA640AB7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0825-A3D6-EE14-783D-3D843CD9C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F868C-BF7C-0ED7-F89E-692D76030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F816C-D98F-45AF-B027-7806741C2CF4}" type="datetimeFigureOut">
              <a:rPr lang="LID4096" smtClean="0"/>
              <a:t>10/17/2023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49902-5AA6-E36A-EEC4-BD0C6CE5C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EE5DF2-71F2-D830-444A-3BDB7F9DD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4297A-5FFC-4AFC-86DB-9556BE42128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17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thinkchecksubmit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wr.agriculturejournals.cz/artkey/swr-202303-0006_the-effects-of-slope-and-altitude-on-soil-organic-carbon-and-clay-content-in-different-land-uses-a-case-study.php" TargetMode="External"/><Relationship Id="rId7" Type="http://schemas.openxmlformats.org/officeDocument/2006/relationships/hyperlink" Target="https://swr.agriculturejournals.cz/artkey/swr-202303-0001_psychoactive-substances-in-soils-plants-freshwater-and-fish-a-mini-review.php" TargetMode="External"/><Relationship Id="rId2" Type="http://schemas.openxmlformats.org/officeDocument/2006/relationships/hyperlink" Target="https://www.sciencedirect.com/science/article/pii/S16742370230001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r.agriculturejournals.cz/artkey/swr-202303-0002_strategies-and-methods-for-predicting-soil-organic-matter-at-the-field-scale-based-on-the-provincial-near-infra.php" TargetMode="External"/><Relationship Id="rId5" Type="http://schemas.openxmlformats.org/officeDocument/2006/relationships/hyperlink" Target="https://swr.agriculturejournals.cz/artkey/swr-202303-0004_temporal-variation-in-soil-rill-erodibility-and-critical-shear-stress-during-concentrated-flow-for-three-differ.php" TargetMode="External"/><Relationship Id="rId4" Type="http://schemas.openxmlformats.org/officeDocument/2006/relationships/hyperlink" Target="https://swr.agriculturejournals.cz/artkey/swr-202303-0005_modelling-of-alluvial-soil-quality-and-production-in-permanent-banana-harton-plantations.php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583E8-1EAA-FCF2-B2A5-0259B3D71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858"/>
            <a:ext cx="9144000" cy="2387600"/>
          </a:xfrm>
        </p:spPr>
        <p:txBody>
          <a:bodyPr>
            <a:normAutofit/>
          </a:bodyPr>
          <a:lstStyle/>
          <a:p>
            <a:r>
              <a:rPr lang="ky-KG" sz="4400" b="1" dirty="0">
                <a:latin typeface="+mn-lt"/>
              </a:rPr>
              <a:t>Написание научной статьи для журналов </a:t>
            </a:r>
            <a:r>
              <a:rPr lang="en-US" sz="4400" b="1" dirty="0">
                <a:latin typeface="+mn-lt"/>
              </a:rPr>
              <a:t>Scopus </a:t>
            </a:r>
            <a:r>
              <a:rPr lang="ky-KG" sz="4400" b="1" dirty="0">
                <a:latin typeface="+mn-lt"/>
              </a:rPr>
              <a:t>и </a:t>
            </a:r>
            <a:r>
              <a:rPr lang="en-US" sz="4400" b="1" dirty="0">
                <a:latin typeface="+mn-lt"/>
              </a:rPr>
              <a:t>Web of science</a:t>
            </a:r>
            <a:endParaRPr lang="LID4096" sz="4400" b="1" dirty="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C6C4FE-B0A2-F389-2AE9-A29BB8F3C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7082"/>
            <a:ext cx="9144000" cy="1361049"/>
          </a:xfrm>
        </p:spPr>
        <p:txBody>
          <a:bodyPr/>
          <a:lstStyle/>
          <a:p>
            <a:pPr algn="r"/>
            <a:r>
              <a:rPr lang="ky-KG" b="1" dirty="0"/>
              <a:t>доц. Дегембаева Н.К.</a:t>
            </a:r>
          </a:p>
          <a:p>
            <a:pPr algn="r"/>
            <a:r>
              <a:rPr lang="ky-KG" b="1" dirty="0"/>
              <a:t>ДНИ КГТУ им</a:t>
            </a:r>
            <a:r>
              <a:rPr lang="en-US" b="1" dirty="0"/>
              <a:t> </a:t>
            </a:r>
            <a:r>
              <a:rPr lang="ky-KG" b="1" dirty="0"/>
              <a:t>И. Раззакова</a:t>
            </a:r>
          </a:p>
          <a:p>
            <a:pPr algn="ctr"/>
            <a:r>
              <a:rPr lang="ky-KG" b="1" dirty="0"/>
              <a:t>17 октября 2023 г.</a:t>
            </a:r>
          </a:p>
          <a:p>
            <a:endParaRPr lang="LID4096" dirty="0"/>
          </a:p>
        </p:txBody>
      </p:sp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C2B195E4-A217-370E-C95D-5968BA5D39C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9213" y="207426"/>
            <a:ext cx="980122" cy="9801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91;p1">
            <a:extLst>
              <a:ext uri="{FF2B5EF4-FFF2-40B4-BE49-F238E27FC236}">
                <a16:creationId xmlns:a16="http://schemas.microsoft.com/office/drawing/2014/main" id="{EAF04559-5722-99D4-22F3-6312A6B0C07D}"/>
              </a:ext>
            </a:extLst>
          </p:cNvPr>
          <p:cNvSpPr txBox="1"/>
          <p:nvPr/>
        </p:nvSpPr>
        <p:spPr>
          <a:xfrm>
            <a:off x="3700633" y="374847"/>
            <a:ext cx="60983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КГТУ им. И. Раззакова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92;p1">
            <a:extLst>
              <a:ext uri="{FF2B5EF4-FFF2-40B4-BE49-F238E27FC236}">
                <a16:creationId xmlns:a16="http://schemas.microsoft.com/office/drawing/2014/main" id="{A4D500E9-DA8C-FE55-B65E-3FFA4AE11C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2325" y="272453"/>
            <a:ext cx="2247950" cy="239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98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51733-88E3-C390-BE71-192745908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7CE63B-BDAC-5D2C-4EC6-3940D2E2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656C28-E29D-0FD9-722C-D30EFDDE0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45" y="294847"/>
            <a:ext cx="11258309" cy="62683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C7C9F-B84F-C49B-04F6-1BAD88B28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084" y="4305328"/>
            <a:ext cx="49244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3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75D222-D974-2EA3-F629-7F0E1E0DF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BA32EF-161E-B0BD-766D-8D8C535F3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681037"/>
            <a:ext cx="1183005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2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BC7A6-24C6-D7C4-137E-DAA09D99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b="1" dirty="0"/>
              <a:t>Алгоритм подбора журнала для публикации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C6D2E3-6EAF-3271-4552-3BDC76D71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Зайдите на  сайт журнала – </a:t>
            </a:r>
            <a:r>
              <a:rPr lang="en-US" dirty="0"/>
              <a:t>www.scimago.com</a:t>
            </a:r>
            <a:r>
              <a:rPr lang="kk-KZ" dirty="0"/>
              <a:t> </a:t>
            </a:r>
          </a:p>
          <a:p>
            <a:r>
              <a:rPr lang="kk-KZ" dirty="0"/>
              <a:t>Выберите журнал</a:t>
            </a:r>
          </a:p>
          <a:p>
            <a:r>
              <a:rPr lang="kk-KZ" dirty="0"/>
              <a:t>Узнайте цели и задачи журнала </a:t>
            </a:r>
          </a:p>
          <a:p>
            <a:r>
              <a:rPr lang="kk-KZ" dirty="0"/>
              <a:t>Посмотрите подходит ли этот журнал Вам </a:t>
            </a:r>
          </a:p>
          <a:p>
            <a:r>
              <a:rPr lang="ru-RU" dirty="0"/>
              <a:t>Выберете тип статьи для публикации</a:t>
            </a:r>
            <a:endParaRPr lang="kk-KZ" dirty="0"/>
          </a:p>
          <a:p>
            <a:r>
              <a:rPr lang="ru-RU" dirty="0"/>
              <a:t>Посмотрите недавние статьи </a:t>
            </a:r>
          </a:p>
          <a:p>
            <a:r>
              <a:rPr lang="ru-RU" dirty="0"/>
              <a:t>Проверьте на сайте </a:t>
            </a:r>
            <a:r>
              <a:rPr lang="ru-RU" dirty="0" err="1"/>
              <a:t>Скопус</a:t>
            </a:r>
            <a:r>
              <a:rPr lang="ru-RU" dirty="0"/>
              <a:t> год охвата журнала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69408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0ED9F-F9B9-AD99-B6EC-138A54C29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5D48B2-038E-4FBD-FE1D-F40D542D6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28" y="155979"/>
            <a:ext cx="10962543" cy="41921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A8250B-1AD8-EE4B-4508-69ADC21F6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786" y="4257690"/>
            <a:ext cx="6454425" cy="20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1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33FAC-5FA3-8653-9340-BC868569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DB60C-2857-0C55-7544-D5013B02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1CC389-47E8-F4A2-993C-806462877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20" y="185738"/>
            <a:ext cx="10859506" cy="630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4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3AABB7-76CB-4BCA-8246-1E742A6E8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30" y="176104"/>
            <a:ext cx="7527534" cy="6505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9CA3C5-E414-4060-A814-4C6901829DAB}"/>
              </a:ext>
            </a:extLst>
          </p:cNvPr>
          <p:cNvSpPr txBox="1"/>
          <p:nvPr/>
        </p:nvSpPr>
        <p:spPr>
          <a:xfrm>
            <a:off x="8792308" y="1505243"/>
            <a:ext cx="1749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Guide for author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92743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529E0-A547-5158-7972-22BCE522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FC3D20-C95D-688C-6E6E-784C50119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03BF5D-5CE2-EFBE-51F2-8CF59CFCC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03" y="210807"/>
            <a:ext cx="10713793" cy="643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0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47" name="Google Shape;24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616" y="182562"/>
            <a:ext cx="11259236" cy="64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54" name="Google Shape;25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61913"/>
            <a:ext cx="12039600" cy="673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Scopus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 err="1"/>
              <a:t>scimago</a:t>
            </a:r>
            <a:r>
              <a:rPr lang="ru-RU" dirty="0"/>
              <a:t> </a:t>
            </a:r>
            <a:r>
              <a:rPr lang="ru-RU" dirty="0" err="1"/>
              <a:t>journal</a:t>
            </a:r>
            <a:r>
              <a:rPr lang="ru-RU" dirty="0"/>
              <a:t> </a:t>
            </a:r>
            <a:r>
              <a:rPr lang="ru-RU" dirty="0" err="1"/>
              <a:t>search</a:t>
            </a:r>
            <a:endParaRPr lang="en-US" dirty="0"/>
          </a:p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Sci-hub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 err="1"/>
              <a:t>ResearchHub</a:t>
            </a:r>
            <a:endParaRPr lang="en-US" dirty="0"/>
          </a:p>
          <a:p>
            <a:pPr>
              <a:buClr>
                <a:schemeClr val="dk1"/>
              </a:buClr>
              <a:buSzPts val="2800"/>
            </a:pPr>
            <a:r>
              <a:rPr lang="en-US" dirty="0"/>
              <a:t>Research Gate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/>
              <a:t>Проверить на сайте </a:t>
            </a:r>
            <a:r>
              <a:rPr lang="ru-RU" dirty="0" err="1"/>
              <a:t>Скопус</a:t>
            </a:r>
            <a:r>
              <a:rPr lang="ru-RU" dirty="0"/>
              <a:t> – год обхвата журнала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027F1-714D-D307-69A2-6D40C881F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 </a:t>
            </a:r>
            <a:endParaRPr lang="LID4096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86FC57-DDB9-0623-F94E-59582E87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a typeface="Arial"/>
                <a:cs typeface="Arial"/>
                <a:sym typeface="Arial"/>
              </a:rPr>
              <a:t>Планирование написания научной статьи</a:t>
            </a:r>
          </a:p>
          <a:p>
            <a:r>
              <a:rPr lang="ky-KG" b="1" dirty="0"/>
              <a:t>Подбор журнала для публикации</a:t>
            </a:r>
          </a:p>
          <a:p>
            <a:r>
              <a:rPr lang="ky-KG" b="1" dirty="0"/>
              <a:t>Структура научной статьи </a:t>
            </a:r>
          </a:p>
          <a:p>
            <a:r>
              <a:rPr lang="ky-KG" b="1" dirty="0"/>
              <a:t>Написание чернового варианта</a:t>
            </a:r>
          </a:p>
          <a:p>
            <a:r>
              <a:rPr lang="ky-KG" b="1" dirty="0"/>
              <a:t>Редактирование </a:t>
            </a:r>
          </a:p>
          <a:p>
            <a:pPr marL="0" indent="0">
              <a:buNone/>
            </a:pPr>
            <a:endParaRPr lang="ky-KG" b="1" dirty="0"/>
          </a:p>
        </p:txBody>
      </p:sp>
    </p:spTree>
    <p:extLst>
      <p:ext uri="{BB962C8B-B14F-4D97-AF65-F5344CB8AC3E}">
        <p14:creationId xmlns:p14="http://schemas.microsoft.com/office/powerpoint/2010/main" val="2773114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DC6DB-DA36-E59B-EA58-051B2CDB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453"/>
            <a:ext cx="10256520" cy="1325563"/>
          </a:xfrm>
        </p:spPr>
        <p:txBody>
          <a:bodyPr/>
          <a:lstStyle/>
          <a:p>
            <a:r>
              <a:rPr lang="ky-KG" b="1" dirty="0"/>
              <a:t>На что мы должны обратить внимание?</a:t>
            </a:r>
            <a:endParaRPr lang="LID4096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CDC9DC-5D9C-CCB8-FF38-F8BFEA507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Проверьте, журнал </a:t>
            </a:r>
            <a:r>
              <a:rPr lang="en-US" sz="2400" dirty="0"/>
              <a:t>: 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hlinkClick r:id="rId2"/>
              </a:rPr>
              <a:t>https://thinkchecksubmit.org/</a:t>
            </a:r>
            <a:endParaRPr lang="kk-KZ" dirty="0"/>
          </a:p>
          <a:p>
            <a:pPr>
              <a:lnSpc>
                <a:spcPct val="100000"/>
              </a:lnSpc>
            </a:pPr>
            <a:r>
              <a:rPr lang="ru-RU" sz="2400" dirty="0"/>
              <a:t>Посмотрите на другие статьи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ru-RU" altLang="LID4096" dirty="0"/>
              <a:t>Сравнимы ли они по области исследования и [потенциальному] влиянию? 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ru-RU" sz="2400" dirty="0"/>
              <a:t>Посмотрите на редакторскую коллегию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ru-RU" dirty="0"/>
              <a:t>Это известные ученные</a:t>
            </a:r>
            <a:r>
              <a:rPr lang="en-US" dirty="0"/>
              <a:t>? 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Какой вид доступа у журнала (открытый </a:t>
            </a:r>
            <a:r>
              <a:rPr lang="en-US" sz="2400" dirty="0"/>
              <a:t>Open Access/</a:t>
            </a:r>
            <a:r>
              <a:rPr lang="kk-KZ" sz="2400" dirty="0"/>
              <a:t> по подписке</a:t>
            </a:r>
            <a:r>
              <a:rPr lang="ru-RU" sz="2400" dirty="0"/>
              <a:t>)?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2004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ru-RU" sz="44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Структура научной статьи</a:t>
            </a:r>
            <a:endParaRPr b="1" dirty="0"/>
          </a:p>
        </p:txBody>
      </p:sp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434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152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Заголовок/Название 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Аннотация 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Ключевые слова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Введение - обзор литературы или теоретические предпосылки/методология. 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Методология - процедура, эксперименты, опыты, моделирование, материалы и методы или модель. 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Результаты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Обсуждение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Выводы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Благодарности (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Acknowledgements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6605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Font typeface="Arial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Литература.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8255" y="108245"/>
            <a:ext cx="7102354" cy="674975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 txBox="1"/>
          <p:nvPr/>
        </p:nvSpPr>
        <p:spPr>
          <a:xfrm>
            <a:off x="9328900" y="504275"/>
            <a:ext cx="2891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300" b="1">
                <a:latin typeface="Calibri"/>
                <a:ea typeface="Calibri"/>
                <a:cs typeface="Calibri"/>
                <a:sym typeface="Calibri"/>
              </a:rPr>
              <a:t>IMRAD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40995be80e_0_0"/>
          <p:cNvSpPr txBox="1">
            <a:spLocks noGrp="1"/>
          </p:cNvSpPr>
          <p:nvPr>
            <p:ph type="body" idx="1"/>
          </p:nvPr>
        </p:nvSpPr>
        <p:spPr>
          <a:xfrm>
            <a:off x="838200" y="991972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Научные статьи подразделяются: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64285"/>
              <a:buFont typeface="Arial"/>
              <a:buChar char="❖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Научно-теоретические статьи – автор отбирает несколько теоретических источников информации, имеющих непосредственное отношение к данной проблеме, анализирует их, сравнивает и сопоставляет содержащуюся в них научную информацию и делает определенные выводы.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Font typeface="Arial"/>
              <a:buChar char="❖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Эмпирические или научно-практические статьи – статья пишется на основе данных, собранных в ходе оригинальных экспериментов или наблюдений. Они относятся к первичной литературе.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257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5"/>
              <a:buFont typeface="Arial"/>
              <a:buChar char="❖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Обзорные статьи систематизируют и представляют информацию об исследованиях и достижениях ученых в решении какой-то проблемы. 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C5D733-5923-AC2F-99AE-7F51A80AA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265"/>
            <a:ext cx="10515600" cy="5487646"/>
          </a:xfrm>
        </p:spPr>
        <p:txBody>
          <a:bodyPr/>
          <a:lstStyle/>
          <a:p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 ведении объясните проблему и опишите  ваше решение 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30DBFC-AB91-E4C1-5719-A02C2A1E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935" y="691119"/>
            <a:ext cx="8823085" cy="43360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9880ED-FC52-6653-5A40-3810EED26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935" y="5027191"/>
            <a:ext cx="8799360" cy="14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0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E0D18AB-10B4-D255-F01E-06E0B24E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911"/>
            <a:ext cx="10515600" cy="557205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разделе методы: 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Опишите, как изучалась проблема,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Включите подробную информацию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Определ</a:t>
            </a:r>
            <a:r>
              <a:rPr lang="ky-KG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ите</a:t>
            </a: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используемое оборудование и материалы 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Используйте надлежащие обозначения, включая формулы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AF0673-F386-E3FD-262D-DC31F8EF2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166" y="3429000"/>
            <a:ext cx="9043883" cy="13753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857B19-FADF-5F0D-271B-8B736C823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166" y="4804337"/>
            <a:ext cx="8935848" cy="1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59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49D9A-B5B5-F632-2836-F36E75D7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D08491-0723-4E81-C72B-B9A29E15E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5332A6-54A4-D6DD-F7FD-C156A2056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38" y="253048"/>
            <a:ext cx="11617456" cy="592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6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30D653-E40B-F237-0BCD-CC674506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4911"/>
            <a:ext cx="10515600" cy="5572052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Включайте только данные первостепенной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важности, т.е. основные и неожиданные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результаты (используйте дополнительные данные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данных второстепенной важности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Используйте подзаголовки, чтобы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объединить результаты одного типа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избежать дублирования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Используйте рисунки и таблицы 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эффективности и ясности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Предоставьте статистический анализ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A4FDDC-306C-4A5E-14CD-C6A6DCDFB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908" y="1930572"/>
            <a:ext cx="59531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52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18A582-9100-EC23-4717-B68BBE409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54" y="206838"/>
            <a:ext cx="4704471" cy="6444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086BF6-D4F0-1C4C-B304-A289DF464E79}"/>
              </a:ext>
            </a:extLst>
          </p:cNvPr>
          <p:cNvSpPr txBox="1"/>
          <p:nvPr/>
        </p:nvSpPr>
        <p:spPr>
          <a:xfrm>
            <a:off x="6096000" y="1368821"/>
            <a:ext cx="5027530" cy="3751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Подписи и легенды должны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быть понятными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Больше визуализации 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пустого пространства 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Используйте цвет только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 необходимости 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16298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68CFF-46AB-146B-ECE3-3D82E910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3C31A-B67B-CDC3-B3F1-8FD638CB5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05A1A8-E57E-E864-A855-31D7EB56E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95" y="196312"/>
            <a:ext cx="10856009" cy="68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8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7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Планирование написания научной статьи</a:t>
            </a:r>
            <a:endParaRPr sz="3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43746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Важные идеи, которые приходят вам в голову запланированной научной статьи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Ответьте на вопросы: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Какова тема статьи?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Почему эта тема важна?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Кто будет читать?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Какую пользу принесет вами написанная статья?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Какова цель и задачи?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F1234BB1-D72A-42F8-0A20-8A2351461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9821" y="768618"/>
            <a:ext cx="6501072" cy="5320763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708393-DB87-C774-304F-F25B1585F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00" y="314691"/>
            <a:ext cx="5557964" cy="65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86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B9E243-E46B-0BB2-FD8F-DBC54FCD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9655"/>
            <a:ext cx="10515600" cy="541730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ru-RU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 разделу Обсуждения: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Интерпретация результатов</a:t>
            </a:r>
            <a:endParaRPr lang="ru-RU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Самый важный раздел</a:t>
            </a:r>
            <a:endParaRPr lang="ru-RU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Обсудите результаты</a:t>
            </a:r>
            <a:endParaRPr lang="ru-RU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Сравните опубликованные результаты со </a:t>
            </a:r>
            <a:r>
              <a:rPr lang="ru-RU" sz="4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своими</a:t>
            </a:r>
            <a:endParaRPr lang="ru-RU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Избегайте: </a:t>
            </a:r>
            <a:endParaRPr lang="ru-RU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Заявления, выходящие за рамки того, что могут подтвердить результаты</a:t>
            </a:r>
            <a:endParaRPr lang="ru-RU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Неспецифические выражения</a:t>
            </a:r>
            <a:endParaRPr lang="ru-RU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Новые термины, еще не определенные или не упомянутые в вашей статье</a:t>
            </a:r>
            <a:endParaRPr lang="ru-RU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Спекуляции о возможных интерпретациях, не основанных на фактах</a:t>
            </a:r>
            <a:endParaRPr lang="ru-RU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9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7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>
                <a:latin typeface="+mn-lt"/>
              </a:rPr>
              <a:t>Заключение </a:t>
            </a:r>
            <a:endParaRPr b="1" dirty="0">
              <a:latin typeface="+mn-lt"/>
            </a:endParaRPr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838200" y="1392702"/>
            <a:ext cx="10515600" cy="478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4500" dirty="0">
                <a:ea typeface="Arial"/>
                <a:cs typeface="Arial"/>
                <a:sym typeface="Arial"/>
              </a:rPr>
              <a:t>Что содержится в работе?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1000" dirty="0"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4500" dirty="0">
                <a:ea typeface="Arial"/>
                <a:cs typeface="Arial"/>
                <a:sym typeface="Arial"/>
              </a:rPr>
              <a:t>Что было достигнуто в работе / исследовании?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1300" dirty="0"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4500" dirty="0">
                <a:ea typeface="Arial"/>
                <a:cs typeface="Arial"/>
                <a:sym typeface="Arial"/>
              </a:rPr>
              <a:t>Ключевые результаты с оценочными комментариями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1400" dirty="0"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4500" dirty="0">
                <a:ea typeface="Arial"/>
                <a:cs typeface="Arial"/>
                <a:sym typeface="Arial"/>
              </a:rPr>
              <a:t>Последствия результатов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1400" dirty="0"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4500" dirty="0">
                <a:ea typeface="Arial"/>
                <a:cs typeface="Arial"/>
                <a:sym typeface="Arial"/>
              </a:rPr>
              <a:t>Потенциальные или фактические ограничения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1100" dirty="0"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4500" dirty="0">
                <a:ea typeface="Arial"/>
                <a:cs typeface="Arial"/>
                <a:sym typeface="Arial"/>
              </a:rPr>
              <a:t>Потенциальное или фактическое применение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900" dirty="0"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4500" dirty="0">
                <a:ea typeface="Arial"/>
                <a:cs typeface="Arial"/>
                <a:sym typeface="Arial"/>
              </a:rPr>
              <a:t>Как исследование продвигает знания 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ru-RU" sz="900" dirty="0">
              <a:ea typeface="Arial"/>
              <a:cs typeface="Arial"/>
              <a:sym typeface="Arial"/>
            </a:endParaRPr>
          </a:p>
          <a:p>
            <a: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ru-RU" sz="4500" dirty="0">
                <a:ea typeface="Arial"/>
                <a:cs typeface="Arial"/>
                <a:sym typeface="Arial"/>
              </a:rPr>
              <a:t>Потенциальные будущие направления исследований </a:t>
            </a:r>
            <a:endParaRPr sz="4500" dirty="0"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39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 dirty="0">
                <a:latin typeface="+mn-lt"/>
              </a:rPr>
              <a:t>Аннотация</a:t>
            </a:r>
            <a:endParaRPr b="1" dirty="0">
              <a:latin typeface="+mn-lt"/>
            </a:endParaRPr>
          </a:p>
        </p:txBody>
      </p:sp>
      <p:sp>
        <p:nvSpPr>
          <p:cNvPr id="200" name="Google Shape;200;p17"/>
          <p:cNvSpPr txBox="1">
            <a:spLocks noGrp="1"/>
          </p:cNvSpPr>
          <p:nvPr>
            <p:ph type="body" idx="1"/>
          </p:nvPr>
        </p:nvSpPr>
        <p:spPr>
          <a:xfrm>
            <a:off x="838200" y="1253330"/>
            <a:ext cx="10515600" cy="459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70535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Аннотация - сокращенное, точное изложение содержания статьи; </a:t>
            </a:r>
            <a:endParaRPr dirty="0"/>
          </a:p>
          <a:p>
            <a:pPr marL="470535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Она позволяет читателям быстро ознакомиться с содержанием статьи и, как и заголовок, позволяет лицам, заинтересованным в документе, получить его из баз данных реферирования и индексирования. </a:t>
            </a:r>
            <a:endParaRPr dirty="0"/>
          </a:p>
          <a:p>
            <a:pPr marL="470535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На основании аннотации читатели часто решают, стоит ли читать всю статью. </a:t>
            </a:r>
            <a:endParaRPr dirty="0"/>
          </a:p>
          <a:p>
            <a:pPr marL="470535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Аннотация должна отражать основной результат (включая наиболее важные), а также связь с эмпирическими результатами.</a:t>
            </a:r>
          </a:p>
          <a:p>
            <a:pPr marL="470535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Структурированные аннотации, охватывающие определенные темы, могут требоваться некоторыми журналами.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>
            <a:spLocks noGrp="1"/>
          </p:cNvSpPr>
          <p:nvPr>
            <p:ph type="body" idx="1"/>
          </p:nvPr>
        </p:nvSpPr>
        <p:spPr>
          <a:xfrm>
            <a:off x="838200" y="952463"/>
            <a:ext cx="10515600" cy="495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637540" lvl="0" indent="-457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rgbClr val="000000"/>
                </a:solidFill>
              </a:rPr>
              <a:t>Существует четыре основных типов аннотаций:</a:t>
            </a:r>
            <a:endParaRPr sz="3100" dirty="0"/>
          </a:p>
          <a:p>
            <a:pPr marL="637540" lvl="0" indent="-4572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rgbClr val="000000"/>
                </a:solidFill>
              </a:rPr>
              <a:t>1.	Простой/стандартный абстракт </a:t>
            </a:r>
            <a:endParaRPr dirty="0"/>
          </a:p>
          <a:p>
            <a:pPr marL="637540" lvl="0" indent="-4572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rgbClr val="000000"/>
                </a:solidFill>
              </a:rPr>
              <a:t>2.	Структурированные аннотации, которые имеют такие заголовки, как "История вопроса", "Цели".</a:t>
            </a:r>
            <a:endParaRPr sz="3100" dirty="0"/>
          </a:p>
          <a:p>
            <a:pPr marL="637540" lvl="0" indent="-4572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rgbClr val="000000"/>
                </a:solidFill>
              </a:rPr>
              <a:t>3.	Метод/Результаты и т.д. - некоторые журналы</a:t>
            </a:r>
            <a:endParaRPr sz="3100" dirty="0"/>
          </a:p>
          <a:p>
            <a:pPr marL="637540" lvl="0" indent="-4572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rgbClr val="000000"/>
                </a:solidFill>
              </a:rPr>
              <a:t>4.	Аннотация, которая существует наряду с заявлением о значимости или списком основных моментов - некоторые журналы</a:t>
            </a:r>
            <a:endParaRPr sz="3100" dirty="0"/>
          </a:p>
          <a:p>
            <a:pPr marL="637540" lvl="0" indent="-4572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rgbClr val="000000"/>
                </a:solidFill>
              </a:rPr>
              <a:t>Графические аннотации некоторые журналы принимают или поощряют основные моменты.</a:t>
            </a:r>
            <a:endParaRPr sz="3100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106229-C2F2-A85F-69E9-256B1E285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77" y="365124"/>
            <a:ext cx="7343361" cy="31371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0CB960-55B1-DC72-C20A-CFF7367A1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229" y="3668780"/>
            <a:ext cx="8498678" cy="28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76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2072B-7DDE-45AA-E9FD-DB1C6DFE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D05242-EDA0-48A8-2928-1B86D2029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41" y="365125"/>
            <a:ext cx="10822118" cy="574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19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5A436D-17D3-4941-D01D-6274C3612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0548"/>
            <a:ext cx="10515600" cy="4351338"/>
          </a:xfrm>
        </p:spPr>
        <p:txBody>
          <a:bodyPr/>
          <a:lstStyle/>
          <a:p>
            <a:r>
              <a:rPr lang="ky-KG" dirty="0"/>
              <a:t>К абстракту: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Чем короче тем лучше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Обобщите проблему, методы, результаты и выводы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Убедитесь, что написан, ясно и легко для понимания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Убедитесь, что абстракт точный и конкретный, а также запоминающийся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FCAE4D-2221-F60C-8D98-CD8E701E5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94" y="3913015"/>
            <a:ext cx="5890501" cy="189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49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e27cd692db_0_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800" b="1">
                <a:latin typeface="Arial"/>
                <a:ea typeface="Arial"/>
                <a:cs typeface="Arial"/>
                <a:sym typeface="Arial"/>
              </a:rPr>
              <a:t>Ключевые слова</a:t>
            </a:r>
            <a:endParaRPr b="1"/>
          </a:p>
        </p:txBody>
      </p:sp>
      <p:sp>
        <p:nvSpPr>
          <p:cNvPr id="211" name="Google Shape;211;g1e27cd692db_0_48"/>
          <p:cNvSpPr txBox="1">
            <a:spLocks noGrp="1"/>
          </p:cNvSpPr>
          <p:nvPr>
            <p:ph type="body" idx="1"/>
          </p:nvPr>
        </p:nvSpPr>
        <p:spPr>
          <a:xfrm>
            <a:off x="838200" y="1459864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457200" algn="l" rtl="0"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ru-RU" dirty="0"/>
              <a:t>Ключевые слова или фразы, предназначенные для индексирования и каталогизации</a:t>
            </a:r>
            <a:endParaRPr dirty="0"/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ru-RU" dirty="0"/>
              <a:t>Выберите наиболее важные и наиболее специфические термины, которые вы можете найти в своей работе</a:t>
            </a:r>
            <a:endParaRPr dirty="0"/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ru-RU" dirty="0"/>
              <a:t>Чтобы помочь нужным читателям найти вашу работу, придерживайтесь конкретных ключевых слов. </a:t>
            </a:r>
            <a:endParaRPr dirty="0"/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ru-RU" dirty="0"/>
              <a:t>Включите более общие термины, если ваша работа имеет междисциплинарное значение. </a:t>
            </a:r>
            <a:endParaRPr dirty="0"/>
          </a:p>
          <a:p>
            <a:pPr marL="571500" lvl="0" indent="-457200" algn="l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Ø"/>
            </a:pPr>
            <a:r>
              <a:rPr lang="ru-RU" dirty="0"/>
              <a:t>Слова, которые встречаются в названии статьи, обычно не следует включать.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AA5789-3784-B23E-8E26-8AC3B1E33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26" y="1009699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Важно помнить, что </a:t>
            </a:r>
            <a:r>
              <a:rPr lang="ru-RU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лючевые слова: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Используются службами индексирования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Должны быть конкретными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Следует использовать только общепринятые сокращения (например, ДНК)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5437BC-19FF-21D1-06C3-942994B6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961" y="4040871"/>
            <a:ext cx="9122065" cy="22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7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A2155D-8BDF-5959-D891-62CEC35EF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05" y="1097499"/>
            <a:ext cx="10877895" cy="38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22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b="1" dirty="0">
                <a:latin typeface="+mn-lt"/>
              </a:rPr>
              <a:t>Название статьи </a:t>
            </a:r>
            <a:endParaRPr b="1" dirty="0">
              <a:latin typeface="+mn-lt"/>
            </a:endParaRPr>
          </a:p>
        </p:txBody>
      </p:sp>
      <p:sp>
        <p:nvSpPr>
          <p:cNvPr id="217" name="Google Shape;217;p19"/>
          <p:cNvSpPr txBox="1">
            <a:spLocks noGrp="1"/>
          </p:cNvSpPr>
          <p:nvPr>
            <p:ph type="body" idx="1"/>
          </p:nvPr>
        </p:nvSpPr>
        <p:spPr>
          <a:xfrm>
            <a:off x="838200" y="1227177"/>
            <a:ext cx="10515600" cy="49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27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0"/>
              <a:buChar char="•"/>
            </a:pPr>
            <a:r>
              <a:rPr lang="ru-RU" sz="2130" dirty="0">
                <a:latin typeface="Arial"/>
                <a:ea typeface="Arial"/>
                <a:cs typeface="Arial"/>
                <a:sym typeface="Arial"/>
              </a:rPr>
              <a:t>О чем эта статья?</a:t>
            </a:r>
            <a:endParaRPr sz="213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27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0"/>
              <a:buChar char="•"/>
            </a:pPr>
            <a:r>
              <a:rPr lang="ru-RU" sz="2130" dirty="0">
                <a:latin typeface="Arial"/>
                <a:ea typeface="Arial"/>
                <a:cs typeface="Arial"/>
                <a:sym typeface="Arial"/>
              </a:rPr>
              <a:t>Предсказывает ли заголовок направленность и содержание статьи?</a:t>
            </a:r>
            <a:endParaRPr sz="213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182562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55"/>
              <a:buChar char="•"/>
            </a:pPr>
            <a:r>
              <a:rPr lang="ru-RU" sz="2130" dirty="0">
                <a:latin typeface="Arial"/>
                <a:ea typeface="Arial"/>
                <a:cs typeface="Arial"/>
                <a:sym typeface="Arial"/>
              </a:rPr>
              <a:t>Название должно быть интересным, кратким, информативным - и достаточно точным для использования в системах индексирования и библиографических базах данных.</a:t>
            </a:r>
            <a:endParaRPr sz="213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27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0"/>
              <a:buChar char="•"/>
            </a:pPr>
            <a:r>
              <a:rPr lang="ru-RU" sz="2130" dirty="0">
                <a:latin typeface="Arial"/>
                <a:ea typeface="Arial"/>
                <a:cs typeface="Arial"/>
                <a:sym typeface="Arial"/>
              </a:rPr>
              <a:t>Сколько существительных в каждом заголовке?</a:t>
            </a:r>
            <a:endParaRPr sz="213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27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0"/>
              <a:buChar char="•"/>
            </a:pPr>
            <a:r>
              <a:rPr lang="ru-RU" sz="2130" dirty="0">
                <a:latin typeface="Arial"/>
                <a:ea typeface="Arial"/>
                <a:cs typeface="Arial"/>
                <a:sym typeface="Arial"/>
              </a:rPr>
              <a:t>Легко ли понять заголовок всем целевым читателям?</a:t>
            </a:r>
            <a:endParaRPr sz="213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27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0"/>
              <a:buChar char="•"/>
            </a:pPr>
            <a:r>
              <a:rPr lang="ru-RU" sz="2130" dirty="0">
                <a:latin typeface="Arial"/>
                <a:ea typeface="Arial"/>
                <a:cs typeface="Arial"/>
                <a:sym typeface="Arial"/>
              </a:rPr>
              <a:t>Нет ли в заголовке грамматической двусмысленности?</a:t>
            </a:r>
            <a:endParaRPr sz="213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27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0"/>
              <a:buChar char="•"/>
            </a:pPr>
            <a:r>
              <a:rPr lang="ru-RU" sz="2130" dirty="0">
                <a:latin typeface="Arial"/>
                <a:ea typeface="Arial"/>
                <a:cs typeface="Arial"/>
                <a:sym typeface="Arial"/>
              </a:rPr>
              <a:t>Ясен ли вклад или потенциальное применение исследования из названия?</a:t>
            </a:r>
            <a:endParaRPr sz="213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27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0"/>
              <a:buChar char="•"/>
            </a:pPr>
            <a:r>
              <a:rPr lang="ru-RU" sz="2130" dirty="0">
                <a:latin typeface="Arial"/>
                <a:ea typeface="Arial"/>
                <a:cs typeface="Arial"/>
                <a:sym typeface="Arial"/>
              </a:rPr>
              <a:t>Заголовок должен быть полностью объясняющим. Основная его функция заключается в информировании читателей об исследовании. </a:t>
            </a:r>
            <a:endParaRPr sz="213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1272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0"/>
              <a:buChar char="•"/>
            </a:pPr>
            <a:r>
              <a:rPr lang="ru-RU" sz="2130" dirty="0">
                <a:latin typeface="Arial"/>
                <a:ea typeface="Arial"/>
                <a:cs typeface="Arial"/>
                <a:sym typeface="Arial"/>
              </a:rPr>
              <a:t>Большинство журналов предпочитают короткие названия, обычно 100 символов (включая пробелы между словами) или 10-12 слов.</a:t>
            </a:r>
            <a:endParaRPr sz="133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9F9E54-17E3-0C51-3BFE-4EF86CA78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8703"/>
            <a:ext cx="10515600" cy="5211280"/>
          </a:xfrm>
        </p:spPr>
        <p:txBody>
          <a:bodyPr>
            <a:normAutofit fontScale="92500" lnSpcReduction="20000"/>
          </a:bodyPr>
          <a:lstStyle/>
          <a:p>
            <a:r>
              <a:rPr lang="en-US" b="1" i="0" strike="noStrike" dirty="0">
                <a:solidFill>
                  <a:srgbClr val="0070C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Anthropogenic disturbance of aquatic biodiversity and water quality of an urban river in Penang, Malaysia</a:t>
            </a:r>
            <a:endParaRPr lang="ru-RU" b="1" i="0" strike="noStrike" dirty="0">
              <a:solidFill>
                <a:srgbClr val="0070C0"/>
              </a:solidFill>
              <a:effectLst/>
            </a:endParaRPr>
          </a:p>
          <a:p>
            <a:pPr algn="l" fontAlgn="base"/>
            <a:r>
              <a:rPr lang="en-US" b="1" i="0" strike="noStrike" dirty="0">
                <a:solidFill>
                  <a:srgbClr val="0070C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effects of slope and altitude on soil organic carbon and clay content in different land-uses: A case study in the Czech Republic</a:t>
            </a:r>
          </a:p>
          <a:p>
            <a:r>
              <a:rPr lang="en-US" b="1" i="0" dirty="0">
                <a:solidFill>
                  <a:srgbClr val="0070C0"/>
                </a:solidFill>
                <a:effectLst/>
              </a:rPr>
              <a:t>Simulation of internal nitrogen release from bottom sediments in an urban lake using a nitrogen flux model</a:t>
            </a:r>
            <a:endParaRPr lang="ru-RU" b="1" i="0" dirty="0">
              <a:solidFill>
                <a:srgbClr val="0070C0"/>
              </a:solidFill>
              <a:effectLst/>
            </a:endParaRPr>
          </a:p>
          <a:p>
            <a:r>
              <a:rPr lang="en-US" b="1" i="0" strike="noStrike" dirty="0">
                <a:solidFill>
                  <a:srgbClr val="0070C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Modelling of alluvial soil quality and production in permanent banana </a:t>
            </a:r>
            <a:r>
              <a:rPr lang="en-US" b="1" i="0" strike="noStrike" dirty="0" err="1">
                <a:solidFill>
                  <a:srgbClr val="0070C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Harton</a:t>
            </a:r>
            <a:r>
              <a:rPr lang="en-US" b="1" i="0" strike="noStrike" dirty="0">
                <a:solidFill>
                  <a:srgbClr val="0070C0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plantations</a:t>
            </a:r>
          </a:p>
          <a:p>
            <a:r>
              <a:rPr lang="en-US" b="1" i="0" strike="noStrike" dirty="0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Temporal variation in soil rill erodibility and critical shear stress during concentrated flow for three different crops</a:t>
            </a:r>
            <a:endParaRPr lang="ru-RU" b="1" i="0" strike="noStrike" dirty="0">
              <a:solidFill>
                <a:srgbClr val="0070C0"/>
              </a:solidFill>
              <a:effectLst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i="0" u="none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Strategies and methods for predicting soil organic matter at the field scale based on the provincial near infrared spectral database</a:t>
            </a:r>
          </a:p>
          <a:p>
            <a:r>
              <a:rPr lang="en-US" b="1" i="0" u="none" strike="noStrike" dirty="0">
                <a:solidFill>
                  <a:srgbClr val="0070C0"/>
                </a:solidFill>
                <a:effectLst/>
                <a:latin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Psychoactive substances in soils, plants, freshwater and fish: A mini review</a:t>
            </a:r>
          </a:p>
          <a:p>
            <a:r>
              <a:rPr lang="en-US" b="1" i="0" strike="noStrike" dirty="0">
                <a:solidFill>
                  <a:srgbClr val="0070C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 of the Geothermal Sources in Kyrgyzstan</a:t>
            </a:r>
          </a:p>
          <a:p>
            <a:endParaRPr lang="en-US" b="0" i="0" dirty="0">
              <a:solidFill>
                <a:srgbClr val="1F1F1F"/>
              </a:solidFill>
              <a:effectLst/>
              <a:latin typeface="ElsevierGulliver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46347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6573F9-8F25-FEA2-A614-D2C03770E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276631"/>
          </a:xfrm>
        </p:spPr>
        <p:txBody>
          <a:bodyPr/>
          <a:lstStyle/>
          <a:p>
            <a:r>
              <a:rPr lang="ru-RU" dirty="0"/>
              <a:t>Должен определить основную проблему статьи</a:t>
            </a:r>
            <a:endParaRPr lang="en-US" dirty="0"/>
          </a:p>
          <a:p>
            <a:r>
              <a:rPr lang="ru-RU" dirty="0"/>
              <a:t>Должно быть лаконично</a:t>
            </a:r>
            <a:endParaRPr lang="en-US" dirty="0"/>
          </a:p>
          <a:p>
            <a:r>
              <a:rPr lang="ru-RU" dirty="0"/>
              <a:t>Но также точные, недвусмысленные, конкретные и полные</a:t>
            </a:r>
            <a:endParaRPr lang="en-US" dirty="0"/>
          </a:p>
          <a:p>
            <a:r>
              <a:rPr lang="ru-RU" dirty="0"/>
              <a:t>Следует использовать профессиональный язык и избегать редко используемых сокращений.</a:t>
            </a:r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34736B-BE64-A654-CA91-B6DCD02A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044" y="3429000"/>
            <a:ext cx="8476169" cy="29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12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C7CDE-F2CF-022D-D3E0-CD884EC4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b="1" dirty="0"/>
              <a:t>Советы для выбора тренодовой темы </a:t>
            </a:r>
            <a:endParaRPr lang="LID4096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6F27D-9346-94E3-8F86-8B7960DF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AutoNum type="arabicPeriod"/>
            </a:pPr>
            <a:r>
              <a:rPr lang="ru-RU" cap="none" spc="0" dirty="0">
                <a:ln w="10160">
                  <a:prstDash val="solid"/>
                </a:ln>
              </a:rPr>
              <a:t> Тема должна привлекать внимание читателя</a:t>
            </a:r>
          </a:p>
          <a:p>
            <a:pPr lvl="0">
              <a:buAutoNum type="arabicPeriod"/>
            </a:pPr>
            <a:r>
              <a:rPr lang="ru-RU" cap="none" spc="0" dirty="0">
                <a:ln w="10160">
                  <a:prstDash val="solid"/>
                </a:ln>
              </a:rPr>
              <a:t> Содержать как можно меньше слов</a:t>
            </a:r>
          </a:p>
          <a:p>
            <a:pPr lvl="0">
              <a:buAutoNum type="arabicPeriod"/>
            </a:pPr>
            <a:r>
              <a:rPr lang="ru-RU" cap="none" spc="0" dirty="0">
                <a:ln w="10160">
                  <a:prstDash val="solid"/>
                </a:ln>
              </a:rPr>
              <a:t> Адекватно описывать контент</a:t>
            </a:r>
          </a:p>
          <a:p>
            <a:pPr lvl="0">
              <a:buAutoNum type="arabicPeriod"/>
            </a:pPr>
            <a:r>
              <a:rPr lang="ru-RU" cap="none" spc="0" dirty="0">
                <a:ln w="10160">
                  <a:prstDash val="solid"/>
                </a:ln>
              </a:rPr>
              <a:t> Коротко, лаконично и понятно</a:t>
            </a:r>
          </a:p>
          <a:p>
            <a:pPr lvl="0">
              <a:buAutoNum type="arabicPeriod"/>
            </a:pPr>
            <a:r>
              <a:rPr lang="ru-RU" cap="none" spc="0" dirty="0">
                <a:ln w="10160">
                  <a:prstDash val="solid"/>
                </a:ln>
              </a:rPr>
              <a:t> Определять основную проблему</a:t>
            </a:r>
          </a:p>
          <a:p>
            <a:pPr lvl="0">
              <a:buAutoNum type="arabicPeriod"/>
            </a:pPr>
            <a:r>
              <a:rPr lang="ru-RU" cap="none" spc="0" dirty="0">
                <a:ln w="10160">
                  <a:prstDash val="solid"/>
                </a:ln>
              </a:rPr>
              <a:t> Не использовать профессиональный жаргон или аббревиатуры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22757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27cd692db_0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6181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b="1" dirty="0">
                <a:latin typeface="+mn-lt"/>
              </a:rPr>
              <a:t>Благодарности </a:t>
            </a:r>
            <a:endParaRPr sz="4800" b="1" dirty="0">
              <a:latin typeface="+mn-lt"/>
            </a:endParaRPr>
          </a:p>
        </p:txBody>
      </p:sp>
      <p:sp>
        <p:nvSpPr>
          <p:cNvPr id="223" name="Google Shape;223;g1e27cd692db_0_58"/>
          <p:cNvSpPr txBox="1">
            <a:spLocks noGrp="1"/>
          </p:cNvSpPr>
          <p:nvPr>
            <p:ph type="body" idx="1"/>
          </p:nvPr>
        </p:nvSpPr>
        <p:spPr>
          <a:xfrm>
            <a:off x="838200" y="1304517"/>
            <a:ext cx="10515600" cy="464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715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Кратко опишите любую существенную помощь, полученную от организаций или частных лиц, будь то гранты, материалы, техническая помощь или советы.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В большинстве научных работ есть много людей, которые в той или иной мере помогали в подготовке письменной версии или самого исследования.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Не каждая помощь должна быть отмечена, только наиболее полезная/распространенная.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715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v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Раздел благодарности должны быть написаны от первого лица.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7A5363-A225-0E0F-BEAD-AF062F701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4616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Благодарности упоминаются: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Советники – Руководители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Грантодатели и спонсоры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Корректоры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Поставщики, которые могли предоставить исследовательские материалы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7D00C0-F2A4-E641-69D0-34DA012C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39" y="4269826"/>
            <a:ext cx="8715983" cy="17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74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0C558-33F8-F12B-C5CD-1F61C777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y-KG" b="1" dirty="0"/>
              <a:t>Литература</a:t>
            </a:r>
            <a:r>
              <a:rPr lang="ky-KG" dirty="0"/>
              <a:t> 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4A3D0-180B-47F0-02F5-2108DCD47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включайте слишком много ссылок</a:t>
            </a:r>
            <a:endParaRPr lang="ru-RU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Всегда убедитесь, что вы полностью указали и прочитали материал, на который ссылаетесь </a:t>
            </a:r>
            <a:endParaRPr lang="ru-RU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Избегайте чрезмерного </a:t>
            </a:r>
            <a:r>
              <a:rPr lang="ru-RU" sz="3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самоцитирования</a:t>
            </a:r>
            <a:r>
              <a:rPr lang="ru-RU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или цитирования публикаций из того же региона или института </a:t>
            </a:r>
            <a:endParaRPr lang="ru-RU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Соответствовать всем требованиям, изложенным в инструкции для авторов</a:t>
            </a:r>
            <a:endParaRPr lang="ru-RU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Рассмотрите возможность использования диспетчера ссылок, такого как </a:t>
            </a:r>
            <a:r>
              <a:rPr lang="ru-RU" sz="3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Mendeley</a:t>
            </a:r>
            <a:endParaRPr lang="ru-RU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647744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ky-KG" b="1" dirty="0"/>
              <a:t>Редактирование</a:t>
            </a:r>
            <a:endParaRPr dirty="0"/>
          </a:p>
        </p:txBody>
      </p:sp>
      <p:sp>
        <p:nvSpPr>
          <p:cNvPr id="229" name="Google Shape;229;p20"/>
          <p:cNvSpPr txBox="1">
            <a:spLocks noGrp="1"/>
          </p:cNvSpPr>
          <p:nvPr>
            <p:ph type="body" idx="1"/>
          </p:nvPr>
        </p:nvSpPr>
        <p:spPr>
          <a:xfrm>
            <a:off x="697524" y="153020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 Средний объем научной статьи составляет от 7000 до 10000 слов.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 Средняя длина абзаца в научных журналах составляет 150-170 слов. 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 Средняя длина предложения в большинстве журналов составляет 20-26 слов. </a:t>
            </a:r>
            <a:endParaRPr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 Избегайте абзацев на целую страницу и скоплений коротких или состоящих из одного предложения абзацев.</a:t>
            </a:r>
            <a:endParaRPr dirty="0"/>
          </a:p>
          <a:p>
            <a:pPr lvl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 По возможности начинайте абзац со вступительного слова, передающего функцию абзаца. </a:t>
            </a:r>
            <a:endParaRPr dirty="0"/>
          </a:p>
          <a:p>
            <a:pPr marL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400" dirty="0">
                <a:latin typeface="Arial"/>
                <a:ea typeface="Arial"/>
                <a:cs typeface="Arial"/>
                <a:sym typeface="Arial"/>
              </a:rPr>
              <a:t>Примеры: теперь мы рассмотрим связь между... . Для решения этого вопроса мы использовали... . Взятые вместе, эти исследования предполагают, что....  Есть две потенциальные альтернативы такому подходу....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64135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884" y="341071"/>
            <a:ext cx="3995225" cy="572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8889" y="6169200"/>
            <a:ext cx="5359118" cy="347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Спасибо за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внимания!!!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b="1">
                <a:latin typeface="Arial"/>
                <a:ea typeface="Arial"/>
                <a:cs typeface="Arial"/>
                <a:sym typeface="Arial"/>
              </a:rPr>
              <a:t>	Вопросы…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6749" y="129247"/>
            <a:ext cx="5866227" cy="6599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838200" y="910260"/>
            <a:ext cx="10515600" cy="503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Подумайте контекст и структуру/свои идеи в разделы: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- «Методы» (для чего пишется ваша статья, какие данные у вас имеются, как их собирать, вариация данных, информация о программе “статистики” и t-тест),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- «Результаты» Каковы основные результаты?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- «Введение» Почему эта область исследования важна? Что уже известно.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- «Обсуждение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ky-KG" dirty="0">
                <a:latin typeface="Arial"/>
                <a:ea typeface="Arial"/>
                <a:cs typeface="Arial"/>
                <a:sym typeface="Arial"/>
              </a:rPr>
              <a:t>выдвигаемой научной гипотезы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»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- «Заключение – основные результаты и рекомендации».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5FBEE-4A42-3BA9-46E4-B153D6F7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8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Важно также ответить на вопросы: </a:t>
            </a:r>
            <a:endParaRPr lang="LID4096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56301-CEB1-5D4C-E844-3B5B89080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391"/>
            <a:ext cx="10515600" cy="4351338"/>
          </a:xfrm>
        </p:spPr>
        <p:txBody>
          <a:bodyPr/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Какой пробел Вы восполняете вашими исследованиями?</a:t>
            </a:r>
            <a:endParaRPr lang="ru-RU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Какой ваш вклад?</a:t>
            </a:r>
            <a:endParaRPr lang="ru-RU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Как сформулировать гипотезу? </a:t>
            </a:r>
            <a:endParaRPr lang="ru-RU" dirty="0"/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64F231-F5D3-E537-C39E-A0D335307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608" y="2928351"/>
            <a:ext cx="8912984" cy="33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2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0E725D-AE15-0A10-23FE-BE1D25616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64" y="1350498"/>
            <a:ext cx="11234648" cy="27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7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0363"/>
            <a:ext cx="10347461" cy="653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F70A4-2B4C-01FB-12DD-C396C44A6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4231"/>
          </a:xfrm>
        </p:spPr>
        <p:txBody>
          <a:bodyPr>
            <a:normAutofit fontScale="90000"/>
          </a:bodyPr>
          <a:lstStyle/>
          <a:p>
            <a:r>
              <a:rPr lang="ru-RU" dirty="0"/>
              <a:t>Поиск журнала</a:t>
            </a:r>
            <a:endParaRPr lang="LID4096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0361135-E515-A3AE-8C25-31D18632E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755376"/>
            <a:ext cx="9811393" cy="376361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DE1D47-596E-DCA4-3941-0B1C32770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73487"/>
            <a:ext cx="12192000" cy="19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30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1464</Words>
  <Application>Microsoft Office PowerPoint</Application>
  <PresentationFormat>Широкоэкранный</PresentationFormat>
  <Paragraphs>217</Paragraphs>
  <Slides>49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ElsevierGulliver</vt:lpstr>
      <vt:lpstr>Noto Sans Symbols</vt:lpstr>
      <vt:lpstr>Roboto</vt:lpstr>
      <vt:lpstr>Symbol</vt:lpstr>
      <vt:lpstr>Wingdings</vt:lpstr>
      <vt:lpstr>Тема Office</vt:lpstr>
      <vt:lpstr>Написание научной статьи для журналов Scopus и Web of science</vt:lpstr>
      <vt:lpstr>Outline </vt:lpstr>
      <vt:lpstr>Планирование написания научной статьи</vt:lpstr>
      <vt:lpstr>Презентация PowerPoint</vt:lpstr>
      <vt:lpstr>Презентация PowerPoint</vt:lpstr>
      <vt:lpstr>Важно также ответить на вопросы: </vt:lpstr>
      <vt:lpstr>Презентация PowerPoint</vt:lpstr>
      <vt:lpstr>Презентация PowerPoint</vt:lpstr>
      <vt:lpstr>Поиск журнала</vt:lpstr>
      <vt:lpstr>Презентация PowerPoint</vt:lpstr>
      <vt:lpstr>Презентация PowerPoint</vt:lpstr>
      <vt:lpstr>Алгоритм подбора журнала для публикации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что мы должны обратить внимание?</vt:lpstr>
      <vt:lpstr>Структура научной статьи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</vt:lpstr>
      <vt:lpstr>Аннотация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слова</vt:lpstr>
      <vt:lpstr>Презентация PowerPoint</vt:lpstr>
      <vt:lpstr>Название статьи </vt:lpstr>
      <vt:lpstr>Презентация PowerPoint</vt:lpstr>
      <vt:lpstr>Презентация PowerPoint</vt:lpstr>
      <vt:lpstr>Советы для выбора тренодовой темы </vt:lpstr>
      <vt:lpstr>Благодарности </vt:lpstr>
      <vt:lpstr>Презентация PowerPoint</vt:lpstr>
      <vt:lpstr>Литература </vt:lpstr>
      <vt:lpstr>Редактирование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Написание научной статьи для журналов Scopus и Web of science</dc:title>
  <dc:creator>User</dc:creator>
  <cp:lastModifiedBy>User</cp:lastModifiedBy>
  <cp:revision>27</cp:revision>
  <dcterms:created xsi:type="dcterms:W3CDTF">2023-09-29T09:57:43Z</dcterms:created>
  <dcterms:modified xsi:type="dcterms:W3CDTF">2023-10-17T09:41:43Z</dcterms:modified>
</cp:coreProperties>
</file>