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0" r:id="rId3"/>
    <p:sldId id="269" r:id="rId4"/>
    <p:sldId id="270" r:id="rId5"/>
    <p:sldId id="271" r:id="rId6"/>
    <p:sldId id="272" r:id="rId7"/>
    <p:sldId id="273" r:id="rId8"/>
    <p:sldId id="274" r:id="rId9"/>
    <p:sldId id="294" r:id="rId10"/>
    <p:sldId id="292" r:id="rId11"/>
    <p:sldId id="293" r:id="rId12"/>
    <p:sldId id="298" r:id="rId13"/>
    <p:sldId id="313" r:id="rId14"/>
    <p:sldId id="31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7207" y="1225731"/>
            <a:ext cx="8825658" cy="3329581"/>
          </a:xfrm>
        </p:spPr>
        <p:txBody>
          <a:bodyPr/>
          <a:lstStyle/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перспективах развития совместных образовательных программ с зарубежными ВУЗами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5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892934"/>
              </p:ext>
            </p:extLst>
          </p:nvPr>
        </p:nvGraphicFramePr>
        <p:xfrm>
          <a:off x="1018308" y="581890"/>
          <a:ext cx="9798627" cy="5673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462"/>
                <a:gridCol w="2040400"/>
                <a:gridCol w="2860449"/>
                <a:gridCol w="2032209"/>
                <a:gridCol w="2286107"/>
              </a:tblGrid>
              <a:tr h="1134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9.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solidFill>
                            <a:schemeClr val="bg1"/>
                          </a:solidFill>
                          <a:effectLst/>
                        </a:rPr>
                        <a:t>Болысова</a:t>
                      </a: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bg1"/>
                          </a:solidFill>
                          <a:effectLst/>
                        </a:rPr>
                        <a:t>Гулназира</a:t>
                      </a: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bg1"/>
                          </a:solidFill>
                          <a:effectLst/>
                        </a:rPr>
                        <a:t>Смаханкызы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6М071300 – Стандартизация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 и сертификация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д.т.н., проф. </a:t>
                      </a:r>
                      <a:r>
                        <a:rPr lang="ru-RU" sz="1100" b="0" dirty="0" err="1">
                          <a:solidFill>
                            <a:schemeClr val="bg1"/>
                          </a:solidFill>
                          <a:effectLst/>
                        </a:rPr>
                        <a:t>Алмаматов</a:t>
                      </a: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 М.З.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solidFill>
                            <a:schemeClr val="bg1"/>
                          </a:solidFill>
                          <a:effectLst/>
                        </a:rPr>
                        <a:t>Южно</a:t>
                      </a: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 – Казахстанский </a:t>
                      </a:r>
                      <a:r>
                        <a:rPr lang="ru-RU" sz="1100" b="0" dirty="0" err="1">
                          <a:solidFill>
                            <a:schemeClr val="bg1"/>
                          </a:solidFill>
                          <a:effectLst/>
                        </a:rPr>
                        <a:t>Гос.университет</a:t>
                      </a: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 им. </a:t>
                      </a:r>
                      <a:r>
                        <a:rPr lang="ru-RU" sz="1100" b="0" dirty="0" err="1">
                          <a:solidFill>
                            <a:schemeClr val="bg1"/>
                          </a:solidFill>
                          <a:effectLst/>
                        </a:rPr>
                        <a:t>М.Ауэзова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11347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Бердиярова Балнур Армановна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6М071300 – Стандартизация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и сертификация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д.т.н., проф. </a:t>
                      </a:r>
                      <a:r>
                        <a:rPr lang="ru-RU" sz="1100" dirty="0" err="1">
                          <a:effectLst/>
                        </a:rPr>
                        <a:t>Алмаматов</a:t>
                      </a:r>
                      <a:r>
                        <a:rPr lang="ru-RU" sz="1100" dirty="0">
                          <a:effectLst/>
                        </a:rPr>
                        <a:t> М.З.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Южно – Казахстанский Гос.университет им. М.Ауэзова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347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Усенова Жанар Нурланкызы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6М071300 – Стандартизация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 и сертификация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д.т.н., проф. </a:t>
                      </a:r>
                      <a:r>
                        <a:rPr lang="ru-RU" sz="1100" dirty="0" err="1">
                          <a:effectLst/>
                        </a:rPr>
                        <a:t>Алмаматов</a:t>
                      </a:r>
                      <a:r>
                        <a:rPr lang="ru-RU" sz="1100" dirty="0">
                          <a:effectLst/>
                        </a:rPr>
                        <a:t> М.З.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Южно – Казахстанский Гос.университет им. М.Ауэзова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347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Жусабек Айгерим Серикбайкызы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6М060800 – Экология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к.т.н., проф. </a:t>
                      </a:r>
                      <a:r>
                        <a:rPr lang="ru-RU" sz="1100" dirty="0" err="1">
                          <a:effectLst/>
                        </a:rPr>
                        <a:t>Калчороев</a:t>
                      </a:r>
                      <a:r>
                        <a:rPr lang="ru-RU" sz="1100" dirty="0">
                          <a:effectLst/>
                        </a:rPr>
                        <a:t> А.К.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Южно</a:t>
                      </a:r>
                      <a:r>
                        <a:rPr lang="ru-RU" sz="1100" dirty="0">
                          <a:effectLst/>
                        </a:rPr>
                        <a:t> – Казахстанский </a:t>
                      </a:r>
                      <a:r>
                        <a:rPr lang="ru-RU" sz="1100" dirty="0" err="1">
                          <a:effectLst/>
                        </a:rPr>
                        <a:t>Гос.университет</a:t>
                      </a:r>
                      <a:r>
                        <a:rPr lang="ru-RU" sz="1100" dirty="0">
                          <a:effectLst/>
                        </a:rPr>
                        <a:t> им. </a:t>
                      </a:r>
                      <a:r>
                        <a:rPr lang="ru-RU" sz="1100" dirty="0" err="1">
                          <a:effectLst/>
                        </a:rPr>
                        <a:t>М.Ауэзова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347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Еримбетова Балнур Армановна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6М060800 – Экология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к.т.н., проф. Калчороев А.К.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Южно</a:t>
                      </a:r>
                      <a:r>
                        <a:rPr lang="ru-RU" sz="1100" dirty="0">
                          <a:effectLst/>
                        </a:rPr>
                        <a:t> – Казахстанский </a:t>
                      </a:r>
                      <a:r>
                        <a:rPr lang="ru-RU" sz="1100" dirty="0" err="1">
                          <a:effectLst/>
                        </a:rPr>
                        <a:t>Гос.университет</a:t>
                      </a:r>
                      <a:r>
                        <a:rPr lang="ru-RU" sz="1100" dirty="0">
                          <a:effectLst/>
                        </a:rPr>
                        <a:t> им. </a:t>
                      </a:r>
                      <a:r>
                        <a:rPr lang="ru-RU" sz="1100" dirty="0" err="1">
                          <a:effectLst/>
                        </a:rPr>
                        <a:t>М.Ауэзова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772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014713"/>
              </p:ext>
            </p:extLst>
          </p:nvPr>
        </p:nvGraphicFramePr>
        <p:xfrm>
          <a:off x="1091045" y="748144"/>
          <a:ext cx="9846358" cy="5352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2286"/>
                <a:gridCol w="1979352"/>
                <a:gridCol w="2722127"/>
                <a:gridCol w="2213912"/>
                <a:gridCol w="2348681"/>
              </a:tblGrid>
              <a:tr h="526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14.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solidFill>
                            <a:schemeClr val="bg1"/>
                          </a:solidFill>
                          <a:effectLst/>
                        </a:rPr>
                        <a:t>Есиркегенов</a:t>
                      </a: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ky-KG" sz="1100" b="0" dirty="0">
                          <a:solidFill>
                            <a:schemeClr val="bg1"/>
                          </a:solidFill>
                          <a:effectLst/>
                        </a:rPr>
                        <a:t>Оркен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y-KG" sz="11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y-KG" sz="1100" b="0" dirty="0">
                          <a:solidFill>
                            <a:schemeClr val="bg1"/>
                          </a:solidFill>
                          <a:effectLst/>
                        </a:rPr>
                        <a:t>6М071800 - Электроэнергетика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д.т.н., проф. </a:t>
                      </a:r>
                      <a:r>
                        <a:rPr lang="ky-KG" sz="1100" b="0" dirty="0">
                          <a:solidFill>
                            <a:schemeClr val="bg1"/>
                          </a:solidFill>
                          <a:effectLst/>
                        </a:rPr>
                        <a:t>Джунуев Т.А.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solidFill>
                            <a:schemeClr val="bg1"/>
                          </a:solidFill>
                          <a:effectLst/>
                        </a:rPr>
                        <a:t>Южно</a:t>
                      </a: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 – Казахстанский </a:t>
                      </a:r>
                      <a:r>
                        <a:rPr lang="ru-RU" sz="1100" b="0" dirty="0" err="1">
                          <a:solidFill>
                            <a:schemeClr val="bg1"/>
                          </a:solidFill>
                          <a:effectLst/>
                        </a:rPr>
                        <a:t>Гос.университет</a:t>
                      </a: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 им. </a:t>
                      </a:r>
                      <a:r>
                        <a:rPr lang="ru-RU" sz="1100" b="0" dirty="0" err="1">
                          <a:solidFill>
                            <a:schemeClr val="bg1"/>
                          </a:solidFill>
                          <a:effectLst/>
                        </a:rPr>
                        <a:t>М.Ауэзова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>
                    <a:solidFill>
                      <a:schemeClr val="tx1"/>
                    </a:solidFill>
                  </a:tcPr>
                </a:tc>
              </a:tr>
              <a:tr h="526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y-KG" sz="1100">
                          <a:effectLst/>
                        </a:rPr>
                        <a:t>Эм</a:t>
                      </a:r>
                      <a:r>
                        <a:rPr lang="en-US" sz="1100">
                          <a:effectLst/>
                        </a:rPr>
                        <a:t>i</a:t>
                      </a:r>
                      <a:r>
                        <a:rPr lang="ky-KG" sz="1100">
                          <a:effectLst/>
                        </a:rPr>
                        <a:t>ржанов Ерасыл Эм</a:t>
                      </a:r>
                      <a:r>
                        <a:rPr lang="en-US" sz="1100">
                          <a:effectLst/>
                        </a:rPr>
                        <a:t>i</a:t>
                      </a:r>
                      <a:r>
                        <a:rPr lang="ky-KG" sz="1100">
                          <a:effectLst/>
                        </a:rPr>
                        <a:t>ржанулы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y-KG" sz="1100">
                          <a:effectLst/>
                        </a:rPr>
                        <a:t>6М071800 - Электроэнергетика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д.т.н., проф. </a:t>
                      </a:r>
                      <a:r>
                        <a:rPr lang="ky-KG" sz="1100">
                          <a:effectLst/>
                        </a:rPr>
                        <a:t>Джунуев Т.А.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Южно – Казахстанский Гос.университет им. М.Ауэзова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</a:tr>
              <a:tr h="526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y-KG" sz="1100" dirty="0">
                          <a:effectLst/>
                        </a:rPr>
                        <a:t>Жумабеков Бер</a:t>
                      </a:r>
                      <a:r>
                        <a:rPr lang="en-US" sz="1100" dirty="0" err="1">
                          <a:effectLst/>
                        </a:rPr>
                        <a:t>i</a:t>
                      </a:r>
                      <a:r>
                        <a:rPr lang="ru-RU" sz="1100" dirty="0">
                          <a:effectLst/>
                        </a:rPr>
                        <a:t>к </a:t>
                      </a:r>
                      <a:r>
                        <a:rPr lang="ru-RU" sz="1100" dirty="0" err="1">
                          <a:effectLst/>
                        </a:rPr>
                        <a:t>Сакенулы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y-KG" sz="1100">
                          <a:effectLst/>
                        </a:rPr>
                        <a:t>6М071800 - Электроэнергетика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д.т.н., проф. </a:t>
                      </a:r>
                      <a:r>
                        <a:rPr lang="ky-KG" sz="1100">
                          <a:effectLst/>
                        </a:rPr>
                        <a:t>Джунуев Т.А.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Южно – Казахстанский Гос.университет им. М.Ауэзова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</a:tr>
              <a:tr h="526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Катшакаева Элия Жанабайкызы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y-KG" sz="1100">
                          <a:effectLst/>
                        </a:rPr>
                        <a:t>6М071800 - Электроэнергетика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к.т.н., проф.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Рахимов К.Р.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Южно – Казахстанский Гос.университет им. М.Ауэзова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</a:tr>
              <a:tr h="526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Мукат Ермаханбет Ракымулы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y-KG" sz="1100">
                          <a:effectLst/>
                        </a:rPr>
                        <a:t>6М071800 - Электроэнергетика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к.т.н., проф.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Рахимов К.Р.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Южно – Казахстанский Гос.университет им. М.Ауэзова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</a:tr>
              <a:tr h="526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19.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Амир Жасулан Нурланулы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6М071800 - Электроэнергетика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к.т.н.,</a:t>
                      </a:r>
                      <a:r>
                        <a:rPr lang="ru-RU" sz="1100" dirty="0" err="1">
                          <a:effectLst/>
                        </a:rPr>
                        <a:t>доц</a:t>
                      </a:r>
                      <a:r>
                        <a:rPr lang="ru-RU" sz="1100" dirty="0"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Жабудаев</a:t>
                      </a:r>
                      <a:r>
                        <a:rPr lang="ru-RU" sz="1100" dirty="0">
                          <a:effectLst/>
                        </a:rPr>
                        <a:t> Т.Ж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Южно – Казахстанский Гос.университет им. М.Ауэзова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</a:tr>
              <a:tr h="526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Лесова Жанар Ериккызы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6М060100 - Математика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д.ф-м.н.,проф. Кабаева Г.Дж.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Южно – Казахстанский Гос.университет им. М.Ауэзова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</a:tr>
              <a:tr h="526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21.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Утелбаева Мадина Бекжановна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6М060100 - Математика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к.ф-м.н., доц. Аширбаев Б.Ы.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Южно – Казахстанский Гос.университет им. М.Ауэзова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</a:tr>
              <a:tr h="571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22.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Бейсенбекова Л.А.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Организация перевозок, движения и эксплуатация транспорта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к.т.н. и.о.проф.,  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Атабеков К.К.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Евразийский технологический университет. Казахстан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</a:tr>
              <a:tr h="571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Тайманова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Зура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Бораталиевна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6М01200 профессиональное оучение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д.п.н.,проф. Асаналиев М..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Южно</a:t>
                      </a:r>
                      <a:r>
                        <a:rPr lang="ru-RU" sz="1100" dirty="0">
                          <a:effectLst/>
                        </a:rPr>
                        <a:t>_ Казахстанский государственный университет им. М. </a:t>
                      </a:r>
                      <a:r>
                        <a:rPr lang="ru-RU" sz="1100" dirty="0" err="1">
                          <a:effectLst/>
                        </a:rPr>
                        <a:t>Ауэзова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477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332479"/>
              </p:ext>
            </p:extLst>
          </p:nvPr>
        </p:nvGraphicFramePr>
        <p:xfrm>
          <a:off x="852056" y="883225"/>
          <a:ext cx="10588336" cy="5008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897"/>
                <a:gridCol w="2129780"/>
                <a:gridCol w="2862137"/>
                <a:gridCol w="2540261"/>
                <a:gridCol w="2540261"/>
              </a:tblGrid>
              <a:tr h="429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24.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solidFill>
                            <a:schemeClr val="bg1"/>
                          </a:solidFill>
                          <a:effectLst/>
                        </a:rPr>
                        <a:t>Копжасарова</a:t>
                      </a: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bg1"/>
                          </a:solidFill>
                          <a:effectLst/>
                        </a:rPr>
                        <a:t>Раушан</a:t>
                      </a: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bg1"/>
                          </a:solidFill>
                          <a:effectLst/>
                        </a:rPr>
                        <a:t>Серикбаевна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Профессиональное обучение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solidFill>
                            <a:schemeClr val="bg1"/>
                          </a:solidFill>
                          <a:effectLst/>
                        </a:rPr>
                        <a:t>д.п.н</a:t>
                      </a: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., проф. </a:t>
                      </a:r>
                      <a:r>
                        <a:rPr lang="ru-RU" sz="1100" b="0" dirty="0" err="1">
                          <a:solidFill>
                            <a:schemeClr val="bg1"/>
                          </a:solidFill>
                          <a:effectLst/>
                        </a:rPr>
                        <a:t>Асаналиев</a:t>
                      </a: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 М.К.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</a:rPr>
                        <a:t>Университет Алматы</a:t>
                      </a:r>
                      <a:endParaRPr lang="ru-RU" sz="1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>
                    <a:solidFill>
                      <a:schemeClr val="tx1"/>
                    </a:solidFill>
                  </a:tcPr>
                </a:tc>
              </a:tr>
              <a:tr h="429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25.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Айлауова Жансая Сламханкызы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Профессиональное обучение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к.т.н., доц. </a:t>
                      </a:r>
                      <a:r>
                        <a:rPr lang="ru-RU" sz="1100" dirty="0" err="1">
                          <a:effectLst/>
                        </a:rPr>
                        <a:t>Дыканалиев</a:t>
                      </a:r>
                      <a:r>
                        <a:rPr lang="ru-RU" sz="1100" dirty="0">
                          <a:effectLst/>
                        </a:rPr>
                        <a:t> К.М.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Университет Алматы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</a:tr>
              <a:tr h="572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26.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Нуржан Айнур Дэуитбайкызы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Профессиональное обучение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д.п.н</a:t>
                      </a:r>
                      <a:r>
                        <a:rPr lang="ru-RU" sz="1100" dirty="0">
                          <a:effectLst/>
                        </a:rPr>
                        <a:t>., проф. </a:t>
                      </a:r>
                      <a:r>
                        <a:rPr lang="ru-RU" sz="1100" dirty="0" err="1">
                          <a:effectLst/>
                        </a:rPr>
                        <a:t>Асаналиев</a:t>
                      </a:r>
                      <a:r>
                        <a:rPr lang="ru-RU" sz="1100" dirty="0">
                          <a:effectLst/>
                        </a:rPr>
                        <a:t> М.К.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Университет Алматы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</a:tr>
              <a:tr h="572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27.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Сексембаева Малика Искандеркызы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Профессиональное обучение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Бакиров Б.Ж.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Университет Алматы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</a:tr>
              <a:tr h="429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28.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Алшинбаева Арайлым Сериковна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Профессиональное обучение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д.п.н</a:t>
                      </a:r>
                      <a:r>
                        <a:rPr lang="ru-RU" sz="1100" dirty="0">
                          <a:effectLst/>
                        </a:rPr>
                        <a:t>., проф. </a:t>
                      </a:r>
                      <a:r>
                        <a:rPr lang="ru-RU" sz="1100" dirty="0" err="1">
                          <a:effectLst/>
                        </a:rPr>
                        <a:t>Асаналиев</a:t>
                      </a:r>
                      <a:r>
                        <a:rPr lang="ru-RU" sz="1100" dirty="0">
                          <a:effectLst/>
                        </a:rPr>
                        <a:t> М.К.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Университет Алматы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</a:tr>
              <a:tr h="429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29.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Дарханова Алия Турарбековна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Профессиональное обучение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Бакиров Б.Ж.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Университет Алматы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</a:tr>
              <a:tr h="429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30.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Даркенбаева Айнур Актайкызы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Профессиональное обучение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Бакиров Б.Ж.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Университет Алматы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</a:tr>
              <a:tr h="429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31.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Мусабаева Салтанат Сериккызы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Профессиональное обучение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д.п.н., проф. Асаналиев М.К.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Университет Алматы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</a:tr>
              <a:tr h="286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32.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Жамалдин Ая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Профессиональное обучение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д.п.н., проф. Асаналиев М.К.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Университет Алматы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</a:tr>
              <a:tr h="572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33.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Изимова Сабина Тайиржановна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Профессиональное обучение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д.п.н., проф. Асаналиев М.К.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Университет Алматы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</a:tr>
              <a:tr h="429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34.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Кувычко Валентин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Юрьевич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Профессиональное обучение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д.п.н., проф. Асаналиев М.К.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Университет Алматы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0" marR="36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546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865937"/>
              </p:ext>
            </p:extLst>
          </p:nvPr>
        </p:nvGraphicFramePr>
        <p:xfrm>
          <a:off x="168859" y="1989029"/>
          <a:ext cx="11646780" cy="43163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0478"/>
                <a:gridCol w="1954948"/>
                <a:gridCol w="1580120"/>
                <a:gridCol w="3358104"/>
                <a:gridCol w="4263130"/>
              </a:tblGrid>
              <a:tr h="153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Курс, группа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Страна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  <a:tr h="3060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Сабитов С.Е.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Автоматизация технических процессов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Россия, Казань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КГЭУ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  <a:tr h="3060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Джумалиев А.Б.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Теплотехника и теплоэнергетика 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 Москва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МЭИ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  <a:tr h="3060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Султангазиева Ч.Н.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Теплотехника и теплоэнергетика 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 Москва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МЭИ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  <a:tr h="3060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Кубатбекова Н.К.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Программная инженерия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 Москва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МИФИ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  <a:tr h="3060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Токсонбаева Н.К.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Стандартизация, сертификация и метрология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КНР, Урумчи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Циньцзянский университет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  <a:tr h="3060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Кулагин И.В.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Логистика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Германия, Карлс-Руэ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Логистический центр </a:t>
                      </a: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DHL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  <a:tr h="153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Байдолотов Д.Т.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Техносферная безопасность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Россия, Новосибирск, НГТУ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  <a:tr h="663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Мукамбетов Ж.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Информационная безопасность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Турция, Стамбул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Международный студенческий конгресс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13468" y="1157860"/>
            <a:ext cx="10614991" cy="6851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Академическая мобильность 2019-20 учебного года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765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5070363"/>
              </p:ext>
            </p:extLst>
          </p:nvPr>
        </p:nvGraphicFramePr>
        <p:xfrm>
          <a:off x="445273" y="1542554"/>
          <a:ext cx="11533543" cy="3983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5709"/>
                <a:gridCol w="1935941"/>
                <a:gridCol w="1564757"/>
                <a:gridCol w="3325455"/>
                <a:gridCol w="4221681"/>
              </a:tblGrid>
              <a:tr h="262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Мукамбетов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Информационная безопасность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Россия, Москва, НИУ МИФИ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  <a:tr h="294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Давлеткулова Ж.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Информационная безопасность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Россия, Москва, НИЯУ, МИФИ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  <a:tr h="294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Станов А.Н.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Информационная безопасность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Россия, Москва, НИЯУ, МИФИ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  <a:tr h="502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Яковлев А.П.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Автоматизация технологических процессов и производств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Россия, Санкт-Петербург, БГТУ, Военмех им. Д.Ф.  Устинова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  <a:tr h="502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Алиев А.Т.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Автоматизация технологических процессов и производств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Россия, Санкт-Петербург, БГТУ, Военмех им. Д.Ф.  Устинова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  <a:tr h="502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Василенко Д.А.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Автоматизация технологических процессов и производств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Россия, Санкт-Петербург, БГТУ, Военмех им. Д.Ф.  Устинова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  <a:tr h="502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Саадатбеков Д.С.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вычислительная техника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 Москва</a:t>
                      </a:r>
                      <a:endParaRPr lang="ru-RU" sz="140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НИЯУ, МИФИ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  <a:tr h="502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Токенов А.А.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вычислительная техника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 Москва</a:t>
                      </a:r>
                      <a:endParaRPr lang="ru-RU" sz="140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НИЯУ, МИФИ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  <a:tr h="502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Шамшиев А.У.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Информационная безопасность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 Москва</a:t>
                      </a: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НИЯУ, МИФИ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512" marR="3151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104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9722" y="619695"/>
            <a:ext cx="9404723" cy="1400530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Совместные образовательные программы с зарубежными ВУЗами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Национальный исследовательский ядерный университет «МИФИ» (Информационная безопасность, прикладная математика и информатика)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Санкт-Петербургский Национальный исследовательский университет информационных технологий, механики и оптики. «Университет ИТМО». (Машиностроение)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Научно-исследовательский университет «МЭИ»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Казанский государственный энергетический университет «КГЭУ» (Автоматизация и робототехника, Электроэнергетика)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Новосибирский государственный технический университет (Электроэнергетика и электротехника,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Техносферная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безопасность)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Сеть Университетов Шанхайской организации сотрудничества (электроэнергетика и электротехника, Информационные технологии,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Техносферная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безопасность)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Российско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Кыргызский консорциум технических университетов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2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698" y="287383"/>
            <a:ext cx="11599816" cy="643998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3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стажировках ППС и мобильности магистрантов по кафедрам :</a:t>
            </a:r>
            <a:endParaRPr lang="en-US" sz="3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Каф.ИВТ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дальнее зарубежье -3 ППС и 3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магистранта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Каф.ЭЭ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прошли отбор на национальном уровне по подготовке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магистрантов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линии УШОС, СОП совместно с МЭИ на 1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Каф.ТИЛП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 Казахстаном АТУ договор  по мобильности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Каф.ЭС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линии ИСОП,  1 магистр защитился в Казанском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техническом университете.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Каф.ТБ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ведутся переговоры с НГТУ (Новосибирск), планируется проведение обзорных лекций для магистров и студентов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Каф.МиС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 стадии подписания по мобильности с БГТУ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Военмех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Каф.ТК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запланировано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 с АТУ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Каф.ПИ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ведет переговоры с Могилевским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 институтом продовольствия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Каф.ТППП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соглашение по акад. мобильности с КНАУ (Казахстан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ТУТ (Таджикистан),  Алтайский ГТУ (РФ)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 ППС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магистранты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прошли стажировку и практику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693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130" y="165335"/>
            <a:ext cx="9404723" cy="1400530"/>
          </a:xfrm>
        </p:spPr>
        <p:txBody>
          <a:bodyPr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Представляем сведения об Академической мобильности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магистрантов КГТУ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2016 -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уч.год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46913" y="1402470"/>
            <a:ext cx="76688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Направление: Информационная безопасность</a:t>
            </a: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281014"/>
              </p:ext>
            </p:extLst>
          </p:nvPr>
        </p:nvGraphicFramePr>
        <p:xfrm>
          <a:off x="0" y="2058285"/>
          <a:ext cx="12191999" cy="45645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066">
                  <a:extLst>
                    <a:ext uri="{9D8B030D-6E8A-4147-A177-3AD203B41FA5}">
                      <a16:colId xmlns="" xmlns:a16="http://schemas.microsoft.com/office/drawing/2014/main" val="804760803"/>
                    </a:ext>
                  </a:extLst>
                </a:gridCol>
                <a:gridCol w="2933208">
                  <a:extLst>
                    <a:ext uri="{9D8B030D-6E8A-4147-A177-3AD203B41FA5}">
                      <a16:colId xmlns="" xmlns:a16="http://schemas.microsoft.com/office/drawing/2014/main" val="491209290"/>
                    </a:ext>
                  </a:extLst>
                </a:gridCol>
                <a:gridCol w="1822610">
                  <a:extLst>
                    <a:ext uri="{9D8B030D-6E8A-4147-A177-3AD203B41FA5}">
                      <a16:colId xmlns="" xmlns:a16="http://schemas.microsoft.com/office/drawing/2014/main" val="2335763742"/>
                    </a:ext>
                  </a:extLst>
                </a:gridCol>
                <a:gridCol w="3733016">
                  <a:extLst>
                    <a:ext uri="{9D8B030D-6E8A-4147-A177-3AD203B41FA5}">
                      <a16:colId xmlns="" xmlns:a16="http://schemas.microsoft.com/office/drawing/2014/main" val="3588667519"/>
                    </a:ext>
                  </a:extLst>
                </a:gridCol>
                <a:gridCol w="3236099">
                  <a:extLst>
                    <a:ext uri="{9D8B030D-6E8A-4147-A177-3AD203B41FA5}">
                      <a16:colId xmlns="" xmlns:a16="http://schemas.microsoft.com/office/drawing/2014/main" val="383913585"/>
                    </a:ext>
                  </a:extLst>
                </a:gridCol>
              </a:tblGrid>
              <a:tr h="351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Курс, группа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10860204"/>
                  </a:ext>
                </a:extLst>
              </a:tr>
              <a:tr h="702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Акбеков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Талгат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Шаршенбекович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ИБм-1-16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Информационная безопасность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Москва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НИЯУ (МИФИ)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23241165"/>
                  </a:ext>
                </a:extLst>
              </a:tr>
              <a:tr h="702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Ашымова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Айзада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Жаасынбековна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ИБМ-1-16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Информационная безопасность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Москва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НИЯУ (МИФИ)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81718971"/>
                  </a:ext>
                </a:extLst>
              </a:tr>
              <a:tr h="702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Беккулова Кыял Абдыкапаровна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ИБМ-1-16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Информационная безопасность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Москва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НИЯУ (МИФИ)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22326528"/>
                  </a:ext>
                </a:extLst>
              </a:tr>
              <a:tr h="702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Мамытова Бермет Капарадиновна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ИБМ-1-16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Информационная безопасность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Москва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НИЯУ (МИФИ)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11565600"/>
                  </a:ext>
                </a:extLst>
              </a:tr>
              <a:tr h="702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Стамкулова Гульдана Кубанычбековна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ИБМ-1-16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Информационная безопасность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Москва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НИЯУ (МИФИ)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12703608"/>
                  </a:ext>
                </a:extLst>
              </a:tr>
              <a:tr h="702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Турсалиева Эльнура Нарынбековна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ИБМ-1-16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Информационная безопасность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Москва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НИЯУ (МИФИ)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47819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072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101330"/>
              </p:ext>
            </p:extLst>
          </p:nvPr>
        </p:nvGraphicFramePr>
        <p:xfrm>
          <a:off x="-1" y="365760"/>
          <a:ext cx="12192001" cy="29828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189">
                  <a:extLst>
                    <a:ext uri="{9D8B030D-6E8A-4147-A177-3AD203B41FA5}">
                      <a16:colId xmlns="" xmlns:a16="http://schemas.microsoft.com/office/drawing/2014/main" val="675988711"/>
                    </a:ext>
                  </a:extLst>
                </a:gridCol>
                <a:gridCol w="2934965">
                  <a:extLst>
                    <a:ext uri="{9D8B030D-6E8A-4147-A177-3AD203B41FA5}">
                      <a16:colId xmlns="" xmlns:a16="http://schemas.microsoft.com/office/drawing/2014/main" val="218673027"/>
                    </a:ext>
                  </a:extLst>
                </a:gridCol>
                <a:gridCol w="1821733">
                  <a:extLst>
                    <a:ext uri="{9D8B030D-6E8A-4147-A177-3AD203B41FA5}">
                      <a16:colId xmlns="" xmlns:a16="http://schemas.microsoft.com/office/drawing/2014/main" val="2988556614"/>
                    </a:ext>
                  </a:extLst>
                </a:gridCol>
                <a:gridCol w="3733015">
                  <a:extLst>
                    <a:ext uri="{9D8B030D-6E8A-4147-A177-3AD203B41FA5}">
                      <a16:colId xmlns="" xmlns:a16="http://schemas.microsoft.com/office/drawing/2014/main" val="3098380684"/>
                    </a:ext>
                  </a:extLst>
                </a:gridCol>
                <a:gridCol w="3236099">
                  <a:extLst>
                    <a:ext uri="{9D8B030D-6E8A-4147-A177-3AD203B41FA5}">
                      <a16:colId xmlns="" xmlns:a16="http://schemas.microsoft.com/office/drawing/2014/main" val="2789474696"/>
                    </a:ext>
                  </a:extLst>
                </a:gridCol>
              </a:tblGrid>
              <a:tr h="4769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Курс, группа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703900413"/>
                  </a:ext>
                </a:extLst>
              </a:tr>
              <a:tr h="4288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Исмаилахунова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Рано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Эмильевна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ПМИм-1-16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Прикладная математика и информатика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Москва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НИЯУ (МИФИ)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38392477"/>
                  </a:ext>
                </a:extLst>
              </a:tr>
              <a:tr h="6433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Орозбеков Алтынбек Майрамбекович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ПМИм-1-16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Прикладная математика и информатика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Москва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НИЯУ (МИФИ)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87497153"/>
                  </a:ext>
                </a:extLst>
              </a:tr>
              <a:tr h="4288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Цыбин Константин Дмитриевич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ПМИм-1-16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Прикладная математика и информатика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Москва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НИЯУ (МИФИ)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95672882"/>
                  </a:ext>
                </a:extLst>
              </a:tr>
              <a:tr h="6433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Щербакова Екатерина Александровна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ПМИм-1-16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Прикладная математика и информатика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Москва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НИЯУ (МИФИ)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00831022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360579"/>
              </p:ext>
            </p:extLst>
          </p:nvPr>
        </p:nvGraphicFramePr>
        <p:xfrm>
          <a:off x="0" y="3675871"/>
          <a:ext cx="12191999" cy="304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406">
                  <a:extLst>
                    <a:ext uri="{9D8B030D-6E8A-4147-A177-3AD203B41FA5}">
                      <a16:colId xmlns="" xmlns:a16="http://schemas.microsoft.com/office/drawing/2014/main" val="4080776530"/>
                    </a:ext>
                  </a:extLst>
                </a:gridCol>
                <a:gridCol w="2447861">
                  <a:extLst>
                    <a:ext uri="{9D8B030D-6E8A-4147-A177-3AD203B41FA5}">
                      <a16:colId xmlns="" xmlns:a16="http://schemas.microsoft.com/office/drawing/2014/main" val="435222232"/>
                    </a:ext>
                  </a:extLst>
                </a:gridCol>
                <a:gridCol w="1633838">
                  <a:extLst>
                    <a:ext uri="{9D8B030D-6E8A-4147-A177-3AD203B41FA5}">
                      <a16:colId xmlns="" xmlns:a16="http://schemas.microsoft.com/office/drawing/2014/main" val="4143517123"/>
                    </a:ext>
                  </a:extLst>
                </a:gridCol>
                <a:gridCol w="3748216">
                  <a:extLst>
                    <a:ext uri="{9D8B030D-6E8A-4147-A177-3AD203B41FA5}">
                      <a16:colId xmlns="" xmlns:a16="http://schemas.microsoft.com/office/drawing/2014/main" val="316635196"/>
                    </a:ext>
                  </a:extLst>
                </a:gridCol>
                <a:gridCol w="3904678">
                  <a:extLst>
                    <a:ext uri="{9D8B030D-6E8A-4147-A177-3AD203B41FA5}">
                      <a16:colId xmlns="" xmlns:a16="http://schemas.microsoft.com/office/drawing/2014/main" val="1449281912"/>
                    </a:ext>
                  </a:extLst>
                </a:gridCol>
              </a:tblGrid>
              <a:tr h="1205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Жолдошбекова</a:t>
                      </a: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Айчурек</a:t>
                      </a: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Урматбековна</a:t>
                      </a:r>
                      <a:endParaRPr lang="en-US" sz="16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МАШм-1-15</a:t>
                      </a:r>
                      <a:endParaRPr lang="en-US" sz="16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Технологическая подготовка производства</a:t>
                      </a:r>
                      <a:endParaRPr lang="en-US" sz="16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Направление: Машиностроение</a:t>
                      </a:r>
                      <a:endParaRPr lang="en-US" sz="16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Санкт-Петербург</a:t>
                      </a:r>
                      <a:endParaRPr lang="en-US" sz="16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Нац.исследовательский</a:t>
                      </a: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университет информационных технологий, механики и оптики</a:t>
                      </a:r>
                      <a:endParaRPr lang="en-US" sz="16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(Университет ИТМО)</a:t>
                      </a:r>
                      <a:endParaRPr lang="en-US" sz="16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0567503"/>
                  </a:ext>
                </a:extLst>
              </a:tr>
              <a:tr h="1205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Исмаилов Ринат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Эмилович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МАШм-1-15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Технологическая подготовка производства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Направление: Машиностроение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Санкт-Петербург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Нац.исследовательский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университет информационных технологий, механики и оптики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(Университет ИТМО)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77278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423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444963"/>
              </p:ext>
            </p:extLst>
          </p:nvPr>
        </p:nvGraphicFramePr>
        <p:xfrm>
          <a:off x="-2" y="182880"/>
          <a:ext cx="12192001" cy="20846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408">
                  <a:extLst>
                    <a:ext uri="{9D8B030D-6E8A-4147-A177-3AD203B41FA5}">
                      <a16:colId xmlns="" xmlns:a16="http://schemas.microsoft.com/office/drawing/2014/main" val="1779543167"/>
                    </a:ext>
                  </a:extLst>
                </a:gridCol>
                <a:gridCol w="2998176">
                  <a:extLst>
                    <a:ext uri="{9D8B030D-6E8A-4147-A177-3AD203B41FA5}">
                      <a16:colId xmlns="" xmlns:a16="http://schemas.microsoft.com/office/drawing/2014/main" val="2789294756"/>
                    </a:ext>
                  </a:extLst>
                </a:gridCol>
                <a:gridCol w="1767301">
                  <a:extLst>
                    <a:ext uri="{9D8B030D-6E8A-4147-A177-3AD203B41FA5}">
                      <a16:colId xmlns="" xmlns:a16="http://schemas.microsoft.com/office/drawing/2014/main" val="1570277089"/>
                    </a:ext>
                  </a:extLst>
                </a:gridCol>
                <a:gridCol w="3733016">
                  <a:extLst>
                    <a:ext uri="{9D8B030D-6E8A-4147-A177-3AD203B41FA5}">
                      <a16:colId xmlns="" xmlns:a16="http://schemas.microsoft.com/office/drawing/2014/main" val="1560551941"/>
                    </a:ext>
                  </a:extLst>
                </a:gridCol>
                <a:gridCol w="3236100">
                  <a:extLst>
                    <a:ext uri="{9D8B030D-6E8A-4147-A177-3AD203B41FA5}">
                      <a16:colId xmlns="" xmlns:a16="http://schemas.microsoft.com/office/drawing/2014/main" val="179075551"/>
                    </a:ext>
                  </a:extLst>
                </a:gridCol>
              </a:tblGrid>
              <a:tr h="4387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Курс, группа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41666048"/>
                  </a:ext>
                </a:extLst>
              </a:tr>
              <a:tr h="7407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Бекжанова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Бубуайша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Бекжановна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ЭЭм-1-15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Эразмус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Электроэнергетика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Германия, Цвиккау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Западный Саксонский университет прикладных наук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72500963"/>
                  </a:ext>
                </a:extLst>
              </a:tr>
              <a:tr h="7407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Мырзаканов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Ислам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ЭЭм-1-15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Эразмус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Электроэнергетика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Германия,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Цвиккау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Западный Саксонский университет прикладных наук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3761004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058056"/>
              </p:ext>
            </p:extLst>
          </p:nvPr>
        </p:nvGraphicFramePr>
        <p:xfrm>
          <a:off x="0" y="2408805"/>
          <a:ext cx="12192000" cy="687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409">
                  <a:extLst>
                    <a:ext uri="{9D8B030D-6E8A-4147-A177-3AD203B41FA5}">
                      <a16:colId xmlns="" xmlns:a16="http://schemas.microsoft.com/office/drawing/2014/main" val="3259292722"/>
                    </a:ext>
                  </a:extLst>
                </a:gridCol>
                <a:gridCol w="2998177">
                  <a:extLst>
                    <a:ext uri="{9D8B030D-6E8A-4147-A177-3AD203B41FA5}">
                      <a16:colId xmlns="" xmlns:a16="http://schemas.microsoft.com/office/drawing/2014/main" val="3972445735"/>
                    </a:ext>
                  </a:extLst>
                </a:gridCol>
                <a:gridCol w="1891967">
                  <a:extLst>
                    <a:ext uri="{9D8B030D-6E8A-4147-A177-3AD203B41FA5}">
                      <a16:colId xmlns="" xmlns:a16="http://schemas.microsoft.com/office/drawing/2014/main" val="1811862153"/>
                    </a:ext>
                  </a:extLst>
                </a:gridCol>
                <a:gridCol w="3608347">
                  <a:extLst>
                    <a:ext uri="{9D8B030D-6E8A-4147-A177-3AD203B41FA5}">
                      <a16:colId xmlns="" xmlns:a16="http://schemas.microsoft.com/office/drawing/2014/main" val="3530375866"/>
                    </a:ext>
                  </a:extLst>
                </a:gridCol>
                <a:gridCol w="3236100">
                  <a:extLst>
                    <a:ext uri="{9D8B030D-6E8A-4147-A177-3AD203B41FA5}">
                      <a16:colId xmlns="" xmlns:a16="http://schemas.microsoft.com/office/drawing/2014/main" val="1755846120"/>
                    </a:ext>
                  </a:extLst>
                </a:gridCol>
              </a:tblGrid>
              <a:tr h="343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Курс, группа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13215953"/>
                  </a:ext>
                </a:extLst>
              </a:tr>
              <a:tr h="343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Алпбек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кызы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Нурзат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Лгм-1-15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Весенняя школа логистов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Германия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Макдебург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86015238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167765" y="57919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160919"/>
              </p:ext>
            </p:extLst>
          </p:nvPr>
        </p:nvGraphicFramePr>
        <p:xfrm>
          <a:off x="0" y="3249581"/>
          <a:ext cx="12191999" cy="2511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409">
                  <a:extLst>
                    <a:ext uri="{9D8B030D-6E8A-4147-A177-3AD203B41FA5}">
                      <a16:colId xmlns="" xmlns:a16="http://schemas.microsoft.com/office/drawing/2014/main" val="4056695597"/>
                    </a:ext>
                  </a:extLst>
                </a:gridCol>
                <a:gridCol w="2998176">
                  <a:extLst>
                    <a:ext uri="{9D8B030D-6E8A-4147-A177-3AD203B41FA5}">
                      <a16:colId xmlns="" xmlns:a16="http://schemas.microsoft.com/office/drawing/2014/main" val="1354215844"/>
                    </a:ext>
                  </a:extLst>
                </a:gridCol>
                <a:gridCol w="1891968">
                  <a:extLst>
                    <a:ext uri="{9D8B030D-6E8A-4147-A177-3AD203B41FA5}">
                      <a16:colId xmlns="" xmlns:a16="http://schemas.microsoft.com/office/drawing/2014/main" val="2692410349"/>
                    </a:ext>
                  </a:extLst>
                </a:gridCol>
                <a:gridCol w="3608347">
                  <a:extLst>
                    <a:ext uri="{9D8B030D-6E8A-4147-A177-3AD203B41FA5}">
                      <a16:colId xmlns="" xmlns:a16="http://schemas.microsoft.com/office/drawing/2014/main" val="1715084231"/>
                    </a:ext>
                  </a:extLst>
                </a:gridCol>
                <a:gridCol w="3236099">
                  <a:extLst>
                    <a:ext uri="{9D8B030D-6E8A-4147-A177-3AD203B41FA5}">
                      <a16:colId xmlns="" xmlns:a16="http://schemas.microsoft.com/office/drawing/2014/main" val="160238615"/>
                    </a:ext>
                  </a:extLst>
                </a:gridCol>
              </a:tblGrid>
              <a:tr h="226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Курс, группа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74535649"/>
                  </a:ext>
                </a:extLst>
              </a:tr>
              <a:tr h="1134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Лепесов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Азамат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Насыбекович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АТПм-1-17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Направление: Автоматизация технологических процессов и производств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Казанский государственный энергетический университет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(ФГБОУ ВО «КГЭУ»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47365188"/>
                  </a:ext>
                </a:extLst>
              </a:tr>
              <a:tr h="1134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Салимбаев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Улугбек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Азаматович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АТПм-1-17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Направление: Автоматизация технологических процессов и производств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Казанский государственный энергетический университет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(ФГБОУ ВО «КГЭУ»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7445317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304406"/>
              </p:ext>
            </p:extLst>
          </p:nvPr>
        </p:nvGraphicFramePr>
        <p:xfrm>
          <a:off x="-2" y="5959565"/>
          <a:ext cx="12192002" cy="792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409">
                  <a:extLst>
                    <a:ext uri="{9D8B030D-6E8A-4147-A177-3AD203B41FA5}">
                      <a16:colId xmlns="" xmlns:a16="http://schemas.microsoft.com/office/drawing/2014/main" val="964243837"/>
                    </a:ext>
                  </a:extLst>
                </a:gridCol>
                <a:gridCol w="2998177">
                  <a:extLst>
                    <a:ext uri="{9D8B030D-6E8A-4147-A177-3AD203B41FA5}">
                      <a16:colId xmlns="" xmlns:a16="http://schemas.microsoft.com/office/drawing/2014/main" val="662712597"/>
                    </a:ext>
                  </a:extLst>
                </a:gridCol>
                <a:gridCol w="1891968">
                  <a:extLst>
                    <a:ext uri="{9D8B030D-6E8A-4147-A177-3AD203B41FA5}">
                      <a16:colId xmlns="" xmlns:a16="http://schemas.microsoft.com/office/drawing/2014/main" val="2796741227"/>
                    </a:ext>
                  </a:extLst>
                </a:gridCol>
                <a:gridCol w="3608348">
                  <a:extLst>
                    <a:ext uri="{9D8B030D-6E8A-4147-A177-3AD203B41FA5}">
                      <a16:colId xmlns="" xmlns:a16="http://schemas.microsoft.com/office/drawing/2014/main" val="142285635"/>
                    </a:ext>
                  </a:extLst>
                </a:gridCol>
                <a:gridCol w="3236100">
                  <a:extLst>
                    <a:ext uri="{9D8B030D-6E8A-4147-A177-3AD203B41FA5}">
                      <a16:colId xmlns="" xmlns:a16="http://schemas.microsoft.com/office/drawing/2014/main" val="40199499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Курс, группа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76059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Мамытканов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Эржан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ТТПм-1-17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Зимняя школа 2019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Казахстан, Алматы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57843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Тихонов Никита Николаевич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ЭТМм-1-18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Зимняя школа 2019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Казахстан, Алматы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3686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929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529482"/>
              </p:ext>
            </p:extLst>
          </p:nvPr>
        </p:nvGraphicFramePr>
        <p:xfrm>
          <a:off x="0" y="69668"/>
          <a:ext cx="12192000" cy="3501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409">
                  <a:extLst>
                    <a:ext uri="{9D8B030D-6E8A-4147-A177-3AD203B41FA5}">
                      <a16:colId xmlns="" xmlns:a16="http://schemas.microsoft.com/office/drawing/2014/main" val="3211308477"/>
                    </a:ext>
                  </a:extLst>
                </a:gridCol>
                <a:gridCol w="2998177">
                  <a:extLst>
                    <a:ext uri="{9D8B030D-6E8A-4147-A177-3AD203B41FA5}">
                      <a16:colId xmlns="" xmlns:a16="http://schemas.microsoft.com/office/drawing/2014/main" val="2542697589"/>
                    </a:ext>
                  </a:extLst>
                </a:gridCol>
                <a:gridCol w="1891967">
                  <a:extLst>
                    <a:ext uri="{9D8B030D-6E8A-4147-A177-3AD203B41FA5}">
                      <a16:colId xmlns="" xmlns:a16="http://schemas.microsoft.com/office/drawing/2014/main" val="1265495556"/>
                    </a:ext>
                  </a:extLst>
                </a:gridCol>
                <a:gridCol w="3608348">
                  <a:extLst>
                    <a:ext uri="{9D8B030D-6E8A-4147-A177-3AD203B41FA5}">
                      <a16:colId xmlns="" xmlns:a16="http://schemas.microsoft.com/office/drawing/2014/main" val="2204228682"/>
                    </a:ext>
                  </a:extLst>
                </a:gridCol>
                <a:gridCol w="3236099">
                  <a:extLst>
                    <a:ext uri="{9D8B030D-6E8A-4147-A177-3AD203B41FA5}">
                      <a16:colId xmlns="" xmlns:a16="http://schemas.microsoft.com/office/drawing/2014/main" val="54601219"/>
                    </a:ext>
                  </a:extLst>
                </a:gridCol>
              </a:tblGrid>
              <a:tr h="165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Курс, группа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extLst>
                  <a:ext uri="{0D108BD9-81ED-4DB2-BD59-A6C34878D82A}">
                    <a16:rowId xmlns="" xmlns:a16="http://schemas.microsoft.com/office/drawing/2014/main" val="645208919"/>
                  </a:ext>
                </a:extLst>
              </a:tr>
              <a:tr h="1085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Лавринович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Андрей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(СОП)-1-17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Направление: Машиностроение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Санкт-Петербург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Университет ИТМО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extLst>
                  <a:ext uri="{0D108BD9-81ED-4DB2-BD59-A6C34878D82A}">
                    <a16:rowId xmlns="" xmlns:a16="http://schemas.microsoft.com/office/drawing/2014/main" val="2097304393"/>
                  </a:ext>
                </a:extLst>
              </a:tr>
              <a:tr h="1085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Кенжебаев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Бекжан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Тологонович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(СОП)-1-17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Направление: Машиностроение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Санкт-Петербург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Университет ИТМО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extLst>
                  <a:ext uri="{0D108BD9-81ED-4DB2-BD59-A6C34878D82A}">
                    <a16:rowId xmlns="" xmlns:a16="http://schemas.microsoft.com/office/drawing/2014/main" val="3114717268"/>
                  </a:ext>
                </a:extLst>
              </a:tr>
              <a:tr h="1085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Хасанов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Алишер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Азаматович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МАШм(СОП)-1-17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Направление: Машиностроение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Санкт-Петербург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Университет ИТМО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02" marR="61302" marT="0" marB="0"/>
                </a:tc>
                <a:extLst>
                  <a:ext uri="{0D108BD9-81ED-4DB2-BD59-A6C34878D82A}">
                    <a16:rowId xmlns="" xmlns:a16="http://schemas.microsoft.com/office/drawing/2014/main" val="339364522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519285"/>
              </p:ext>
            </p:extLst>
          </p:nvPr>
        </p:nvGraphicFramePr>
        <p:xfrm>
          <a:off x="0" y="4062548"/>
          <a:ext cx="12192000" cy="2987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409">
                  <a:extLst>
                    <a:ext uri="{9D8B030D-6E8A-4147-A177-3AD203B41FA5}">
                      <a16:colId xmlns="" xmlns:a16="http://schemas.microsoft.com/office/drawing/2014/main" val="1806536463"/>
                    </a:ext>
                  </a:extLst>
                </a:gridCol>
                <a:gridCol w="2998177">
                  <a:extLst>
                    <a:ext uri="{9D8B030D-6E8A-4147-A177-3AD203B41FA5}">
                      <a16:colId xmlns="" xmlns:a16="http://schemas.microsoft.com/office/drawing/2014/main" val="2799384161"/>
                    </a:ext>
                  </a:extLst>
                </a:gridCol>
                <a:gridCol w="1891968">
                  <a:extLst>
                    <a:ext uri="{9D8B030D-6E8A-4147-A177-3AD203B41FA5}">
                      <a16:colId xmlns="" xmlns:a16="http://schemas.microsoft.com/office/drawing/2014/main" val="1346610799"/>
                    </a:ext>
                  </a:extLst>
                </a:gridCol>
                <a:gridCol w="3608347">
                  <a:extLst>
                    <a:ext uri="{9D8B030D-6E8A-4147-A177-3AD203B41FA5}">
                      <a16:colId xmlns="" xmlns:a16="http://schemas.microsoft.com/office/drawing/2014/main" val="1172298624"/>
                    </a:ext>
                  </a:extLst>
                </a:gridCol>
                <a:gridCol w="3236099">
                  <a:extLst>
                    <a:ext uri="{9D8B030D-6E8A-4147-A177-3AD203B41FA5}">
                      <a16:colId xmlns="" xmlns:a16="http://schemas.microsoft.com/office/drawing/2014/main" val="1064826023"/>
                    </a:ext>
                  </a:extLst>
                </a:gridCol>
              </a:tblGrid>
              <a:tr h="191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67052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Хриматикопулло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Георгий Александрович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МАШм-1-18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Направление: Машиностроение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Санкт-Петербург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Нац.исследовательский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университет информационных технологий, механики и оптики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(Университет ИТМО)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488332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Шайназаров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Аминжон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Аширжанович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МАШм-1-18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Направление: Машиностроение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 Санкт-Петербург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Нац.исследовательский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университет информационных технологий, механики и оптики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(Университет ИТМО)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91919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314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39663"/>
              </p:ext>
            </p:extLst>
          </p:nvPr>
        </p:nvGraphicFramePr>
        <p:xfrm>
          <a:off x="1" y="175055"/>
          <a:ext cx="12192000" cy="2522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409">
                  <a:extLst>
                    <a:ext uri="{9D8B030D-6E8A-4147-A177-3AD203B41FA5}">
                      <a16:colId xmlns="" xmlns:a16="http://schemas.microsoft.com/office/drawing/2014/main" val="2341253307"/>
                    </a:ext>
                  </a:extLst>
                </a:gridCol>
                <a:gridCol w="2998176">
                  <a:extLst>
                    <a:ext uri="{9D8B030D-6E8A-4147-A177-3AD203B41FA5}">
                      <a16:colId xmlns="" xmlns:a16="http://schemas.microsoft.com/office/drawing/2014/main" val="1558134387"/>
                    </a:ext>
                  </a:extLst>
                </a:gridCol>
                <a:gridCol w="1891968">
                  <a:extLst>
                    <a:ext uri="{9D8B030D-6E8A-4147-A177-3AD203B41FA5}">
                      <a16:colId xmlns="" xmlns:a16="http://schemas.microsoft.com/office/drawing/2014/main" val="1019930160"/>
                    </a:ext>
                  </a:extLst>
                </a:gridCol>
                <a:gridCol w="3608348">
                  <a:extLst>
                    <a:ext uri="{9D8B030D-6E8A-4147-A177-3AD203B41FA5}">
                      <a16:colId xmlns="" xmlns:a16="http://schemas.microsoft.com/office/drawing/2014/main" val="1084725025"/>
                    </a:ext>
                  </a:extLst>
                </a:gridCol>
                <a:gridCol w="3236099">
                  <a:extLst>
                    <a:ext uri="{9D8B030D-6E8A-4147-A177-3AD203B41FA5}">
                      <a16:colId xmlns="" xmlns:a16="http://schemas.microsoft.com/office/drawing/2014/main" val="1683161876"/>
                    </a:ext>
                  </a:extLst>
                </a:gridCol>
              </a:tblGrid>
              <a:tr h="2375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44096568"/>
                  </a:ext>
                </a:extLst>
              </a:tr>
              <a:tr h="7125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Эгембердиев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Эльдияр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Аманбаевич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ИВТм-1-17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Эразмус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Гренобльский университет Альп, Франция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1347442"/>
                  </a:ext>
                </a:extLst>
              </a:tr>
              <a:tr h="7125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Кудайберди уулу Кубатбек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ИТПм-1-16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Эразмус+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Гренобльский университет Альп, Франция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08814213"/>
                  </a:ext>
                </a:extLst>
              </a:tr>
              <a:tr h="7125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Дербишалиев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Самат Бактыбекович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ИВТм-1-16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Эразмус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Гренобльский университет Альп, Франция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8481875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206426"/>
              </p:ext>
            </p:extLst>
          </p:nvPr>
        </p:nvGraphicFramePr>
        <p:xfrm>
          <a:off x="0" y="2763679"/>
          <a:ext cx="12191999" cy="454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409">
                  <a:extLst>
                    <a:ext uri="{9D8B030D-6E8A-4147-A177-3AD203B41FA5}">
                      <a16:colId xmlns="" xmlns:a16="http://schemas.microsoft.com/office/drawing/2014/main" val="35366894"/>
                    </a:ext>
                  </a:extLst>
                </a:gridCol>
                <a:gridCol w="2998176">
                  <a:extLst>
                    <a:ext uri="{9D8B030D-6E8A-4147-A177-3AD203B41FA5}">
                      <a16:colId xmlns="" xmlns:a16="http://schemas.microsoft.com/office/drawing/2014/main" val="3717876638"/>
                    </a:ext>
                  </a:extLst>
                </a:gridCol>
                <a:gridCol w="1891968">
                  <a:extLst>
                    <a:ext uri="{9D8B030D-6E8A-4147-A177-3AD203B41FA5}">
                      <a16:colId xmlns="" xmlns:a16="http://schemas.microsoft.com/office/drawing/2014/main" val="1058359748"/>
                    </a:ext>
                  </a:extLst>
                </a:gridCol>
                <a:gridCol w="3608346">
                  <a:extLst>
                    <a:ext uri="{9D8B030D-6E8A-4147-A177-3AD203B41FA5}">
                      <a16:colId xmlns="" xmlns:a16="http://schemas.microsoft.com/office/drawing/2014/main" val="1235803645"/>
                    </a:ext>
                  </a:extLst>
                </a:gridCol>
                <a:gridCol w="3236100">
                  <a:extLst>
                    <a:ext uri="{9D8B030D-6E8A-4147-A177-3AD203B41FA5}">
                      <a16:colId xmlns="" xmlns:a16="http://schemas.microsoft.com/office/drawing/2014/main" val="23604248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Курс, группа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448176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Жунусова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Калбу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Жунусовна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ТПППЖПм-1-16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Педагогическая практика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Худжандский политехнический институт Таджикистан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492918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Абдырасакова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Айгерим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Уланбековна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Эсеналиева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Мээрим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Сатыбековна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Омурбекова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Бубумариям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Омурбековна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ТПППЖПм-1-18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Производственная </a:t>
                      </a: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</a:t>
                      </a:r>
                      <a:r>
                        <a:rPr lang="ky-KG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тика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Молочный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комбинат,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Таджикистан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06867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Кыясбекова Гулайым Кыясбековна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ТПППЖПм-1-18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Производственная практика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Казахстан,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хлебокомбинат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753933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Абдырасакова 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ТПППЖПм-1-18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Зимняя школа 2019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Казахстан, Алматы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Каз.национальный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аграрный университет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25506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273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Научная стажировка магистрантов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 Казахстана за период с 2016 по 2019 гг.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783581"/>
              </p:ext>
            </p:extLst>
          </p:nvPr>
        </p:nvGraphicFramePr>
        <p:xfrm>
          <a:off x="976745" y="1558637"/>
          <a:ext cx="9601200" cy="46862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565"/>
                <a:gridCol w="2035401"/>
                <a:gridCol w="2820873"/>
                <a:gridCol w="2048444"/>
                <a:gridCol w="2198917"/>
              </a:tblGrid>
              <a:tr h="3724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Ф.И.О. магистранта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Направление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Ф.И.О. научного руководителя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Страна, ВУЗ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</a:tr>
              <a:tr h="759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Садуов</a:t>
                      </a:r>
                      <a:r>
                        <a:rPr lang="ru-RU" sz="1100" dirty="0">
                          <a:effectLst/>
                        </a:rPr>
                        <a:t> Нурсултан </a:t>
                      </a:r>
                      <a:r>
                        <a:rPr lang="ru-RU" sz="1100" dirty="0" err="1">
                          <a:effectLst/>
                        </a:rPr>
                        <a:t>Талгатович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6М071300- Транспорт,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транспортная техника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и технология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к.т.н., </a:t>
                      </a:r>
                      <a:r>
                        <a:rPr lang="ru-RU" sz="1100" dirty="0" err="1">
                          <a:effectLst/>
                        </a:rPr>
                        <a:t>и.о.проф</a:t>
                      </a:r>
                      <a:r>
                        <a:rPr lang="ru-RU" sz="11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Атабеков К.К.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Южно – Казахстанский Гос.университет им. М.Ауэзова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</a:tr>
              <a:tr h="511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Мамагулова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Алина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Ермековна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 6М010200 – Профессиональное обучение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к.т.н., доц. </a:t>
                      </a:r>
                      <a:r>
                        <a:rPr lang="ru-RU" sz="1100" dirty="0" err="1">
                          <a:effectLst/>
                        </a:rPr>
                        <a:t>Дыканалиев</a:t>
                      </a:r>
                      <a:r>
                        <a:rPr lang="ru-RU" sz="1100" dirty="0">
                          <a:effectLst/>
                        </a:rPr>
                        <a:t> К.М.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Университет Алматы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</a:tr>
              <a:tr h="5631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Кенжебек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кызы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Сахабат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 6М072600 – Технология и конструирование изделий легкой промышленности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к.т.н., доц. </a:t>
                      </a:r>
                      <a:r>
                        <a:rPr lang="ru-RU" sz="1100" dirty="0" err="1">
                          <a:effectLst/>
                        </a:rPr>
                        <a:t>Дыканалиев</a:t>
                      </a:r>
                      <a:r>
                        <a:rPr lang="ru-RU" sz="1100" dirty="0">
                          <a:effectLst/>
                        </a:rPr>
                        <a:t> К.М.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Университет Алматы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</a:tr>
              <a:tr h="511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Султанова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Дана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Жумахановна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 6М041700 – Декоративное искусство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д.п.н</a:t>
                      </a:r>
                      <a:r>
                        <a:rPr lang="ru-RU" sz="1100" dirty="0">
                          <a:effectLst/>
                        </a:rPr>
                        <a:t>., проф. </a:t>
                      </a:r>
                      <a:r>
                        <a:rPr lang="ru-RU" sz="1100" dirty="0" err="1">
                          <a:effectLst/>
                        </a:rPr>
                        <a:t>Асаналиев</a:t>
                      </a:r>
                      <a:r>
                        <a:rPr lang="ru-RU" sz="1100" dirty="0">
                          <a:effectLst/>
                        </a:rPr>
                        <a:t> М.К.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Университет Алматы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</a:tr>
              <a:tr h="341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Арыстанова Гульнур Берикбаевна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 6М042100 – Дизайн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д.п.н</a:t>
                      </a:r>
                      <a:r>
                        <a:rPr lang="ru-RU" sz="1100" dirty="0">
                          <a:effectLst/>
                        </a:rPr>
                        <a:t>., проф. </a:t>
                      </a:r>
                      <a:r>
                        <a:rPr lang="ru-RU" sz="1100" dirty="0" err="1">
                          <a:effectLst/>
                        </a:rPr>
                        <a:t>Асаналиев</a:t>
                      </a:r>
                      <a:r>
                        <a:rPr lang="ru-RU" sz="1100" dirty="0">
                          <a:effectLst/>
                        </a:rPr>
                        <a:t> М.К.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Университет Алматы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</a:tr>
              <a:tr h="557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Ислямова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Торгын Турланкызы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 6М072600 – Технология и конструирование изделий легкой промышленности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д.п.н</a:t>
                      </a:r>
                      <a:r>
                        <a:rPr lang="ru-RU" sz="1100" dirty="0">
                          <a:effectLst/>
                        </a:rPr>
                        <a:t>., проф. </a:t>
                      </a:r>
                      <a:r>
                        <a:rPr lang="ru-RU" sz="1100" dirty="0" err="1">
                          <a:effectLst/>
                        </a:rPr>
                        <a:t>Асаналиев</a:t>
                      </a:r>
                      <a:r>
                        <a:rPr lang="ru-RU" sz="1100" dirty="0">
                          <a:effectLst/>
                        </a:rPr>
                        <a:t> М.К.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Университет Алматы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</a:tr>
              <a:tr h="557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Калдыбай Толгонай Кайраткызы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 6М072600 – Технология и конструирование изделий легкой промышленности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д.п.н., проф. Асаналиев М.К.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Университет Алматы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</a:tr>
              <a:tr h="511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Ниязова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Айнур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Саматовна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 6М041700 – Декаративно-прикладное искусство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д.п.н., проф. Асаналиев М.К.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Университет Алматы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00" marR="364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4375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613</TotalTime>
  <Words>1821</Words>
  <Application>Microsoft Office PowerPoint</Application>
  <PresentationFormat>Широкоэкранный</PresentationFormat>
  <Paragraphs>595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Ион</vt:lpstr>
      <vt:lpstr>О перспективах развития совместных образовательных программ с зарубежными ВУЗами</vt:lpstr>
      <vt:lpstr>Совместные образовательные программы с зарубежными ВУЗами</vt:lpstr>
      <vt:lpstr>Презентация PowerPoint</vt:lpstr>
      <vt:lpstr>Представляем сведения об Академической мобильности магистрантов КГТУ  за 2016 - 2019 уч.год. </vt:lpstr>
      <vt:lpstr>Презентация PowerPoint</vt:lpstr>
      <vt:lpstr>Презентация PowerPoint</vt:lpstr>
      <vt:lpstr>Презентация PowerPoint</vt:lpstr>
      <vt:lpstr>Презентация PowerPoint</vt:lpstr>
      <vt:lpstr> Научная стажировка магистрантов  из Казахстана за период с 2016 по 2019 гг.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Магистратура</dc:title>
  <dc:creator>Пользователь Windows</dc:creator>
  <cp:lastModifiedBy>Пользователь</cp:lastModifiedBy>
  <cp:revision>55</cp:revision>
  <dcterms:created xsi:type="dcterms:W3CDTF">2019-04-03T10:03:10Z</dcterms:created>
  <dcterms:modified xsi:type="dcterms:W3CDTF">2020-12-07T09:05:00Z</dcterms:modified>
</cp:coreProperties>
</file>