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10" r:id="rId50"/>
    <p:sldId id="314" r:id="rId51"/>
    <p:sldId id="311" r:id="rId52"/>
    <p:sldId id="305" r:id="rId53"/>
    <p:sldId id="306" r:id="rId54"/>
    <p:sldId id="308" r:id="rId55"/>
    <p:sldId id="309" r:id="rId56"/>
    <p:sldId id="312" r:id="rId57"/>
    <p:sldId id="313" r:id="rId58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Roboto" panose="02000000000000000000" pitchFamily="2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jsxQNWOmRmPM5pbS4FjjDPuym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8006d4b4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8006d4b47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88006d4b47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8006d4b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8006d4b4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88006d4b4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8006d4b4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88006d4b47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88006d4b47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88006d4b4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88006d4b47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288006d4b47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88006d4b4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88006d4b47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88006d4b47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88006d4b4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88006d4b47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288006d4b47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88006d4b4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88006d4b47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288006d4b47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88006d4b4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88006d4b47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288006d4b47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88006d4b4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88006d4b47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88006d4b47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88006d4b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88006d4b47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288006d4b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88006d4b4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88006d4b47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288006d4b47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88006d4b4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88006d4b47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88006d4b47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8006d4b4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8006d4b4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88006d4b4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8006d4b4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8006d4b4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88006d4b47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opus.com/sources.uri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7388" y="3616022"/>
            <a:ext cx="10817224" cy="174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b="1"/>
              <a:t>Использование базы данных Scopus</a:t>
            </a:r>
            <a:endParaRPr b="1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589213" y="4833650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1"/>
              <a:t>ДНИ КГТУ им И.Раззакова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b="1"/>
              <a:t>05 октября 2023 г.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3" y="207426"/>
            <a:ext cx="980122" cy="9801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616227" y="512821"/>
            <a:ext cx="60983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КГТУ им. И. Раззакова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5220" y="1222522"/>
            <a:ext cx="2247950" cy="23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743" y="3584248"/>
            <a:ext cx="756285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8498"/>
            <a:ext cx="11887199" cy="33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39" y="548005"/>
            <a:ext cx="11406345" cy="531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7" name="Google Shape;1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650" y="365125"/>
            <a:ext cx="10838858" cy="581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191B4D-328E-3305-CD28-DDCC2F39E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75" y="77794"/>
            <a:ext cx="7990376" cy="67024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B2573A-7764-3DEA-8D82-A635E5021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888" y="808232"/>
            <a:ext cx="3042862" cy="52830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/>
              <a:t>Поиск документов</a:t>
            </a:r>
            <a:endParaRPr b="1" dirty="0"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12" y="1083212"/>
            <a:ext cx="9280796" cy="527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1AD19F-D4C7-64AA-7DCC-546914AFBE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0" t="22520" r="50775" b="33295"/>
          <a:stretch/>
        </p:blipFill>
        <p:spPr bwMode="auto">
          <a:xfrm>
            <a:off x="9537896" y="3084708"/>
            <a:ext cx="2507434" cy="2922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F1E60D0-AFD2-DF16-3107-65BD39A4006A}"/>
              </a:ext>
            </a:extLst>
          </p:cNvPr>
          <p:cNvCxnSpPr/>
          <p:nvPr/>
        </p:nvCxnSpPr>
        <p:spPr>
          <a:xfrm flipH="1" flipV="1">
            <a:off x="3460652" y="2560320"/>
            <a:ext cx="5992837" cy="164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88006d4b47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50" y="1095650"/>
            <a:ext cx="11685825" cy="40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Боковое меню</a:t>
            </a:r>
            <a:endParaRPr/>
          </a:p>
        </p:txBody>
      </p:sp>
      <p:pic>
        <p:nvPicPr>
          <p:cNvPr id="196" name="Google Shape;19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50" y="0"/>
            <a:ext cx="274235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7700" y="153450"/>
            <a:ext cx="2888050" cy="655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7725" y="153450"/>
            <a:ext cx="2973375" cy="661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8150" y="79097"/>
            <a:ext cx="2742350" cy="662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7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Поиск журналов по предметной области </a:t>
            </a:r>
            <a:endParaRPr b="1"/>
          </a:p>
        </p:txBody>
      </p:sp>
      <p:pic>
        <p:nvPicPr>
          <p:cNvPr id="205" name="Google Shape;20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41621"/>
            <a:ext cx="10567575" cy="466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8006d4b47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g288006d4b4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75" y="388093"/>
            <a:ext cx="11353800" cy="608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8006d4b47_0_51"/>
          <p:cNvSpPr txBox="1">
            <a:spLocks noGrp="1"/>
          </p:cNvSpPr>
          <p:nvPr>
            <p:ph type="body" idx="1"/>
          </p:nvPr>
        </p:nvSpPr>
        <p:spPr>
          <a:xfrm>
            <a:off x="556500" y="2422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Поиск исследователей</a:t>
            </a:r>
            <a:endParaRPr sz="2300" b="1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50" b="1" dirty="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Прямой и основанный на данных подход к поиску исследователей с использованием ключевых слов и установления связи с ними.</a:t>
            </a:r>
            <a:endParaRPr sz="1650" b="1" dirty="0">
              <a:solidFill>
                <a:srgbClr val="32323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50" dirty="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Сотрудничество — это ключевой компонент внедрения инноваций и решения масштабных социальных проблем. Вот почему мы расширяем возможности </a:t>
            </a:r>
            <a:r>
              <a:rPr lang="ru-RU" sz="1050" dirty="0" err="1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Scopus</a:t>
            </a:r>
            <a:r>
              <a:rPr lang="ru-RU" sz="1050" dirty="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с точки зрения поиска исследователей и взаимодействия. Эта пробная версия, доступная отдельным пользователям, поможет вам связываться с исследователями по всему миру.</a:t>
            </a:r>
            <a:endParaRPr sz="1050" dirty="0">
              <a:solidFill>
                <a:srgbClr val="32323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50" dirty="0">
                <a:solidFill>
                  <a:srgbClr val="32323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Функция поиска исследователей включает поиск по ключевым словам, отвечающим вашему запросу, по нашей базе данных, включающей 17 миллионов авторов. Поиск осуществляется по документам, но вы не просматриваете документы, а сразу находите создавших их исследователей. Мы также предлагаем параметры и фильтры на странице результатов поиска, которые помогают сократить список результатов.</a:t>
            </a:r>
            <a:endParaRPr sz="1050" dirty="0">
              <a:solidFill>
                <a:srgbClr val="32323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8" name="Google Shape;228;g288006d4b47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50" y="2901448"/>
            <a:ext cx="12192000" cy="383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Outline</a:t>
            </a:r>
            <a:r>
              <a:rPr lang="ru-RU"/>
              <a:t> 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60884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Интерфейс сайта Скопус и возможности поиска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Поиск автора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Поиск документов и журналов по предметной области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Поиск по ключевым словам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Поиск рецензентов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Поиск аффиляций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Рейтинг Кыргызстана и КГТУ им. И.Раззакова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Выбор темы и формулирование исследовательского вопроса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Показатели метрики журналов</a:t>
            </a:r>
            <a:endParaRPr b="1"/>
          </a:p>
        </p:txBody>
      </p:sp>
      <p:sp>
        <p:nvSpPr>
          <p:cNvPr id="234" name="Google Shape;23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54" y="1657667"/>
            <a:ext cx="11814446" cy="468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1762310" y="284348"/>
            <a:ext cx="8911687" cy="79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 b="1"/>
              <a:t>Анализ цитирования в Scopus</a:t>
            </a:r>
            <a:endParaRPr sz="4000" b="1"/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838200" y="1077726"/>
            <a:ext cx="10515600" cy="509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b="1"/>
              <a:t>Анализ цитирования </a:t>
            </a:r>
            <a:r>
              <a:rPr lang="ru-RU"/>
              <a:t>в Scopus позволяет оценить влияние и воздействие научных статей, журналов, авторов и учреждений, исследуя, сколько раз их процитировали другие исследователи.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b="1"/>
              <a:t>Просмотр результатов поиска</a:t>
            </a:r>
            <a:r>
              <a:rPr lang="ru-RU"/>
              <a:t>: После выполнения поиска вы увидите список результатов поиска. Найдите конкретную статью, автора, журнал или учреждение.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b="1"/>
              <a:t>Доступ к информации о цитировании</a:t>
            </a:r>
            <a:r>
              <a:rPr lang="ru-RU"/>
              <a:t>: Чтобы просмотреть информацию о цитировании конкретной статьи, щелкните по ее названию в списке результатов поиска.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b="1"/>
              <a:t>Для просмотра информации о цитировании автора</a:t>
            </a:r>
            <a:r>
              <a:rPr lang="ru-RU"/>
              <a:t>, </a:t>
            </a:r>
            <a:r>
              <a:rPr lang="ru-RU" b="1"/>
              <a:t>журнала или учреждения </a:t>
            </a:r>
            <a:r>
              <a:rPr lang="ru-RU"/>
              <a:t>часто существуют отдельные профили. Используйте имя автора, название журнала или название учреждения, чтобы найти эти профили.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На странице статьи, автора, журнала или учреждения вы найдете </a:t>
            </a:r>
            <a:r>
              <a:rPr lang="ru-RU" b="1"/>
              <a:t>метрики цитирования </a:t>
            </a:r>
            <a:r>
              <a:rPr lang="ru-RU"/>
              <a:t>и информацию. Метрики цитирования включают общее количество цитирований, h-индекс и другие связанные статистические данные.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51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/>
              <a:t>Рейтинги журналов</a:t>
            </a:r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body" idx="1"/>
          </p:nvPr>
        </p:nvSpPr>
        <p:spPr>
          <a:xfrm>
            <a:off x="989012" y="1143000"/>
            <a:ext cx="10515600" cy="517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Char char="•"/>
            </a:pPr>
            <a:r>
              <a:rPr lang="ru-RU" sz="20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Поиск журнала</a:t>
            </a:r>
            <a:r>
              <a:rPr lang="ru-RU" sz="20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: Используйте строку поиска в верхней части главной страницы Scopus для поиска журнала, который вы хотите оценить. Вы можете ввести название журнала или ключевые слова.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151"/>
              </a:buClr>
              <a:buSzPts val="2000"/>
              <a:buChar char="•"/>
            </a:pPr>
            <a:r>
              <a:rPr lang="ru-RU" sz="20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Просмотр информации о журнале</a:t>
            </a:r>
            <a:r>
              <a:rPr lang="ru-RU" sz="20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: После выполнения поиска вы увидите список результатов поиска. Найдите конкретный журнал, который вас интересует.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151"/>
              </a:buClr>
              <a:buSzPts val="2000"/>
              <a:buChar char="•"/>
            </a:pPr>
            <a:r>
              <a:rPr lang="ru-RU" sz="20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Доступ к профилю журнала</a:t>
            </a:r>
            <a:r>
              <a:rPr lang="ru-RU" sz="20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: Нажмите на название журнала в списке результатов поиска. Это перенаправит вас на страницу профиля журнала.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151"/>
              </a:buClr>
              <a:buSzPts val="2000"/>
              <a:buChar char="•"/>
            </a:pPr>
            <a:r>
              <a:rPr lang="ru-RU" sz="20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Изучите метрики журнала</a:t>
            </a:r>
            <a:r>
              <a:rPr lang="ru-RU" sz="20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8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Scopus предоставляет различные метрики и рейтинги для журнала, включая CiteScore, SJR (SCImago Journal Rank), SNIP (Source Normalized Impact per Paper) и другие. CiteScore - это широко используемая метрика, которая представляет среднее количество цитирований, полученных каждым документом в журнале за определенный период. SJR и SNIP - другие метрики рейтинга журнала, которые учитывают такие факторы, как престиж источников цитирования и научная область журнала.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4151"/>
              </a:buClr>
              <a:buSzPts val="2000"/>
              <a:buChar char="•"/>
            </a:pPr>
            <a:r>
              <a:rPr lang="ru-RU" sz="2000" b="1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Сравнение с другими журналами</a:t>
            </a:r>
            <a:r>
              <a:rPr lang="ru-RU" sz="20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(по желанию): </a:t>
            </a:r>
            <a:r>
              <a:rPr lang="ru-RU" sz="1800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Scopus позволяет сравнивать метрики и рейтинги разных журналов. Вы можете сравнивать один журнал с другим, чтобы определить, какой из них может быть более подходящим для публикации вашего исследования.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53" name="Google Shape;253;p18"/>
          <p:cNvPicPr preferRelativeResize="0"/>
          <p:nvPr/>
        </p:nvPicPr>
        <p:blipFill rotWithShape="1">
          <a:blip r:embed="rId3">
            <a:alphaModFix/>
          </a:blip>
          <a:srcRect l="5076" t="22164" r="40231" b="29200"/>
          <a:stretch/>
        </p:blipFill>
        <p:spPr>
          <a:xfrm>
            <a:off x="279866" y="314924"/>
            <a:ext cx="11632268" cy="5546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" y="224448"/>
            <a:ext cx="10801350" cy="6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874" y="170058"/>
            <a:ext cx="11042040" cy="613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838200" y="235547"/>
            <a:ext cx="10515600" cy="70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Анализ результатов поиска документов </a:t>
            </a:r>
            <a:endParaRPr/>
          </a:p>
        </p:txBody>
      </p:sp>
      <p:pic>
        <p:nvPicPr>
          <p:cNvPr id="273" name="Google Shape;27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03812" y="4158543"/>
            <a:ext cx="8784375" cy="246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294" y="886266"/>
            <a:ext cx="10790506" cy="327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Алгоритм поиска журналов </a:t>
            </a:r>
            <a:endParaRPr/>
          </a:p>
        </p:txBody>
      </p:sp>
      <p:sp>
        <p:nvSpPr>
          <p:cNvPr id="280" name="Google Shape;28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Зайдите на сайт  scimago, набираем ключевое слово и далее выберите журнал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Зайдите на главную страницу журнала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Узнайте цели и задачи журнала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Посмотрите подходит ли этот журнал Вам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Посмотрите недавние статьи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/>
              <a:t>Выберете статьи для чтения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https://www.scimagojr.com</a:t>
            </a:r>
            <a:endParaRPr/>
          </a:p>
        </p:txBody>
      </p:sp>
      <p:pic>
        <p:nvPicPr>
          <p:cNvPr id="281" name="Google Shape;28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2051" y="2283996"/>
            <a:ext cx="4307352" cy="402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8" name="Google Shape;28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871" y="133196"/>
            <a:ext cx="10914258" cy="604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Поиск по ключевым словам</a:t>
            </a:r>
            <a:endParaRPr b="1"/>
          </a:p>
        </p:txBody>
      </p:sp>
      <p:sp>
        <p:nvSpPr>
          <p:cNvPr id="294" name="Google Shape;294;p24"/>
          <p:cNvSpPr txBox="1"/>
          <p:nvPr/>
        </p:nvSpPr>
        <p:spPr>
          <a:xfrm>
            <a:off x="1052792" y="5409418"/>
            <a:ext cx="10086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Используйте общепринятые термины и проверьте по топу выдачи, насколько результаты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соответствуют вашим интресам.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1227476" y="1125416"/>
            <a:ext cx="11073865" cy="157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поле для ввода ключевых слов введите ключевые слова или фразы,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связанные с вашей темой исследования. 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Уточните параметры поиска, используя фильтр по годам, тип документа, типу источника и др.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57" y="2697198"/>
            <a:ext cx="11322219" cy="242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6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/>
              <a:t>Scopus - библиографическая база данных</a:t>
            </a:r>
            <a:endParaRPr/>
          </a:p>
        </p:txBody>
      </p:sp>
      <p:pic>
        <p:nvPicPr>
          <p:cNvPr id="104" name="Google Shape;104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49610" y="1079183"/>
            <a:ext cx="5570362" cy="489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9972" y="1883752"/>
            <a:ext cx="521970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407963" y="6308209"/>
            <a:ext cx="25481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https://www.scopus.com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 b="1">
                <a:latin typeface="Calibri"/>
                <a:ea typeface="Calibri"/>
                <a:cs typeface="Calibri"/>
                <a:sym typeface="Calibri"/>
              </a:rPr>
              <a:t>Логические операторы</a:t>
            </a:r>
            <a:endParaRPr sz="7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 txBox="1">
            <a:spLocks noGrp="1"/>
          </p:cNvSpPr>
          <p:nvPr>
            <p:ph type="body" idx="1"/>
          </p:nvPr>
        </p:nvSpPr>
        <p:spPr>
          <a:xfrm>
            <a:off x="838200" y="1420837"/>
            <a:ext cx="10515600" cy="475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Логические операторы: </a:t>
            </a:r>
            <a:r>
              <a:rPr lang="ru-RU" sz="2400" b="1">
                <a:latin typeface="Roboto"/>
                <a:ea typeface="Roboto"/>
                <a:cs typeface="Roboto"/>
                <a:sym typeface="Roboto"/>
              </a:rPr>
              <a:t>and, not, or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Операторы близости: </a:t>
            </a:r>
            <a:r>
              <a:rPr lang="ru-RU" sz="2400" b="1">
                <a:latin typeface="Roboto"/>
                <a:ea typeface="Roboto"/>
                <a:cs typeface="Roboto"/>
                <a:sym typeface="Roboto"/>
              </a:rPr>
              <a:t>W/n, PRE/n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Символы замены: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$ - поиск вариантов с отличием в 1 символ.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* - отличие в любое количество символов.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Поиск фраз: при использовании кавычек поиск ведется по ключевым словам в единственном и множественном числе. Например, Например, "bio*" найдет слова, начинающиеся с "bio", такие как "biology", "biotechnology", "biological" и так далее.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47" y="336990"/>
            <a:ext cx="10746106" cy="581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Уточнение поиска </a:t>
            </a:r>
            <a:endParaRPr/>
          </a:p>
        </p:txBody>
      </p:sp>
      <p:pic>
        <p:nvPicPr>
          <p:cNvPr id="313" name="Google Shape;313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3862" y="1690688"/>
            <a:ext cx="9639938" cy="401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Поиск по источнику</a:t>
            </a:r>
            <a:endParaRPr b="1"/>
          </a:p>
        </p:txBody>
      </p:sp>
      <p:sp>
        <p:nvSpPr>
          <p:cNvPr id="319" name="Google Shape;319;p27"/>
          <p:cNvSpPr txBox="1">
            <a:spLocks noGrp="1"/>
          </p:cNvSpPr>
          <p:nvPr>
            <p:ph type="body" idx="1"/>
          </p:nvPr>
        </p:nvSpPr>
        <p:spPr>
          <a:xfrm>
            <a:off x="838200" y="1603717"/>
            <a:ext cx="10515600" cy="457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Выберите «Источники» в верхней панели с правой стороны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0" name="Google Shape;3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187" y="2309190"/>
            <a:ext cx="9953625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Поиск источников </a:t>
            </a:r>
            <a:endParaRPr b="1"/>
          </a:p>
        </p:txBody>
      </p:sp>
      <p:sp>
        <p:nvSpPr>
          <p:cNvPr id="326" name="Google Shape;32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7" name="Google Shape;3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1237958"/>
            <a:ext cx="1093089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>
            <a:spLocks noGrp="1"/>
          </p:cNvSpPr>
          <p:nvPr>
            <p:ph type="body" idx="1"/>
          </p:nvPr>
        </p:nvSpPr>
        <p:spPr>
          <a:xfrm>
            <a:off x="739726" y="60173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 фильтрах выберите тип источника “Журнал” и “квартиль”, который Вас интересует. </a:t>
            </a:r>
            <a:endParaRPr sz="3600"/>
          </a:p>
        </p:txBody>
      </p:sp>
      <p:pic>
        <p:nvPicPr>
          <p:cNvPr id="333" name="Google Shape;33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8467" y="1459828"/>
            <a:ext cx="4924425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Поиск аффиляций</a:t>
            </a:r>
            <a:endParaRPr b="1"/>
          </a:p>
        </p:txBody>
      </p:sp>
      <p:pic>
        <p:nvPicPr>
          <p:cNvPr id="339" name="Google Shape;339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904" y="1690687"/>
            <a:ext cx="10818379" cy="437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8006d4b47_0_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288006d4b47_0_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7" name="Google Shape;347;g288006d4b47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5" y="272000"/>
            <a:ext cx="12191999" cy="594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0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1"/>
              <a:t>Рейтинг КГТУ по сайту Scopus</a:t>
            </a:r>
            <a:endParaRPr/>
          </a:p>
        </p:txBody>
      </p:sp>
      <p:sp>
        <p:nvSpPr>
          <p:cNvPr id="353" name="Google Shape;353;p31"/>
          <p:cNvSpPr txBox="1"/>
          <p:nvPr/>
        </p:nvSpPr>
        <p:spPr>
          <a:xfrm>
            <a:off x="658522" y="1198042"/>
            <a:ext cx="115334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Название учреждения, местоположение, научный выпуск, метрики цитирования и сети сотрудничества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0550"/>
            <a:ext cx="11765600" cy="40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"/>
          <p:cNvSpPr txBox="1"/>
          <p:nvPr/>
        </p:nvSpPr>
        <p:spPr>
          <a:xfrm>
            <a:off x="1589649" y="534572"/>
            <a:ext cx="60390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Рейтинг КГТУ по сайту Scopus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75" y="1180898"/>
            <a:ext cx="6743616" cy="5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8305" y="3445425"/>
            <a:ext cx="3418950" cy="29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8838" y="210700"/>
            <a:ext cx="2572252" cy="31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838200" y="689317"/>
            <a:ext cx="10515600" cy="548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Ежегодно публикуется 3 миллиона научных статей в Скопусе.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317" y="1500810"/>
            <a:ext cx="9925878" cy="3856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68" name="Google Shape;36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69" name="Google Shape;3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875" y="237503"/>
            <a:ext cx="10972401" cy="601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88006d4b47_0_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88006d4b47_0_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g288006d4b47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93" y="289575"/>
            <a:ext cx="2945507" cy="43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88006d4b47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749" y="146050"/>
            <a:ext cx="3063000" cy="64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88006d4b47_0_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536" y="4686761"/>
            <a:ext cx="3018450" cy="170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88006d4b47_0_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7000" y="289575"/>
            <a:ext cx="2784350" cy="6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88006d4b47_0_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25600" y="295275"/>
            <a:ext cx="2893650" cy="62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g288006d4b47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4624"/>
            <a:ext cx="12191999" cy="43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g288006d4b47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675" y="144638"/>
            <a:ext cx="8991600" cy="62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88006d4b47_0_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288006d4b47_0_1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g288006d4b47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75" y="0"/>
            <a:ext cx="109988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88006d4b47_0_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6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Анализировать  результаты поиска</a:t>
            </a:r>
            <a:endParaRPr/>
          </a:p>
        </p:txBody>
      </p:sp>
      <p:sp>
        <p:nvSpPr>
          <p:cNvPr id="410" name="Google Shape;410;g288006d4b47_0_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1" name="Google Shape;411;g288006d4b47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2879"/>
            <a:ext cx="12192000" cy="5548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88006d4b47_0_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8" name="Google Shape;418;g288006d4b47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3268"/>
            <a:ext cx="12191999" cy="5771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88006d4b47_0_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288006d4b47_0_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g288006d4b47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0550"/>
            <a:ext cx="12191999" cy="58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88006d4b47_0_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Документы по авторам</a:t>
            </a:r>
            <a:endParaRPr/>
          </a:p>
        </p:txBody>
      </p:sp>
      <p:sp>
        <p:nvSpPr>
          <p:cNvPr id="433" name="Google Shape;433;g288006d4b47_0_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g288006d4b47_0_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2727"/>
            <a:ext cx="12192000" cy="498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Рейтинг Кыргызстана по сайту SJR</a:t>
            </a:r>
            <a:endParaRPr/>
          </a:p>
        </p:txBody>
      </p:sp>
      <p:pic>
        <p:nvPicPr>
          <p:cNvPr id="470" name="Google Shape;470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5387" y="1589649"/>
            <a:ext cx="8383868" cy="420965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0"/>
          <p:cNvSpPr txBox="1"/>
          <p:nvPr/>
        </p:nvSpPr>
        <p:spPr>
          <a:xfrm>
            <a:off x="2982351" y="6231988"/>
            <a:ext cx="33746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Данные на апрель 2023 год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838201" y="300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 b="1"/>
              <a:t>Интерфейс сайта Скопус и возможности поиска</a:t>
            </a:r>
            <a:endParaRPr sz="4000" b="1"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1524794"/>
            <a:ext cx="10715753" cy="478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7061982" y="2222695"/>
            <a:ext cx="45047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Поиск документов, авторов, организаций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5420751" y="3918347"/>
            <a:ext cx="36568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Продвинутый поиск документов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3821642" y="4682789"/>
            <a:ext cx="23744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Последние запросы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566067" y="1190203"/>
            <a:ext cx="30879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Индексируемые источники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796CE-AE17-285B-EF60-5EE03146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Рейтинг Кыргызстана по индексу Хирша</a:t>
            </a:r>
            <a:endParaRPr lang="LID4096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ECB6-81CB-50EF-B6E8-CAC206E7F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he </a:t>
            </a:r>
            <a:r>
              <a:rPr lang="ky-KG" b="1" dirty="0"/>
              <a:t>по Скопусу, WoS и Google Scholar:</a:t>
            </a:r>
          </a:p>
          <a:p>
            <a:r>
              <a:rPr lang="ky-KG" dirty="0"/>
              <a:t>Кыргызстан-116, </a:t>
            </a:r>
          </a:p>
          <a:p>
            <a:r>
              <a:rPr lang="ky-KG" dirty="0"/>
              <a:t>Казахстан-154, </a:t>
            </a:r>
          </a:p>
          <a:p>
            <a:r>
              <a:rPr lang="ky-KG" dirty="0"/>
              <a:t>Россия – 728</a:t>
            </a:r>
          </a:p>
          <a:p>
            <a:r>
              <a:rPr lang="ky-KG" dirty="0"/>
              <a:t>Узбекистан – 117, </a:t>
            </a:r>
          </a:p>
          <a:p>
            <a:r>
              <a:rPr lang="ky-KG" dirty="0"/>
              <a:t>Таджикистан -67, </a:t>
            </a:r>
          </a:p>
          <a:p>
            <a:r>
              <a:rPr lang="ky-KG" dirty="0"/>
              <a:t>Түркменистан-34, </a:t>
            </a:r>
          </a:p>
          <a:p>
            <a:r>
              <a:rPr lang="ky-KG" dirty="0"/>
              <a:t>США - 2898. </a:t>
            </a:r>
          </a:p>
          <a:p>
            <a:pPr marL="11430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443634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43336" y="215787"/>
            <a:ext cx="5211016" cy="664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008" y="138647"/>
            <a:ext cx="3362604" cy="6611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Поиск рецензентов </a:t>
            </a:r>
            <a:endParaRPr b="1"/>
          </a:p>
        </p:txBody>
      </p:sp>
      <p:sp>
        <p:nvSpPr>
          <p:cNvPr id="440" name="Google Shape;440;p34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71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/>
              <a:t>"Scopus не предоставляет прямой функциональности для поиска потенциальных рецензентов для вашего исследования. Однако вы можете выявить потенциальных рецензентов, следуя этим шагам: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b="1"/>
              <a:t>Поиск соответствующих статей</a:t>
            </a:r>
            <a:r>
              <a:rPr lang="ru-RU"/>
              <a:t>: Используйте Scopus для поиска статей, связанных с вашей темой исследования. Это поможет вам выявить экспертов в вашей области.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b="1"/>
              <a:t>Анализ принадлежнности учреждения авторов</a:t>
            </a:r>
            <a:r>
              <a:rPr lang="ru-RU"/>
              <a:t>: Посмотрите на учреждение авторов найденных статей. Исследователи, работающие в университетах или исследовательских учреждениях, связанных с вашей областью, могут быть потенциальными рецензентами.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b="1"/>
              <a:t>Проверка показателей цитирования</a:t>
            </a:r>
            <a:r>
              <a:rPr lang="ru-RU"/>
              <a:t>: Обратите внимание на показатели цитирования статей и авторов. Исследователи с высоким числом цитирований в вашей области вероятно являются экспертами.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b="1"/>
              <a:t>Исследование сетей сотрудничества</a:t>
            </a:r>
            <a:r>
              <a:rPr lang="ru-RU"/>
              <a:t>: Scopus часто предоставляет информацию о сетях сотрудничества авторов. Исследователи, часто сотрудничающие с другими экспертами в вашей области, могут быть хорошими рецензентами.</a:t>
            </a:r>
            <a:endParaRPr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2165B8-4F25-72AB-B6C4-99F3CE34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26" y="109429"/>
            <a:ext cx="7794845" cy="66391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2FDF8E-BD3B-DF4D-216C-209685A66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833" y="1829899"/>
            <a:ext cx="2192215" cy="439813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7"/>
          <p:cNvSpPr txBox="1">
            <a:spLocks noGrp="1"/>
          </p:cNvSpPr>
          <p:nvPr>
            <p:ph type="body" idx="1"/>
          </p:nvPr>
        </p:nvSpPr>
        <p:spPr>
          <a:xfrm>
            <a:off x="838200" y="77054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Получайте уведомления о новых статьях, соответствующих вашему запросу </a:t>
            </a:r>
            <a:endParaRPr/>
          </a:p>
        </p:txBody>
      </p:sp>
      <p:pic>
        <p:nvPicPr>
          <p:cNvPr id="458" name="Google Shape;4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363" y="1320875"/>
            <a:ext cx="4162425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73F2AE-F6A2-9BE9-802D-90513B840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3" y="1978100"/>
            <a:ext cx="6915150" cy="1781175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C020C22-41D8-D359-605F-860EF103BA55}"/>
              </a:ext>
            </a:extLst>
          </p:cNvPr>
          <p:cNvCxnSpPr/>
          <p:nvPr/>
        </p:nvCxnSpPr>
        <p:spPr>
          <a:xfrm flipV="1">
            <a:off x="1406769" y="2946217"/>
            <a:ext cx="5795889" cy="641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562073"/>
            <a:ext cx="10928150" cy="482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000" b="1" dirty="0"/>
              <a:t>Выбор темы и формулирование исследовательского вопроса</a:t>
            </a:r>
            <a:endParaRPr sz="4000" b="1" dirty="0"/>
          </a:p>
        </p:txBody>
      </p:sp>
      <p:sp>
        <p:nvSpPr>
          <p:cNvPr id="483" name="Google Shape;483;p42"/>
          <p:cNvSpPr txBox="1">
            <a:spLocks noGrp="1"/>
          </p:cNvSpPr>
          <p:nvPr>
            <p:ph type="body" idx="1"/>
          </p:nvPr>
        </p:nvSpPr>
        <p:spPr>
          <a:xfrm>
            <a:off x="838200" y="20142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Опишите предварительную тему и основную цель вашей планируемой научной статьи: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Тема статьи - [вставьте тему вашей статьи].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Эта тема важна, потому что [объясните, почему ваша тема имеет значение и какие проблемы или вопросы она решает].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Читателями моей статьи будут [указать аудиторию, для которой предназначена статья, например, специалисты в данной области, студенты, общественность и т. д.].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Моя статья принесет пользу, предоставляя [опишите, какую конкретную пользу читатели извлекут из вашей статьи, например, новые знания, рекомендации, исследовательские результаты и т. д.].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Целью моей статьи является [определите общую цель статьи], а задачи включают в себя [указать конкретные шаги или подзадачи, необходимые для достижения этой цели].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На основе этих данных напишите аннотацию вашей планируемой научной статьи. 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Спасибо за внимание!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89" name="Google Shape;48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1584" y="391592"/>
            <a:ext cx="5480540" cy="607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88006d4b47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0" cy="619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2FEBA9-85AF-9016-70A0-A0F74EE0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0" y="152400"/>
            <a:ext cx="7143750" cy="2333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71285-AD11-A93D-1A6E-5711CA93C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631" y="2519540"/>
            <a:ext cx="7048500" cy="2000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30DA42-6333-B6C4-4E35-D5D1889C4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926" y="4553305"/>
            <a:ext cx="6924675" cy="2028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F49A93-AEB1-844B-6418-C5798D3EF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025" y="199670"/>
            <a:ext cx="3743325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/>
              <a:t>Основы работы в </a:t>
            </a:r>
            <a:r>
              <a:rPr lang="ru-RU" b="1" dirty="0" err="1"/>
              <a:t>Scopus</a:t>
            </a:r>
            <a:endParaRPr b="1" dirty="0"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AB8347-3F4F-06A5-3EAE-8588085B0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547"/>
            <a:ext cx="12192000" cy="44454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Поиск профиля автора</a:t>
            </a:r>
            <a:endParaRPr b="1"/>
          </a:p>
        </p:txBody>
      </p:sp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Используйте строку </a:t>
            </a:r>
            <a:r>
              <a:rPr lang="ru-RU" sz="1800" b="1"/>
              <a:t>поиска</a:t>
            </a:r>
            <a:r>
              <a:rPr lang="ru-RU" sz="1800"/>
              <a:t> в верхней части главной страницы Scopus для поиска автора. Вы можете ввести имя автора, его инициалы, организацию и ORCID.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b="1"/>
              <a:t>Просмотр результатов поиска</a:t>
            </a:r>
            <a:r>
              <a:rPr lang="ru-RU" sz="1800"/>
              <a:t>: После выполнения поиска вы увидите список результатов поиска, который соответствует имени автора или другой введенной информации. Найдите конкретного автора, которого вы хотите найти.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b="1"/>
              <a:t>Доступ к профилю автора</a:t>
            </a:r>
            <a:r>
              <a:rPr lang="ru-RU" sz="1800"/>
              <a:t>: Нажмите на имя автора в списке результатов поиска. Это должно перенаправить вас на страницу профиля автора.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b="1"/>
              <a:t>Профиль автора </a:t>
            </a:r>
            <a:r>
              <a:rPr lang="ru-RU" sz="1800"/>
              <a:t>содержит информацию о его публикациях, метриках цитирования, аффилиациях, научных интересах и сетях сотрудничества. Вы можете просматривать историю публикаций автора, количество публикаций, количество цитирований и др.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Scopus часто предоставляет диаграммы и графики, отображающие тенденции цитирования автора и паттерны сотрудничества со временем.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Вы также можете увидеть </a:t>
            </a:r>
            <a:r>
              <a:rPr lang="ru-RU" sz="1800" b="1"/>
              <a:t>соавторов автора и учреждения</a:t>
            </a:r>
            <a:r>
              <a:rPr lang="ru-RU" sz="1800"/>
              <a:t>, с которыми он часто сотрудничает.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1339</Words>
  <Application>Microsoft Office PowerPoint</Application>
  <PresentationFormat>Широкоэкранный</PresentationFormat>
  <Paragraphs>125</Paragraphs>
  <Slides>57</Slides>
  <Notes>56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3" baseType="lpstr">
      <vt:lpstr>Noto Sans Symbols</vt:lpstr>
      <vt:lpstr>Arial</vt:lpstr>
      <vt:lpstr>Calibri</vt:lpstr>
      <vt:lpstr>Roboto</vt:lpstr>
      <vt:lpstr>Times New Roman</vt:lpstr>
      <vt:lpstr>Тема Office</vt:lpstr>
      <vt:lpstr>Использование базы данных Scopus</vt:lpstr>
      <vt:lpstr>Outline </vt:lpstr>
      <vt:lpstr>Scopus - библиографическая база данных</vt:lpstr>
      <vt:lpstr>Презентация PowerPoint</vt:lpstr>
      <vt:lpstr>Интерфейс сайта Скопус и возможности поиска</vt:lpstr>
      <vt:lpstr>Презентация PowerPoint</vt:lpstr>
      <vt:lpstr>Презентация PowerPoint</vt:lpstr>
      <vt:lpstr>Основы работы в Scopus</vt:lpstr>
      <vt:lpstr>Поиск профиля автора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 документов</vt:lpstr>
      <vt:lpstr>Презентация PowerPoint</vt:lpstr>
      <vt:lpstr>Боковое меню</vt:lpstr>
      <vt:lpstr>Поиск журналов по предметной области </vt:lpstr>
      <vt:lpstr>Презентация PowerPoint</vt:lpstr>
      <vt:lpstr>Презентация PowerPoint</vt:lpstr>
      <vt:lpstr>Показатели метрики журналов</vt:lpstr>
      <vt:lpstr>Анализ цитирования в Scopus</vt:lpstr>
      <vt:lpstr>Рейтинги журналов</vt:lpstr>
      <vt:lpstr>Презентация PowerPoint</vt:lpstr>
      <vt:lpstr>Презентация PowerPoint</vt:lpstr>
      <vt:lpstr>Презентация PowerPoint</vt:lpstr>
      <vt:lpstr>Анализ результатов поиска документов </vt:lpstr>
      <vt:lpstr>Алгоритм поиска журналов </vt:lpstr>
      <vt:lpstr>Презентация PowerPoint</vt:lpstr>
      <vt:lpstr>Поиск по ключевым словам</vt:lpstr>
      <vt:lpstr>Логические операторы</vt:lpstr>
      <vt:lpstr>Презентация PowerPoint</vt:lpstr>
      <vt:lpstr>Уточнение поиска </vt:lpstr>
      <vt:lpstr>Поиск по источнику</vt:lpstr>
      <vt:lpstr>Поиск источников </vt:lpstr>
      <vt:lpstr>Презентация PowerPoint</vt:lpstr>
      <vt:lpstr>Поиск аффиляций</vt:lpstr>
      <vt:lpstr>Презентация PowerPoint</vt:lpstr>
      <vt:lpstr>Рейтинг КГТУ по сайту Scopus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Анализировать  результаты поиска</vt:lpstr>
      <vt:lpstr>Презентация PowerPoint</vt:lpstr>
      <vt:lpstr>Презентация PowerPoint</vt:lpstr>
      <vt:lpstr>Документы по авторам</vt:lpstr>
      <vt:lpstr>Рейтинг Кыргызстана по сайту SJR</vt:lpstr>
      <vt:lpstr>Рейтинг Кыргызстана по индексу Хирша</vt:lpstr>
      <vt:lpstr>Презентация PowerPoint</vt:lpstr>
      <vt:lpstr>Поиск рецензентов </vt:lpstr>
      <vt:lpstr>Презентация PowerPoint</vt:lpstr>
      <vt:lpstr>Презентация PowerPoint</vt:lpstr>
      <vt:lpstr>Презентация PowerPoint</vt:lpstr>
      <vt:lpstr>Выбор темы и формулирование исследовательского вопроса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базы данных Scopus</dc:title>
  <dc:creator>User</dc:creator>
  <cp:lastModifiedBy>User</cp:lastModifiedBy>
  <cp:revision>6</cp:revision>
  <dcterms:created xsi:type="dcterms:W3CDTF">2023-09-29T09:55:57Z</dcterms:created>
  <dcterms:modified xsi:type="dcterms:W3CDTF">2023-10-05T04:13:33Z</dcterms:modified>
</cp:coreProperties>
</file>