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654" r:id="rId2"/>
    <p:sldId id="655" r:id="rId3"/>
  </p:sldIdLst>
  <p:sldSz cx="10693400" cy="7561263"/>
  <p:notesSz cx="6858000" cy="9144000"/>
  <p:defaultTextStyle>
    <a:defPPr>
      <a:defRPr lang="en-US"/>
    </a:defPPr>
    <a:lvl1pPr marL="0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406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4811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2217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89624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7031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4435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1843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79249" algn="l" defTabSz="9948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414"/>
    <a:srgbClr val="CB1B4A"/>
    <a:srgbClr val="282F39"/>
    <a:srgbClr val="007A7D"/>
    <a:srgbClr val="074D67"/>
    <a:srgbClr val="42AFB6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2539" autoAdjust="0"/>
    <p:restoredTop sz="94669" autoAdjust="0"/>
  </p:normalViewPr>
  <p:slideViewPr>
    <p:cSldViewPr snapToGrid="0">
      <p:cViewPr>
        <p:scale>
          <a:sx n="98" d="100"/>
          <a:sy n="98" d="100"/>
        </p:scale>
        <p:origin x="-72" y="-96"/>
      </p:cViewPr>
      <p:guideLst>
        <p:guide orient="horz" pos="2382"/>
        <p:guide pos="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70666"/>
            <a:ext cx="6592170" cy="972577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3495"/>
            <a:ext cx="8391174" cy="1977050"/>
          </a:xfrm>
          <a:effectLst/>
        </p:spPr>
        <p:txBody>
          <a:bodyPr>
            <a:noAutofit/>
          </a:bodyPr>
          <a:lstStyle>
            <a:lvl1pPr marL="730139" indent="-521528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534"/>
            <a:ext cx="7485380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5128"/>
            <a:ext cx="2406015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534"/>
            <a:ext cx="5647583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535"/>
            <a:ext cx="7485380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5445"/>
            <a:ext cx="6977684" cy="2671851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9995"/>
            <a:ext cx="6982161" cy="92113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534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535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3926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ctr" defTabSz="1043056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2498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6407"/>
            <a:ext cx="4252199" cy="1387547"/>
          </a:xfrm>
          <a:effectLst/>
        </p:spPr>
        <p:txBody>
          <a:bodyPr anchor="b">
            <a:noAutofit/>
          </a:bodyPr>
          <a:lstStyle>
            <a:lvl1pPr marL="260764" indent="-260764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535"/>
            <a:ext cx="4697758" cy="53966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6489"/>
            <a:ext cx="3962850" cy="235891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60211"/>
            <a:ext cx="4812030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4108"/>
            <a:ext cx="4320061" cy="2384830"/>
          </a:xfrm>
        </p:spPr>
        <p:txBody>
          <a:bodyPr anchor="b"/>
          <a:lstStyle>
            <a:lvl1pPr marL="208611" indent="-208611">
              <a:buFont typeface="Georgia" pitchFamily="18" charset="0"/>
              <a:buChar char="*"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22231"/>
            <a:ext cx="7465193" cy="126021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69340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0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20518"/>
            <a:ext cx="7616020" cy="1260211"/>
          </a:xfrm>
          <a:prstGeom prst="rect">
            <a:avLst/>
          </a:prstGeom>
          <a:effectLst/>
        </p:spPr>
        <p:txBody>
          <a:bodyPr vert="horz" lIns="104306" tIns="52153" rIns="104306" bIns="5215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351"/>
            <a:ext cx="7485380" cy="383104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5137"/>
            <a:ext cx="294068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5137"/>
            <a:ext cx="39209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5137"/>
            <a:ext cx="213868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65070" indent="-365070" algn="r" defTabSz="104305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6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83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75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667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445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362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571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64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849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1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17" Type="http://schemas.openxmlformats.org/officeDocument/2006/relationships/image" Target="../media/image28.jpe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6.jpeg"/><Relationship Id="rId10" Type="http://schemas.openxmlformats.org/officeDocument/2006/relationships/image" Target="../media/image22.jpeg"/><Relationship Id="rId19" Type="http://schemas.openxmlformats.org/officeDocument/2006/relationships/image" Target="../media/image29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6CA2614-C776-41DC-B4D3-D31634D9C475}"/>
              </a:ext>
            </a:extLst>
          </p:cNvPr>
          <p:cNvGrpSpPr/>
          <p:nvPr/>
        </p:nvGrpSpPr>
        <p:grpSpPr>
          <a:xfrm>
            <a:off x="4194932" y="2707308"/>
            <a:ext cx="2268932" cy="2963296"/>
            <a:chOff x="3389152" y="2224726"/>
            <a:chExt cx="2203483" cy="2687684"/>
          </a:xfrm>
          <a:solidFill>
            <a:srgbClr val="FFC000"/>
          </a:solidFill>
          <a:effectLst>
            <a:glow rad="1905000">
              <a:srgbClr val="FFC000">
                <a:alpha val="31000"/>
              </a:srgbClr>
            </a:glow>
          </a:effectLst>
        </p:grpSpPr>
        <p:sp>
          <p:nvSpPr>
            <p:cNvPr id="84" name="Freeform 5">
              <a:extLst>
                <a:ext uri="{FF2B5EF4-FFF2-40B4-BE49-F238E27FC236}">
                  <a16:creationId xmlns="" xmlns:a16="http://schemas.microsoft.com/office/drawing/2014/main" id="{C3018793-9F15-4AA0-8D88-CFE8F59413F5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806423" y="2224726"/>
              <a:ext cx="1371034" cy="2278778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srgbClr val="007A7D">
                    <a:lumMod val="60000"/>
                    <a:lumOff val="40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85" name="Freeform 6">
              <a:extLst>
                <a:ext uri="{FF2B5EF4-FFF2-40B4-BE49-F238E27FC236}">
                  <a16:creationId xmlns="" xmlns:a16="http://schemas.microsoft.com/office/drawing/2014/main" id="{DE8BB8EF-7DA6-41F1-BC71-B8028DC8E8B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921239" y="3693016"/>
              <a:ext cx="97258" cy="165236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6" name="Freeform 7">
              <a:extLst>
                <a:ext uri="{FF2B5EF4-FFF2-40B4-BE49-F238E27FC236}">
                  <a16:creationId xmlns="" xmlns:a16="http://schemas.microsoft.com/office/drawing/2014/main" id="{4EB21C51-58A8-4A53-801B-988B2406C17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617959" y="3071816"/>
              <a:ext cx="352431" cy="56577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7" name="Freeform 8">
              <a:extLst>
                <a:ext uri="{FF2B5EF4-FFF2-40B4-BE49-F238E27FC236}">
                  <a16:creationId xmlns="" xmlns:a16="http://schemas.microsoft.com/office/drawing/2014/main" id="{D37A70B3-F043-4A49-A074-CAE0F71F8FCD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97802" y="3473401"/>
              <a:ext cx="157916" cy="19556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8" name="Freeform 9">
              <a:extLst>
                <a:ext uri="{FF2B5EF4-FFF2-40B4-BE49-F238E27FC236}">
                  <a16:creationId xmlns="" xmlns:a16="http://schemas.microsoft.com/office/drawing/2014/main" id="{A0C22660-B79D-4A94-BD65-391DD653D47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65383" y="3720208"/>
              <a:ext cx="569957" cy="621200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9" name="Freeform 10">
              <a:extLst>
                <a:ext uri="{FF2B5EF4-FFF2-40B4-BE49-F238E27FC236}">
                  <a16:creationId xmlns="" xmlns:a16="http://schemas.microsoft.com/office/drawing/2014/main" id="{CFC93E54-CFFF-4ABA-BFD6-36579C7A005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447493" y="4577757"/>
              <a:ext cx="87847" cy="334653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0" name="Freeform 11">
              <a:extLst>
                <a:ext uri="{FF2B5EF4-FFF2-40B4-BE49-F238E27FC236}">
                  <a16:creationId xmlns="" xmlns:a16="http://schemas.microsoft.com/office/drawing/2014/main" id="{22131C25-69B1-4F33-9B81-64B6AA7AEF5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846986" y="4466902"/>
              <a:ext cx="222754" cy="30955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1" name="Freeform 12">
              <a:extLst>
                <a:ext uri="{FF2B5EF4-FFF2-40B4-BE49-F238E27FC236}">
                  <a16:creationId xmlns="" xmlns:a16="http://schemas.microsoft.com/office/drawing/2014/main" id="{B4251EF7-E48A-46C8-BA9B-7BD81279429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3224503"/>
              <a:ext cx="312692" cy="219617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2" name="Freeform 13">
              <a:extLst>
                <a:ext uri="{FF2B5EF4-FFF2-40B4-BE49-F238E27FC236}">
                  <a16:creationId xmlns="" xmlns:a16="http://schemas.microsoft.com/office/drawing/2014/main" id="{A2F2C16A-6D6D-409A-9C9E-65CB184D3F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4167808"/>
              <a:ext cx="312692" cy="217524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3" name="Freeform 14">
              <a:extLst>
                <a:ext uri="{FF2B5EF4-FFF2-40B4-BE49-F238E27FC236}">
                  <a16:creationId xmlns="" xmlns:a16="http://schemas.microsoft.com/office/drawing/2014/main" id="{DE9D0EE0-16F0-4C3D-8B7B-C52E37EB02A7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389152" y="3758902"/>
              <a:ext cx="334653" cy="88893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4" name="Freeform 15">
              <a:extLst>
                <a:ext uri="{FF2B5EF4-FFF2-40B4-BE49-F238E27FC236}">
                  <a16:creationId xmlns="" xmlns:a16="http://schemas.microsoft.com/office/drawing/2014/main" id="{866B0852-9270-48AC-B823-579167A21C0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260073" y="3758902"/>
              <a:ext cx="332562" cy="88893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5" name="Freeform 16">
              <a:extLst>
                <a:ext uri="{FF2B5EF4-FFF2-40B4-BE49-F238E27FC236}">
                  <a16:creationId xmlns="" xmlns:a16="http://schemas.microsoft.com/office/drawing/2014/main" id="{F7291838-E6C8-415E-A10A-6461E4679FA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4167808"/>
              <a:ext cx="312692" cy="217524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6" name="Freeform 17">
              <a:extLst>
                <a:ext uri="{FF2B5EF4-FFF2-40B4-BE49-F238E27FC236}">
                  <a16:creationId xmlns="" xmlns:a16="http://schemas.microsoft.com/office/drawing/2014/main" id="{6919034B-0329-4750-B29F-F3CDAB05EC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3224503"/>
              <a:ext cx="312692" cy="219617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7" name="Freeform 18">
              <a:extLst>
                <a:ext uri="{FF2B5EF4-FFF2-40B4-BE49-F238E27FC236}">
                  <a16:creationId xmlns="" xmlns:a16="http://schemas.microsoft.com/office/drawing/2014/main" id="{B83DC41F-2223-45D9-882F-0C6801E7AB0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12047" y="4466902"/>
              <a:ext cx="222754" cy="30955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6987001" y="8350"/>
            <a:ext cx="3961810" cy="1639344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ngsana New" panose="02020603050405020304" pitchFamily="18" charset="-34"/>
              </a:rPr>
              <a:t>КЫРГЫЗСКИЙ </a:t>
            </a:r>
          </a:p>
          <a:p>
            <a:pPr algn="ctr">
              <a:lnSpc>
                <a:spcPts val="3000"/>
              </a:lnSpc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ngsana New" panose="02020603050405020304" pitchFamily="18" charset="-34"/>
              </a:rPr>
              <a:t>ГОСУДАРСТВЕННЫЙ ТЕХНИЧЕСКИЙ УНИВЕРСИТЕТ </a:t>
            </a:r>
          </a:p>
          <a:p>
            <a:pPr algn="ctr">
              <a:lnSpc>
                <a:spcPts val="3000"/>
              </a:lnSpc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ngsana New" panose="02020603050405020304" pitchFamily="18" charset="-34"/>
              </a:rPr>
              <a:t>им. И.РАЗЗАКОВА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276724" y="1608497"/>
            <a:ext cx="3463785" cy="746792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pPr algn="ctr"/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ЭНЕРГЕТИЧЕСКИЙ институт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265097" y="4761586"/>
            <a:ext cx="3528580" cy="746792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Кафедра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«ЭЛЕКТРОСНАБЖЕНИЕ»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27" y="419350"/>
            <a:ext cx="3022570" cy="208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Прямоугольник 58"/>
          <p:cNvSpPr/>
          <p:nvPr/>
        </p:nvSpPr>
        <p:spPr>
          <a:xfrm>
            <a:off x="3846984" y="2585699"/>
            <a:ext cx="3264701" cy="1000708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300" b="1" i="1" dirty="0"/>
              <a:t>           АДРЕС</a:t>
            </a:r>
          </a:p>
          <a:p>
            <a:pPr>
              <a:lnSpc>
                <a:spcPct val="150000"/>
              </a:lnSpc>
            </a:pPr>
            <a:r>
              <a:rPr lang="ru-RU" sz="1300" b="1" i="1" dirty="0">
                <a:solidFill>
                  <a:schemeClr val="accent1">
                    <a:lumMod val="75000"/>
                  </a:schemeClr>
                </a:solidFill>
              </a:rPr>
              <a:t>720044, </a:t>
            </a:r>
            <a:r>
              <a:rPr lang="ru-RU" sz="1300" b="1" i="1" dirty="0" err="1">
                <a:solidFill>
                  <a:schemeClr val="accent1">
                    <a:lumMod val="75000"/>
                  </a:schemeClr>
                </a:solidFill>
              </a:rPr>
              <a:t>г.Бишкек</a:t>
            </a:r>
            <a:r>
              <a:rPr lang="ru-RU" sz="1300" b="1" i="1" dirty="0">
                <a:solidFill>
                  <a:schemeClr val="accent1">
                    <a:lumMod val="75000"/>
                  </a:schemeClr>
                </a:solidFill>
              </a:rPr>
              <a:t>, пр. Ч. Айтматова 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</a:rPr>
              <a:t>66 </a:t>
            </a:r>
            <a:r>
              <a:rPr lang="ru-RU" sz="1300" b="1" i="1" dirty="0">
                <a:solidFill>
                  <a:schemeClr val="accent1">
                    <a:lumMod val="75000"/>
                  </a:schemeClr>
                </a:solidFill>
              </a:rPr>
              <a:t>5 – корпус, 205 к.</a:t>
            </a:r>
            <a:endParaRPr lang="en-US" sz="1300" b="1" i="1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99" y="3623082"/>
            <a:ext cx="414337" cy="43404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4310293" y="5043456"/>
            <a:ext cx="1091472" cy="331294"/>
          </a:xfrm>
          <a:prstGeom prst="rect">
            <a:avLst/>
          </a:prstGeom>
        </p:spPr>
        <p:txBody>
          <a:bodyPr wrap="none" lIns="99482" tIns="49745" rIns="99482" bIns="49745">
            <a:spAutoFit/>
          </a:bodyPr>
          <a:lstStyle/>
          <a:p>
            <a:r>
              <a:rPr lang="en-US" sz="1500" b="1" i="1" dirty="0"/>
              <a:t>@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</a:rPr>
              <a:t>KGTU_ES</a:t>
            </a:r>
            <a:endParaRPr lang="ru-RU" sz="15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16503" r="30460" b="44307"/>
          <a:stretch/>
        </p:blipFill>
        <p:spPr>
          <a:xfrm>
            <a:off x="3846986" y="5008510"/>
            <a:ext cx="379491" cy="38920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58" y="5562733"/>
            <a:ext cx="1078634" cy="1098362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4866259" y="5704706"/>
            <a:ext cx="774782" cy="792959"/>
          </a:xfrm>
          <a:prstGeom prst="rect">
            <a:avLst/>
          </a:prstGeom>
        </p:spPr>
        <p:txBody>
          <a:bodyPr wrap="none" lIns="99482" tIns="49745" rIns="99482" bIns="49745">
            <a:spAutoFit/>
          </a:bodyPr>
          <a:lstStyle/>
          <a:p>
            <a:r>
              <a:rPr lang="ru-RU" sz="1300" b="1" i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КГТУ</a:t>
            </a:r>
            <a:endParaRPr lang="en-US" sz="15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</a:rPr>
              <a:t>ЭИ</a:t>
            </a:r>
            <a:endParaRPr lang="en-US" sz="15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#ЭС</a:t>
            </a:r>
            <a:endParaRPr lang="ru-RU" sz="13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709429" y="6696392"/>
            <a:ext cx="3512818" cy="746792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Для построения успешного будущего ждем вас в кафедре «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Электроснабжения»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80172" y="2236192"/>
            <a:ext cx="2725151" cy="331294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ПЕРЕЧЕНЬ ДОКУМЕНТОВ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" r="5557"/>
          <a:stretch/>
        </p:blipFill>
        <p:spPr>
          <a:xfrm flipH="1">
            <a:off x="49628" y="2412142"/>
            <a:ext cx="594877" cy="78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Прямоугольник 69"/>
          <p:cNvSpPr/>
          <p:nvPr/>
        </p:nvSpPr>
        <p:spPr>
          <a:xfrm>
            <a:off x="34019" y="2426450"/>
            <a:ext cx="3590887" cy="2101009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r>
              <a:rPr lang="ru-RU" sz="1300" dirty="0">
                <a:latin typeface="Trebuchet MS" panose="020B0603020202020204" pitchFamily="34" charset="0"/>
              </a:rPr>
              <a:t>          1.Аттестат о среднем образовании         </a:t>
            </a:r>
            <a:br>
              <a:rPr lang="ru-RU" sz="1300" dirty="0">
                <a:latin typeface="Trebuchet MS" panose="020B0603020202020204" pitchFamily="34" charset="0"/>
              </a:rPr>
            </a:br>
            <a:r>
              <a:rPr lang="ru-RU" sz="1300" dirty="0">
                <a:latin typeface="Trebuchet MS" panose="020B0603020202020204" pitchFamily="34" charset="0"/>
              </a:rPr>
              <a:t>         </a:t>
            </a:r>
            <a:r>
              <a:rPr lang="ru-RU" sz="1300" dirty="0" smtClean="0">
                <a:latin typeface="Trebuchet MS" panose="020B0603020202020204" pitchFamily="34" charset="0"/>
              </a:rPr>
              <a:t>(11 –</a:t>
            </a:r>
            <a:r>
              <a:rPr lang="ru-RU" sz="1300" dirty="0" err="1" smtClean="0">
                <a:latin typeface="Trebuchet MS" panose="020B0603020202020204" pitchFamily="34" charset="0"/>
              </a:rPr>
              <a:t>кл</a:t>
            </a:r>
            <a:r>
              <a:rPr lang="ru-RU" sz="1300" dirty="0" smtClean="0">
                <a:latin typeface="Trebuchet MS" panose="020B0603020202020204" pitchFamily="34" charset="0"/>
              </a:rPr>
              <a:t>)/</a:t>
            </a:r>
            <a:r>
              <a:rPr lang="ru-RU" sz="1300" dirty="0">
                <a:latin typeface="Trebuchet MS" panose="020B0603020202020204" pitchFamily="34" charset="0"/>
              </a:rPr>
              <a:t>диплом средне- </a:t>
            </a:r>
            <a:br>
              <a:rPr lang="ru-RU" sz="1300" dirty="0">
                <a:latin typeface="Trebuchet MS" panose="020B0603020202020204" pitchFamily="34" charset="0"/>
              </a:rPr>
            </a:br>
            <a:r>
              <a:rPr lang="ru-RU" sz="1300" dirty="0">
                <a:latin typeface="Trebuchet MS" panose="020B0603020202020204" pitchFamily="34" charset="0"/>
              </a:rPr>
              <a:t>         специального (после колледжа) с приложением (оригинал);</a:t>
            </a:r>
          </a:p>
          <a:p>
            <a:r>
              <a:rPr lang="ru-RU" sz="1300" dirty="0">
                <a:latin typeface="Trebuchet MS" panose="020B0603020202020204" pitchFamily="34" charset="0"/>
              </a:rPr>
              <a:t>2. Сертификат ОРТ;</a:t>
            </a:r>
          </a:p>
          <a:p>
            <a:r>
              <a:rPr lang="ru-RU" sz="1300" dirty="0">
                <a:latin typeface="Trebuchet MS" panose="020B0603020202020204" pitchFamily="34" charset="0"/>
              </a:rPr>
              <a:t>3. Удостоверение личности </a:t>
            </a:r>
            <a:r>
              <a:rPr lang="ru-RU" sz="1300" dirty="0" smtClean="0">
                <a:latin typeface="Trebuchet MS" panose="020B0603020202020204" pitchFamily="34" charset="0"/>
              </a:rPr>
              <a:t>абитуриента (паспорт);</a:t>
            </a:r>
            <a:endParaRPr lang="ru-RU" sz="1300" dirty="0">
              <a:latin typeface="Trebuchet MS" panose="020B0603020202020204" pitchFamily="34" charset="0"/>
            </a:endParaRPr>
          </a:p>
          <a:p>
            <a:r>
              <a:rPr lang="ru-RU" sz="1300" dirty="0" smtClean="0">
                <a:latin typeface="Trebuchet MS" panose="020B0603020202020204" pitchFamily="34" charset="0"/>
              </a:rPr>
              <a:t>4</a:t>
            </a:r>
            <a:r>
              <a:rPr lang="ru-RU" sz="1300" dirty="0">
                <a:latin typeface="Trebuchet MS" panose="020B0603020202020204" pitchFamily="34" charset="0"/>
              </a:rPr>
              <a:t>. Копию приписного свидетельства  (для военнообязанных);</a:t>
            </a:r>
          </a:p>
          <a:p>
            <a:r>
              <a:rPr lang="ru-RU" sz="1300" dirty="0">
                <a:latin typeface="Trebuchet MS" panose="020B0603020202020204" pitchFamily="34" charset="0"/>
              </a:rPr>
              <a:t>5. </a:t>
            </a:r>
            <a:r>
              <a:rPr lang="ru-RU" sz="1300" dirty="0" smtClean="0">
                <a:latin typeface="Trebuchet MS" panose="020B0603020202020204" pitchFamily="34" charset="0"/>
              </a:rPr>
              <a:t>Фотографии (</a:t>
            </a:r>
            <a:r>
              <a:rPr lang="ru-RU" sz="1300" dirty="0">
                <a:latin typeface="Trebuchet MS" panose="020B0603020202020204" pitchFamily="34" charset="0"/>
              </a:rPr>
              <a:t>3х4)- 4 шт.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96852" y="4478030"/>
            <a:ext cx="2578161" cy="315905"/>
          </a:xfrm>
          <a:prstGeom prst="rect">
            <a:avLst/>
          </a:prstGeom>
        </p:spPr>
        <p:txBody>
          <a:bodyPr wrap="none" lIns="99482" tIns="49745" rIns="99482" bIns="49745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ДЛЯ ИНОСТРАННЫХ ГРАЖДАН</a:t>
            </a:r>
            <a:endParaRPr lang="ru-RU" sz="1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2393" y="4678979"/>
            <a:ext cx="3556956" cy="2101009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r>
              <a:rPr lang="ru-RU" sz="1300" dirty="0">
                <a:latin typeface="Trebuchet MS" panose="020B0603020202020204" pitchFamily="34" charset="0"/>
              </a:rPr>
              <a:t>1.Аттестат о среднем образовании     </a:t>
            </a:r>
            <a:endParaRPr lang="ru-RU" sz="1300" dirty="0" smtClean="0">
              <a:latin typeface="Trebuchet MS" panose="020B0603020202020204" pitchFamily="34" charset="0"/>
            </a:endParaRPr>
          </a:p>
          <a:p>
            <a:r>
              <a:rPr lang="ru-RU" sz="1300" dirty="0" smtClean="0">
                <a:latin typeface="Trebuchet MS" panose="020B0603020202020204" pitchFamily="34" charset="0"/>
              </a:rPr>
              <a:t>(11- </a:t>
            </a:r>
            <a:r>
              <a:rPr lang="ru-RU" sz="1300" dirty="0" err="1" smtClean="0">
                <a:latin typeface="Trebuchet MS" panose="020B0603020202020204" pitchFamily="34" charset="0"/>
              </a:rPr>
              <a:t>кл</a:t>
            </a:r>
            <a:r>
              <a:rPr lang="ru-RU" sz="1300" dirty="0" smtClean="0">
                <a:latin typeface="Trebuchet MS" panose="020B0603020202020204" pitchFamily="34" charset="0"/>
              </a:rPr>
              <a:t>)/</a:t>
            </a:r>
            <a:r>
              <a:rPr lang="ru-RU" sz="1300" dirty="0">
                <a:latin typeface="Trebuchet MS" panose="020B0603020202020204" pitchFamily="34" charset="0"/>
              </a:rPr>
              <a:t>диплом средне- специального (после колледжа) с приложением (оригинал);</a:t>
            </a:r>
          </a:p>
          <a:p>
            <a:r>
              <a:rPr lang="ru-RU" sz="1300" dirty="0">
                <a:latin typeface="Trebuchet MS" panose="020B0603020202020204" pitchFamily="34" charset="0"/>
              </a:rPr>
              <a:t>2. Удостоверение личности </a:t>
            </a:r>
            <a:r>
              <a:rPr lang="ru-RU" sz="1300" dirty="0" smtClean="0">
                <a:latin typeface="Trebuchet MS" panose="020B0603020202020204" pitchFamily="34" charset="0"/>
              </a:rPr>
              <a:t>абитуриента (паспорт);</a:t>
            </a:r>
          </a:p>
          <a:p>
            <a:r>
              <a:rPr lang="ru-RU" sz="1300" dirty="0" smtClean="0">
                <a:latin typeface="Trebuchet MS" panose="020B0603020202020204" pitchFamily="34" charset="0"/>
              </a:rPr>
              <a:t>3</a:t>
            </a:r>
            <a:r>
              <a:rPr lang="ru-RU" sz="1300" dirty="0">
                <a:latin typeface="Trebuchet MS" panose="020B0603020202020204" pitchFamily="34" charset="0"/>
              </a:rPr>
              <a:t>. Копию приписного свидетельства (для военнообязанных);</a:t>
            </a:r>
          </a:p>
          <a:p>
            <a:r>
              <a:rPr lang="ru-RU" sz="1300" dirty="0">
                <a:latin typeface="Trebuchet MS" panose="020B0603020202020204" pitchFamily="34" charset="0"/>
              </a:rPr>
              <a:t>4. </a:t>
            </a:r>
            <a:r>
              <a:rPr lang="ru-RU" sz="1300" dirty="0" smtClean="0">
                <a:latin typeface="Trebuchet MS" panose="020B0603020202020204" pitchFamily="34" charset="0"/>
              </a:rPr>
              <a:t>Фотографии (</a:t>
            </a:r>
            <a:r>
              <a:rPr lang="ru-RU" sz="1300" dirty="0">
                <a:latin typeface="Trebuchet MS" panose="020B0603020202020204" pitchFamily="34" charset="0"/>
              </a:rPr>
              <a:t>3х4)- 6 шт. </a:t>
            </a:r>
          </a:p>
          <a:p>
            <a:r>
              <a:rPr lang="ru-RU" sz="1300" dirty="0">
                <a:latin typeface="Trebuchet MS" panose="020B0603020202020204" pitchFamily="34" charset="0"/>
              </a:rPr>
              <a:t>5. Справка №086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79392" y="6813603"/>
            <a:ext cx="3030930" cy="562126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r>
              <a:rPr lang="ru-RU" sz="1500" dirty="0">
                <a:latin typeface="Trebuchet MS" panose="020B0603020202020204" pitchFamily="34" charset="0"/>
              </a:rPr>
              <a:t>Иногородним студентам </a:t>
            </a:r>
          </a:p>
          <a:p>
            <a:r>
              <a:rPr lang="ru-RU" sz="1500" dirty="0">
                <a:latin typeface="Trebuchet MS" panose="020B0603020202020204" pitchFamily="34" charset="0"/>
              </a:rPr>
              <a:t>предоставляется общежитие</a:t>
            </a:r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58477" r="68847" b="20762"/>
          <a:stretch/>
        </p:blipFill>
        <p:spPr bwMode="auto">
          <a:xfrm>
            <a:off x="60198" y="6790956"/>
            <a:ext cx="568779" cy="642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4">
            <a:extLst>
              <a:ext uri="{FF2B5EF4-FFF2-40B4-BE49-F238E27FC236}">
                <a16:creationId xmlns="" xmlns:a16="http://schemas.microsoft.com/office/drawing/2014/main" id="{1E86588C-F5E3-4817-8552-6D3332A56E63}"/>
              </a:ext>
            </a:extLst>
          </p:cNvPr>
          <p:cNvCxnSpPr>
            <a:cxnSpLocks/>
          </p:cNvCxnSpPr>
          <p:nvPr/>
        </p:nvCxnSpPr>
        <p:spPr>
          <a:xfrm flipH="1">
            <a:off x="131763" y="4501017"/>
            <a:ext cx="321193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4">
            <a:extLst>
              <a:ext uri="{FF2B5EF4-FFF2-40B4-BE49-F238E27FC236}">
                <a16:creationId xmlns="" xmlns:a16="http://schemas.microsoft.com/office/drawing/2014/main" id="{1E86588C-F5E3-4817-8552-6D3332A56E63}"/>
              </a:ext>
            </a:extLst>
          </p:cNvPr>
          <p:cNvCxnSpPr>
            <a:cxnSpLocks/>
          </p:cNvCxnSpPr>
          <p:nvPr/>
        </p:nvCxnSpPr>
        <p:spPr>
          <a:xfrm flipH="1">
            <a:off x="131763" y="6733833"/>
            <a:ext cx="321193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3846986" y="3493914"/>
            <a:ext cx="3297033" cy="1300790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300" b="1" i="1" dirty="0"/>
              <a:t>      </a:t>
            </a:r>
            <a:r>
              <a:rPr lang="ru-RU" sz="1300" b="1" i="1" dirty="0" smtClean="0"/>
              <a:t>Каф</a:t>
            </a:r>
            <a:r>
              <a:rPr lang="ru-RU" sz="1300" b="1" i="1" dirty="0"/>
              <a:t>. «ЭС</a:t>
            </a:r>
            <a:r>
              <a:rPr lang="ru-RU" sz="1300" b="1" i="1" dirty="0" smtClean="0"/>
              <a:t>»:  </a:t>
            </a:r>
            <a:r>
              <a:rPr lang="ru-RU" sz="1300" b="1" i="1" u="sng" dirty="0">
                <a:solidFill>
                  <a:schemeClr val="accent1">
                    <a:lumMod val="75000"/>
                  </a:schemeClr>
                </a:solidFill>
              </a:rPr>
              <a:t>+996 </a:t>
            </a:r>
            <a:r>
              <a:rPr lang="en-US" sz="1300" b="1" i="1" u="sng" dirty="0">
                <a:solidFill>
                  <a:schemeClr val="accent1">
                    <a:lumMod val="75000"/>
                  </a:schemeClr>
                </a:solidFill>
              </a:rPr>
              <a:t>(312)-54-51-42</a:t>
            </a:r>
            <a:endParaRPr lang="ru-RU" sz="13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300" b="1" i="1" dirty="0"/>
              <a:t>     </a:t>
            </a:r>
            <a:r>
              <a:rPr lang="ru-RU" sz="1300" b="1" i="1" dirty="0" smtClean="0"/>
              <a:t>Пр</a:t>
            </a:r>
            <a:r>
              <a:rPr lang="ru-RU" sz="1300" b="1" i="1" dirty="0"/>
              <a:t>. </a:t>
            </a:r>
            <a:r>
              <a:rPr lang="ru-RU" sz="1300" b="1" i="1" dirty="0" smtClean="0"/>
              <a:t>комиссия:  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ru-RU" sz="1300" b="1" i="1" u="sng" dirty="0">
                <a:solidFill>
                  <a:schemeClr val="accent1">
                    <a:lumMod val="75000"/>
                  </a:schemeClr>
                </a:solidFill>
              </a:rPr>
              <a:t>996 (312)-54-19-21</a:t>
            </a:r>
          </a:p>
          <a:p>
            <a:pPr>
              <a:lnSpc>
                <a:spcPct val="150000"/>
              </a:lnSpc>
            </a:pPr>
            <a:r>
              <a:rPr lang="ru-RU" sz="1300" b="1" i="1" dirty="0"/>
              <a:t>Для  иностранных  </a:t>
            </a:r>
            <a:r>
              <a:rPr lang="ru-RU" sz="1300" b="1" i="1" dirty="0" smtClean="0"/>
              <a:t>граждан:</a:t>
            </a:r>
            <a:endParaRPr lang="ru-RU" sz="1300" b="1" i="1" dirty="0"/>
          </a:p>
          <a:p>
            <a:pPr>
              <a:lnSpc>
                <a:spcPct val="150000"/>
              </a:lnSpc>
            </a:pPr>
            <a:r>
              <a:rPr lang="ru-RU" sz="1300" b="1" i="1" u="sng" dirty="0">
                <a:solidFill>
                  <a:schemeClr val="accent1">
                    <a:lumMod val="75000"/>
                  </a:schemeClr>
                </a:solidFill>
              </a:rPr>
              <a:t>+996 (312)-54-51-51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81" y="2530207"/>
            <a:ext cx="619064" cy="389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68" y="2528164"/>
            <a:ext cx="2144540" cy="2061855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391674" y="-14506"/>
            <a:ext cx="1802756" cy="331294"/>
          </a:xfrm>
          <a:prstGeom prst="rect">
            <a:avLst/>
          </a:prstGeom>
        </p:spPr>
        <p:txBody>
          <a:bodyPr wrap="none" lIns="99482" tIns="49745" rIns="99482" bIns="49745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ФОРМА ОБУЧЕНИЯ</a:t>
            </a:r>
            <a:endParaRPr lang="ru-RU" sz="15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91053" y="207565"/>
            <a:ext cx="3304981" cy="1500845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r>
              <a:rPr lang="ru-RU" sz="1300" dirty="0">
                <a:latin typeface="Trebuchet MS" panose="020B0603020202020204" pitchFamily="34" charset="0"/>
              </a:rPr>
              <a:t>       - </a:t>
            </a:r>
            <a:r>
              <a:rPr lang="ru-RU" sz="1300" dirty="0" smtClean="0">
                <a:latin typeface="Trebuchet MS" panose="020B0603020202020204" pitchFamily="34" charset="0"/>
              </a:rPr>
              <a:t>Очное (4 года)</a:t>
            </a:r>
            <a:endParaRPr lang="ru-RU" sz="1300" dirty="0">
              <a:latin typeface="Trebuchet MS" panose="020B0603020202020204" pitchFamily="34" charset="0"/>
            </a:endParaRPr>
          </a:p>
          <a:p>
            <a:r>
              <a:rPr lang="ru-RU" sz="1300" dirty="0">
                <a:latin typeface="Trebuchet MS" panose="020B0603020202020204" pitchFamily="34" charset="0"/>
              </a:rPr>
              <a:t>       -  </a:t>
            </a:r>
            <a:r>
              <a:rPr lang="ru-RU" sz="1300" dirty="0" err="1" smtClean="0">
                <a:latin typeface="Trebuchet MS" panose="020B0603020202020204" pitchFamily="34" charset="0"/>
              </a:rPr>
              <a:t>Зочное</a:t>
            </a:r>
            <a:r>
              <a:rPr lang="ru-RU" sz="1300" dirty="0" smtClean="0">
                <a:latin typeface="Trebuchet MS" panose="020B0603020202020204" pitchFamily="34" charset="0"/>
              </a:rPr>
              <a:t> </a:t>
            </a:r>
            <a:r>
              <a:rPr lang="ru-RU" sz="1300" dirty="0">
                <a:latin typeface="Trebuchet MS" panose="020B0603020202020204" pitchFamily="34" charset="0"/>
              </a:rPr>
              <a:t>с применением </a:t>
            </a:r>
          </a:p>
          <a:p>
            <a:r>
              <a:rPr lang="ru-RU" sz="1300" dirty="0">
                <a:latin typeface="Trebuchet MS" panose="020B0603020202020204" pitchFamily="34" charset="0"/>
              </a:rPr>
              <a:t>дистанционных образовательных </a:t>
            </a:r>
          </a:p>
          <a:p>
            <a:r>
              <a:rPr lang="ru-RU" sz="1300" dirty="0">
                <a:latin typeface="Trebuchet MS" panose="020B0603020202020204" pitchFamily="34" charset="0"/>
              </a:rPr>
              <a:t>технологий (ДОТ</a:t>
            </a:r>
            <a:r>
              <a:rPr lang="ru-RU" sz="1300" dirty="0" smtClean="0">
                <a:latin typeface="Trebuchet MS" panose="020B0603020202020204" pitchFamily="34" charset="0"/>
              </a:rPr>
              <a:t>) (5 лет)</a:t>
            </a:r>
            <a:endParaRPr lang="ru-RU" sz="1300" dirty="0">
              <a:latin typeface="Trebuchet MS" panose="020B0603020202020204" pitchFamily="34" charset="0"/>
            </a:endParaRPr>
          </a:p>
          <a:p>
            <a:r>
              <a:rPr lang="ru-RU" sz="1300" dirty="0">
                <a:latin typeface="Trebuchet MS" panose="020B0603020202020204" pitchFamily="34" charset="0"/>
              </a:rPr>
              <a:t>- Ускоренная программа </a:t>
            </a:r>
            <a:r>
              <a:rPr lang="ru-RU" sz="1300" dirty="0" smtClean="0">
                <a:latin typeface="Trebuchet MS" panose="020B0603020202020204" pitchFamily="34" charset="0"/>
              </a:rPr>
              <a:t>(для </a:t>
            </a:r>
            <a:endParaRPr lang="ru-RU" sz="1300" dirty="0">
              <a:latin typeface="Trebuchet MS" panose="020B0603020202020204" pitchFamily="34" charset="0"/>
            </a:endParaRPr>
          </a:p>
          <a:p>
            <a:r>
              <a:rPr lang="ru-RU" sz="1300" dirty="0">
                <a:latin typeface="Trebuchet MS" panose="020B0603020202020204" pitchFamily="34" charset="0"/>
              </a:rPr>
              <a:t>выпускников </a:t>
            </a:r>
            <a:r>
              <a:rPr lang="ru-RU" sz="1300" dirty="0" smtClean="0">
                <a:latin typeface="Trebuchet MS" panose="020B0603020202020204" pitchFamily="34" charset="0"/>
              </a:rPr>
              <a:t>техникума) (очное 3 </a:t>
            </a:r>
            <a:r>
              <a:rPr lang="ru-RU" sz="1300" dirty="0" err="1" smtClean="0">
                <a:latin typeface="Trebuchet MS" panose="020B0603020202020204" pitchFamily="34" charset="0"/>
              </a:rPr>
              <a:t>года,заочное</a:t>
            </a:r>
            <a:r>
              <a:rPr lang="ru-RU" sz="1300" dirty="0" smtClean="0">
                <a:latin typeface="Trebuchet MS" panose="020B0603020202020204" pitchFamily="34" charset="0"/>
              </a:rPr>
              <a:t> 4 года)</a:t>
            </a:r>
            <a:endParaRPr lang="ru-RU" sz="1300" dirty="0">
              <a:latin typeface="Trebuchet MS" panose="020B0603020202020204" pitchFamily="34" charset="0"/>
            </a:endParaRP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3" y="148784"/>
            <a:ext cx="433560" cy="538887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244317" y="1584668"/>
            <a:ext cx="1611999" cy="331294"/>
          </a:xfrm>
          <a:prstGeom prst="rect">
            <a:avLst/>
          </a:prstGeom>
        </p:spPr>
        <p:txBody>
          <a:bodyPr wrap="none" lIns="99482" tIns="49745" rIns="99482" bIns="49745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ЯЗЫК ОБУЧЕНИЯ</a:t>
            </a:r>
            <a:endParaRPr lang="ru-RU" sz="1500" b="1" dirty="0"/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1" r="-1" b="27138"/>
          <a:stretch/>
        </p:blipFill>
        <p:spPr>
          <a:xfrm rot="21380068">
            <a:off x="422105" y="1814589"/>
            <a:ext cx="301043" cy="345085"/>
          </a:xfrm>
          <a:prstGeom prst="rect">
            <a:avLst/>
          </a:prstGeom>
        </p:spPr>
      </p:pic>
      <p:sp>
        <p:nvSpPr>
          <p:cNvPr id="131" name="Прямоугольник 130"/>
          <p:cNvSpPr/>
          <p:nvPr/>
        </p:nvSpPr>
        <p:spPr>
          <a:xfrm>
            <a:off x="622768" y="1765656"/>
            <a:ext cx="1241256" cy="500571"/>
          </a:xfrm>
          <a:prstGeom prst="rect">
            <a:avLst/>
          </a:prstGeom>
        </p:spPr>
        <p:txBody>
          <a:bodyPr wrap="none" lIns="99482" tIns="49745" rIns="99482" bIns="49745">
            <a:spAutoFit/>
          </a:bodyPr>
          <a:lstStyle/>
          <a:p>
            <a:r>
              <a:rPr lang="ru-RU" sz="1300" dirty="0">
                <a:latin typeface="Trebuchet MS" panose="020B0603020202020204" pitchFamily="34" charset="0"/>
              </a:rPr>
              <a:t>- Кыргызский</a:t>
            </a:r>
          </a:p>
          <a:p>
            <a:r>
              <a:rPr lang="ru-RU" sz="1300" dirty="0">
                <a:latin typeface="Trebuchet MS" panose="020B0603020202020204" pitchFamily="34" charset="0"/>
              </a:rPr>
              <a:t>- Русский</a:t>
            </a: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594" r="17394" b="22371"/>
          <a:stretch/>
        </p:blipFill>
        <p:spPr>
          <a:xfrm rot="20019352" flipH="1">
            <a:off x="203514" y="1853469"/>
            <a:ext cx="249421" cy="384639"/>
          </a:xfrm>
          <a:prstGeom prst="rect">
            <a:avLst/>
          </a:prstGeom>
        </p:spPr>
      </p:pic>
      <p:cxnSp>
        <p:nvCxnSpPr>
          <p:cNvPr id="136" name="Straight Connector 4">
            <a:extLst>
              <a:ext uri="{FF2B5EF4-FFF2-40B4-BE49-F238E27FC236}">
                <a16:creationId xmlns="" xmlns:a16="http://schemas.microsoft.com/office/drawing/2014/main" id="{1E86588C-F5E3-4817-8552-6D3332A56E63}"/>
              </a:ext>
            </a:extLst>
          </p:cNvPr>
          <p:cNvCxnSpPr>
            <a:cxnSpLocks/>
          </p:cNvCxnSpPr>
          <p:nvPr/>
        </p:nvCxnSpPr>
        <p:spPr>
          <a:xfrm flipH="1">
            <a:off x="131121" y="2245611"/>
            <a:ext cx="3212581" cy="108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4">
            <a:extLst>
              <a:ext uri="{FF2B5EF4-FFF2-40B4-BE49-F238E27FC236}">
                <a16:creationId xmlns="" xmlns:a16="http://schemas.microsoft.com/office/drawing/2014/main" id="{1E86588C-F5E3-4817-8552-6D3332A56E63}"/>
              </a:ext>
            </a:extLst>
          </p:cNvPr>
          <p:cNvCxnSpPr>
            <a:cxnSpLocks/>
          </p:cNvCxnSpPr>
          <p:nvPr/>
        </p:nvCxnSpPr>
        <p:spPr>
          <a:xfrm flipH="1" flipV="1">
            <a:off x="131763" y="1655528"/>
            <a:ext cx="3211939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76" y="5724073"/>
            <a:ext cx="3705519" cy="1895229"/>
          </a:xfrm>
          <a:prstGeom prst="rect">
            <a:avLst/>
          </a:prstGeom>
        </p:spPr>
      </p:pic>
      <p:grpSp>
        <p:nvGrpSpPr>
          <p:cNvPr id="60" name="Group 34">
            <a:extLst>
              <a:ext uri="{FF2B5EF4-FFF2-40B4-BE49-F238E27FC236}">
                <a16:creationId xmlns="" xmlns:a16="http://schemas.microsoft.com/office/drawing/2014/main" id="{E6CA2614-C776-41DC-B4D3-D31634D9C475}"/>
              </a:ext>
            </a:extLst>
          </p:cNvPr>
          <p:cNvGrpSpPr/>
          <p:nvPr/>
        </p:nvGrpSpPr>
        <p:grpSpPr>
          <a:xfrm>
            <a:off x="876667" y="658442"/>
            <a:ext cx="1778409" cy="2322659"/>
            <a:chOff x="3389152" y="2224726"/>
            <a:chExt cx="2203483" cy="2687684"/>
          </a:xfrm>
          <a:solidFill>
            <a:srgbClr val="FFC000"/>
          </a:solidFill>
          <a:effectLst/>
        </p:grpSpPr>
        <p:sp>
          <p:nvSpPr>
            <p:cNvPr id="61" name="Freeform 5">
              <a:extLst>
                <a:ext uri="{FF2B5EF4-FFF2-40B4-BE49-F238E27FC236}">
                  <a16:creationId xmlns="" xmlns:a16="http://schemas.microsoft.com/office/drawing/2014/main" id="{C3018793-9F15-4AA0-8D88-CFE8F59413F5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806423" y="2224726"/>
              <a:ext cx="1371034" cy="2278778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srgbClr val="007A7D">
                    <a:lumMod val="60000"/>
                    <a:lumOff val="40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75" name="Freeform 6">
              <a:extLst>
                <a:ext uri="{FF2B5EF4-FFF2-40B4-BE49-F238E27FC236}">
                  <a16:creationId xmlns="" xmlns:a16="http://schemas.microsoft.com/office/drawing/2014/main" id="{DE8BB8EF-7DA6-41F1-BC71-B8028DC8E8B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921239" y="3693016"/>
              <a:ext cx="97258" cy="165236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4EB21C51-58A8-4A53-801B-988B2406C17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617959" y="3071816"/>
              <a:ext cx="352431" cy="56577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79" name="Freeform 8">
              <a:extLst>
                <a:ext uri="{FF2B5EF4-FFF2-40B4-BE49-F238E27FC236}">
                  <a16:creationId xmlns="" xmlns:a16="http://schemas.microsoft.com/office/drawing/2014/main" id="{D37A70B3-F043-4A49-A074-CAE0F71F8FCD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97802" y="3473401"/>
              <a:ext cx="157916" cy="19556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1" name="Freeform 9">
              <a:extLst>
                <a:ext uri="{FF2B5EF4-FFF2-40B4-BE49-F238E27FC236}">
                  <a16:creationId xmlns="" xmlns:a16="http://schemas.microsoft.com/office/drawing/2014/main" id="{A0C22660-B79D-4A94-BD65-391DD653D47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65383" y="3720208"/>
              <a:ext cx="569957" cy="621200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2" name="Freeform 10">
              <a:extLst>
                <a:ext uri="{FF2B5EF4-FFF2-40B4-BE49-F238E27FC236}">
                  <a16:creationId xmlns="" xmlns:a16="http://schemas.microsoft.com/office/drawing/2014/main" id="{CFC93E54-CFFF-4ABA-BFD6-36579C7A005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447493" y="4577757"/>
              <a:ext cx="87847" cy="334653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3" name="Freeform 11">
              <a:extLst>
                <a:ext uri="{FF2B5EF4-FFF2-40B4-BE49-F238E27FC236}">
                  <a16:creationId xmlns="" xmlns:a16="http://schemas.microsoft.com/office/drawing/2014/main" id="{22131C25-69B1-4F33-9B81-64B6AA7AEF5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846986" y="4466902"/>
              <a:ext cx="222754" cy="30955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8" name="Freeform 12">
              <a:extLst>
                <a:ext uri="{FF2B5EF4-FFF2-40B4-BE49-F238E27FC236}">
                  <a16:creationId xmlns="" xmlns:a16="http://schemas.microsoft.com/office/drawing/2014/main" id="{B4251EF7-E48A-46C8-BA9B-7BD81279429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3224503"/>
              <a:ext cx="312692" cy="219617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99" name="Freeform 13">
              <a:extLst>
                <a:ext uri="{FF2B5EF4-FFF2-40B4-BE49-F238E27FC236}">
                  <a16:creationId xmlns="" xmlns:a16="http://schemas.microsoft.com/office/drawing/2014/main" id="{A2F2C16A-6D6D-409A-9C9E-65CB184D3F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4167808"/>
              <a:ext cx="312692" cy="217524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00" name="Freeform 14">
              <a:extLst>
                <a:ext uri="{FF2B5EF4-FFF2-40B4-BE49-F238E27FC236}">
                  <a16:creationId xmlns="" xmlns:a16="http://schemas.microsoft.com/office/drawing/2014/main" id="{DE9D0EE0-16F0-4C3D-8B7B-C52E37EB02A7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389152" y="3758902"/>
              <a:ext cx="334653" cy="88893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01" name="Freeform 15">
              <a:extLst>
                <a:ext uri="{FF2B5EF4-FFF2-40B4-BE49-F238E27FC236}">
                  <a16:creationId xmlns="" xmlns:a16="http://schemas.microsoft.com/office/drawing/2014/main" id="{866B0852-9270-48AC-B823-579167A21C0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260073" y="3758902"/>
              <a:ext cx="332562" cy="88893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02" name="Freeform 16">
              <a:extLst>
                <a:ext uri="{FF2B5EF4-FFF2-40B4-BE49-F238E27FC236}">
                  <a16:creationId xmlns="" xmlns:a16="http://schemas.microsoft.com/office/drawing/2014/main" id="{F7291838-E6C8-415E-A10A-6461E4679FA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4167808"/>
              <a:ext cx="312692" cy="217524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03" name="Freeform 17">
              <a:extLst>
                <a:ext uri="{FF2B5EF4-FFF2-40B4-BE49-F238E27FC236}">
                  <a16:creationId xmlns="" xmlns:a16="http://schemas.microsoft.com/office/drawing/2014/main" id="{6919034B-0329-4750-B29F-F3CDAB05EC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3224503"/>
              <a:ext cx="312692" cy="219617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04" name="Freeform 18">
              <a:extLst>
                <a:ext uri="{FF2B5EF4-FFF2-40B4-BE49-F238E27FC236}">
                  <a16:creationId xmlns="" xmlns:a16="http://schemas.microsoft.com/office/drawing/2014/main" id="{B83DC41F-2223-45D9-882F-0C6801E7AB0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12047" y="4466902"/>
              <a:ext cx="222754" cy="30955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ln>
              <a:solidFill>
                <a:srgbClr val="FCB414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>
            <a:off x="5231567" y="1379458"/>
            <a:ext cx="0" cy="1429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5227659" y="1522435"/>
            <a:ext cx="100784" cy="230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5328445" y="1533970"/>
            <a:ext cx="113157" cy="11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 flipV="1">
            <a:off x="5437094" y="1365432"/>
            <a:ext cx="2" cy="1685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5433188" y="1365432"/>
            <a:ext cx="3019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739065" y="1365434"/>
            <a:ext cx="13673" cy="2518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5616555" y="1617327"/>
            <a:ext cx="136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5604829" y="1617330"/>
            <a:ext cx="0" cy="177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5593105" y="1763292"/>
            <a:ext cx="326464" cy="15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907956" y="1200503"/>
            <a:ext cx="13622" cy="5627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5356613" y="1200501"/>
            <a:ext cx="531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4922499" y="1365435"/>
            <a:ext cx="305160" cy="70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914478" y="1372446"/>
            <a:ext cx="0" cy="262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4906662" y="1634952"/>
            <a:ext cx="114686" cy="81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040888" y="1643085"/>
            <a:ext cx="0" cy="12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 flipV="1">
            <a:off x="4770774" y="1779080"/>
            <a:ext cx="27011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4747323" y="1273431"/>
            <a:ext cx="0" cy="505651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6371992" y="463550"/>
            <a:ext cx="0" cy="168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838961" y="632251"/>
            <a:ext cx="52011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5943018" y="463550"/>
            <a:ext cx="4289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5896121" y="463550"/>
            <a:ext cx="0" cy="168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4425247" y="2078753"/>
            <a:ext cx="423449" cy="369300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4670182" y="2091089"/>
            <a:ext cx="402610" cy="338522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b="1" dirty="0"/>
          </a:p>
        </p:txBody>
      </p:sp>
      <p:sp>
        <p:nvSpPr>
          <p:cNvPr id="140" name="Прямоугольник 139"/>
          <p:cNvSpPr/>
          <p:nvPr/>
        </p:nvSpPr>
        <p:spPr>
          <a:xfrm rot="16200000">
            <a:off x="6238181" y="1199634"/>
            <a:ext cx="1082861" cy="276967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Ахунбаева</a:t>
            </a:r>
            <a:endPara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8809" y="2148267"/>
            <a:ext cx="1361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Айтматова,   66</a:t>
            </a:r>
            <a:endParaRPr lang="ru-R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04" y="433635"/>
            <a:ext cx="534546" cy="14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3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Рисунок 10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32189" r="16938" b="31962"/>
          <a:stretch/>
        </p:blipFill>
        <p:spPr>
          <a:xfrm>
            <a:off x="3832089" y="5466021"/>
            <a:ext cx="2811902" cy="915324"/>
          </a:xfrm>
          <a:prstGeom prst="rect">
            <a:avLst/>
          </a:prstGeom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9" y="5451705"/>
            <a:ext cx="2942347" cy="871274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7572230" y="-15140"/>
            <a:ext cx="2789757" cy="315905"/>
          </a:xfrm>
          <a:prstGeom prst="rect">
            <a:avLst/>
          </a:prstGeom>
        </p:spPr>
        <p:txBody>
          <a:bodyPr wrap="none" lIns="99482" tIns="49745" rIns="99482" bIns="49745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Международное сотрудничество</a:t>
            </a:r>
            <a:endParaRPr lang="ru-RU" sz="1400" dirty="0"/>
          </a:p>
        </p:txBody>
      </p:sp>
      <p:pic>
        <p:nvPicPr>
          <p:cNvPr id="1036" name="Рисунок 10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39829" r="3017" b="39339"/>
          <a:stretch/>
        </p:blipFill>
        <p:spPr>
          <a:xfrm>
            <a:off x="3847478" y="6566170"/>
            <a:ext cx="2660326" cy="710403"/>
          </a:xfrm>
          <a:prstGeom prst="rect">
            <a:avLst/>
          </a:prstGeom>
        </p:spPr>
      </p:pic>
      <p:pic>
        <p:nvPicPr>
          <p:cNvPr id="1038" name="Рисунок 10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3" b="34748"/>
          <a:stretch/>
        </p:blipFill>
        <p:spPr>
          <a:xfrm>
            <a:off x="104261" y="6342435"/>
            <a:ext cx="2940495" cy="875410"/>
          </a:xfrm>
          <a:prstGeom prst="rect">
            <a:avLst/>
          </a:prstGeom>
        </p:spPr>
      </p:pic>
      <p:cxnSp>
        <p:nvCxnSpPr>
          <p:cNvPr id="75" name="Straight Connector 136">
            <a:extLst>
              <a:ext uri="{FF2B5EF4-FFF2-40B4-BE49-F238E27FC236}">
                <a16:creationId xmlns="" xmlns:a16="http://schemas.microsoft.com/office/drawing/2014/main" id="{200C9044-81C4-4B87-A0B2-5DE7897CBD28}"/>
              </a:ext>
            </a:extLst>
          </p:cNvPr>
          <p:cNvCxnSpPr>
            <a:cxnSpLocks/>
          </p:cNvCxnSpPr>
          <p:nvPr/>
        </p:nvCxnSpPr>
        <p:spPr>
          <a:xfrm>
            <a:off x="7361902" y="266082"/>
            <a:ext cx="3208727" cy="76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45"/>
          <a:stretch/>
        </p:blipFill>
        <p:spPr>
          <a:xfrm>
            <a:off x="7355108" y="7173691"/>
            <a:ext cx="365062" cy="376370"/>
          </a:xfrm>
          <a:prstGeom prst="rect">
            <a:avLst/>
          </a:prstGeom>
        </p:spPr>
      </p:pic>
      <p:sp>
        <p:nvSpPr>
          <p:cNvPr id="109" name="Прямоугольник 108"/>
          <p:cNvSpPr/>
          <p:nvPr/>
        </p:nvSpPr>
        <p:spPr>
          <a:xfrm>
            <a:off x="7944433" y="6043198"/>
            <a:ext cx="3135105" cy="469793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r>
              <a:rPr lang="ru-RU" sz="1200" b="1" i="1" dirty="0"/>
              <a:t>КАЗАНСКИЙ  ГОСУДАРСТВЕННЫЙ </a:t>
            </a:r>
          </a:p>
          <a:p>
            <a:r>
              <a:rPr lang="ru-RU" sz="1200" b="1" i="1" dirty="0"/>
              <a:t>ЭНЕРГЕТИЧЕСКИЙ  УНИВЕРСИТЕТ 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7868792" y="6457376"/>
            <a:ext cx="2869907" cy="654459"/>
          </a:xfrm>
          <a:prstGeom prst="rect">
            <a:avLst/>
          </a:prstGeom>
        </p:spPr>
        <p:txBody>
          <a:bodyPr wrap="none" lIns="99482" tIns="49745" rIns="99482" bIns="49745">
            <a:spAutoFit/>
          </a:bodyPr>
          <a:lstStyle/>
          <a:p>
            <a:r>
              <a:rPr lang="ru-RU" sz="1200" b="1" i="1" dirty="0"/>
              <a:t> НАЦИОНАЛЬНЫЙ</a:t>
            </a:r>
          </a:p>
          <a:p>
            <a:r>
              <a:rPr lang="ru-RU" sz="1200" b="1" i="1" dirty="0"/>
              <a:t> ИССЛЕДОВАТЕЛЬСКИЙ ТОМСКИЙ</a:t>
            </a:r>
          </a:p>
          <a:p>
            <a:r>
              <a:rPr lang="ru-RU" sz="1200" b="1" i="1" dirty="0"/>
              <a:t> ПОЛИТЕХНИЧЕСКИЙ УНИВЕРСИТЕТ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73" y="5590853"/>
            <a:ext cx="615701" cy="31491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16" y="6063916"/>
            <a:ext cx="610749" cy="425644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7956062" y="5399270"/>
            <a:ext cx="2565925" cy="654459"/>
          </a:xfrm>
          <a:prstGeom prst="rect">
            <a:avLst/>
          </a:prstGeom>
        </p:spPr>
        <p:txBody>
          <a:bodyPr wrap="square" lIns="99482" tIns="49745" rIns="99482" bIns="49745">
            <a:spAutoFit/>
          </a:bodyPr>
          <a:lstStyle/>
          <a:p>
            <a:r>
              <a:rPr lang="ru-RU" sz="1200" b="1" i="1" dirty="0"/>
              <a:t>НАЦИОНАЛЬНЫЙ ИССЛЕДОВАТЕЛЬСКИЙ</a:t>
            </a:r>
          </a:p>
          <a:p>
            <a:r>
              <a:rPr lang="ru-RU" sz="1200" b="1" i="1" dirty="0"/>
              <a:t>УНИВЕРСИТЕТ  «МЭИ»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959650" y="7104548"/>
            <a:ext cx="2777580" cy="461584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r>
              <a:rPr lang="ru-RU" sz="1200" b="1" i="1" dirty="0"/>
              <a:t>АЛМАТИНСКИЙ УНИВЕРСИТЕТ </a:t>
            </a:r>
          </a:p>
          <a:p>
            <a:r>
              <a:rPr lang="ru-RU" sz="1200" b="1" i="1" dirty="0"/>
              <a:t>ЭНЕРГЕТИКИ И СВЯЗИ</a:t>
            </a:r>
            <a:endParaRPr lang="ru-RU" sz="1200" i="1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1224673" y="5117190"/>
            <a:ext cx="1034469" cy="331294"/>
          </a:xfrm>
          <a:prstGeom prst="rect">
            <a:avLst/>
          </a:prstGeom>
        </p:spPr>
        <p:txBody>
          <a:bodyPr wrap="none" lIns="99482" tIns="49745" rIns="99482" bIns="49745">
            <a:spAutoFit/>
          </a:bodyPr>
          <a:lstStyle/>
          <a:p>
            <a:pPr algn="just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Партнеры</a:t>
            </a:r>
            <a:endParaRPr lang="ru-RU" sz="1500" b="1" dirty="0"/>
          </a:p>
        </p:txBody>
      </p:sp>
      <p:cxnSp>
        <p:nvCxnSpPr>
          <p:cNvPr id="130" name="Straight Connector 136">
            <a:extLst>
              <a:ext uri="{FF2B5EF4-FFF2-40B4-BE49-F238E27FC236}">
                <a16:creationId xmlns="" xmlns:a16="http://schemas.microsoft.com/office/drawing/2014/main" id="{200C9044-81C4-4B87-A0B2-5DE7897CBD28}"/>
              </a:ext>
            </a:extLst>
          </p:cNvPr>
          <p:cNvCxnSpPr>
            <a:cxnSpLocks/>
          </p:cNvCxnSpPr>
          <p:nvPr/>
        </p:nvCxnSpPr>
        <p:spPr>
          <a:xfrm flipV="1">
            <a:off x="150813" y="5416371"/>
            <a:ext cx="7033758" cy="247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10" y="1951600"/>
            <a:ext cx="1553840" cy="16016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82773" y="226283"/>
            <a:ext cx="3187856" cy="1200248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         Мы очень тесно сотрудничаем с ведущими российскими </a:t>
            </a: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и </a:t>
            </a:r>
            <a:r>
              <a:rPr lang="ru-RU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казахскими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университетами. Наши студенты, показавшие отличные знания, имеют возможность продолжить учебу в университетах России и Казахстана.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86" y="220755"/>
            <a:ext cx="3323746" cy="5262898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          Кафедра «Электроснабжение» была основана – 1970г. Наша кафедра — это одно из ведущих учебных и научных подразделений энергетического факультета (ЭФ) Кыргызского государственного технического университета  им. И. Раззакова и имеет статус выпускающей. Совместно с другими подразделениями КГТУ обеспечивает подготовку бакалавров, магистров и аспирантов, участвует в переподготовке и повышении квалификации работников других предприятий и организаций. </a:t>
            </a:r>
          </a:p>
          <a:p>
            <a:pPr algn="jus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          За время обучения студенты получают глубокую теоретическую и практическую подготовку по дисциплинам, связанным с производством, распределением и потреблением электрической энергии, и овладевают навыками компьютерного моделирования. </a:t>
            </a:r>
          </a:p>
          <a:p>
            <a:pPr algn="just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         Это позволяет выпускникам кафедры самостоятельно работать в области проектирования, монтажа, наладки и эксплуатации электротехнических устройств на промышленных предприятиях различного профиля, а также в проектных и научно-технических институтах.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4593" r="26285" b="-3240"/>
          <a:stretch/>
        </p:blipFill>
        <p:spPr>
          <a:xfrm>
            <a:off x="5438885" y="1940615"/>
            <a:ext cx="1491309" cy="1690089"/>
          </a:xfrm>
          <a:prstGeom prst="rect">
            <a:avLst/>
          </a:prstGeom>
        </p:spPr>
      </p:pic>
      <p:cxnSp>
        <p:nvCxnSpPr>
          <p:cNvPr id="54" name="Straight Connector 136">
            <a:extLst>
              <a:ext uri="{FF2B5EF4-FFF2-40B4-BE49-F238E27FC236}">
                <a16:creationId xmlns="" xmlns:a16="http://schemas.microsoft.com/office/drawing/2014/main" id="{200C9044-81C4-4B87-A0B2-5DE7897CBD28}"/>
              </a:ext>
            </a:extLst>
          </p:cNvPr>
          <p:cNvCxnSpPr>
            <a:cxnSpLocks/>
          </p:cNvCxnSpPr>
          <p:nvPr/>
        </p:nvCxnSpPr>
        <p:spPr>
          <a:xfrm>
            <a:off x="7361902" y="5416370"/>
            <a:ext cx="320872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37017" y="-26351"/>
            <a:ext cx="1579182" cy="307696"/>
          </a:xfrm>
          <a:prstGeom prst="rect">
            <a:avLst/>
          </a:prstGeom>
        </p:spPr>
        <p:txBody>
          <a:bodyPr wrap="none" lIns="91360" tIns="45680" rIns="91360" bIns="4568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История кафедры</a:t>
            </a:r>
            <a:endParaRPr lang="ru-RU" sz="1400" dirty="0"/>
          </a:p>
        </p:txBody>
      </p:sp>
      <p:cxnSp>
        <p:nvCxnSpPr>
          <p:cNvPr id="56" name="Straight Connector 136">
            <a:extLst>
              <a:ext uri="{FF2B5EF4-FFF2-40B4-BE49-F238E27FC236}">
                <a16:creationId xmlns="" xmlns:a16="http://schemas.microsoft.com/office/drawing/2014/main" id="{200C9044-81C4-4B87-A0B2-5DE7897CBD28}"/>
              </a:ext>
            </a:extLst>
          </p:cNvPr>
          <p:cNvCxnSpPr>
            <a:cxnSpLocks/>
          </p:cNvCxnSpPr>
          <p:nvPr/>
        </p:nvCxnSpPr>
        <p:spPr>
          <a:xfrm>
            <a:off x="150813" y="243967"/>
            <a:ext cx="3151642" cy="30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r="24951"/>
          <a:stretch/>
        </p:blipFill>
        <p:spPr>
          <a:xfrm>
            <a:off x="3763110" y="194189"/>
            <a:ext cx="1553840" cy="1623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2" r="520"/>
          <a:stretch/>
        </p:blipFill>
        <p:spPr>
          <a:xfrm>
            <a:off x="4158040" y="3739250"/>
            <a:ext cx="2284942" cy="1499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86" y="1454880"/>
            <a:ext cx="2195965" cy="1160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6"/>
          <a:stretch/>
        </p:blipFill>
        <p:spPr>
          <a:xfrm>
            <a:off x="7851019" y="3993932"/>
            <a:ext cx="2180896" cy="1223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17" y="6432336"/>
            <a:ext cx="687957" cy="68795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7"/>
          <a:stretch/>
        </p:blipFill>
        <p:spPr>
          <a:xfrm>
            <a:off x="7717778" y="7179349"/>
            <a:ext cx="293233" cy="3763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88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" r="24276" b="-663"/>
          <a:stretch/>
        </p:blipFill>
        <p:spPr>
          <a:xfrm>
            <a:off x="5438885" y="194189"/>
            <a:ext cx="1491310" cy="162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86" y="2689132"/>
            <a:ext cx="2195965" cy="12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16772</TotalTime>
  <Words>267</Words>
  <Application>Microsoft Office PowerPoint</Application>
  <PresentationFormat>Произвольный</PresentationFormat>
  <Paragraphs>62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Intel</cp:lastModifiedBy>
  <cp:revision>1156</cp:revision>
  <cp:lastPrinted>2022-01-21T03:41:56Z</cp:lastPrinted>
  <dcterms:created xsi:type="dcterms:W3CDTF">2017-12-05T16:25:52Z</dcterms:created>
  <dcterms:modified xsi:type="dcterms:W3CDTF">2023-05-04T06:52:22Z</dcterms:modified>
</cp:coreProperties>
</file>