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693400" cy="7562850"/>
  <p:notesSz cx="10693400" cy="7562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438" y="-15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0694035" cy="7562215"/>
          </a:xfrm>
          <a:custGeom>
            <a:avLst/>
            <a:gdLst/>
            <a:ahLst/>
            <a:cxnLst/>
            <a:rect l="l" t="t" r="r" b="b"/>
            <a:pathLst>
              <a:path w="10694035" h="7562215">
                <a:moveTo>
                  <a:pt x="10694035" y="0"/>
                </a:moveTo>
                <a:lnTo>
                  <a:pt x="0" y="0"/>
                </a:lnTo>
                <a:lnTo>
                  <a:pt x="0" y="7562215"/>
                </a:lnTo>
                <a:lnTo>
                  <a:pt x="10694035" y="7562215"/>
                </a:lnTo>
                <a:lnTo>
                  <a:pt x="10694035" y="0"/>
                </a:lnTo>
                <a:close/>
              </a:path>
            </a:pathLst>
          </a:custGeom>
          <a:solidFill>
            <a:srgbClr val="EEC7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kstu.kg/" TargetMode="External"/><Relationship Id="rId7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kstu.kg/filialy/kara-kulskii-tekhnologicheskii-filial" TargetMode="External"/><Relationship Id="rId5" Type="http://schemas.openxmlformats.org/officeDocument/2006/relationships/hyperlink" Target="mailto:kgtu.kara-kul@bk.ru" TargetMode="External"/><Relationship Id="rId4" Type="http://schemas.openxmlformats.org/officeDocument/2006/relationships/hyperlink" Target="https://kstu.kg/dovuzovskaja-podgotovka/kara-kulskii-tekhnicheskii-kolledzh" TargetMode="External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28132" y="1636776"/>
            <a:ext cx="4829556" cy="257098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52475" y="342392"/>
            <a:ext cx="4805680" cy="101028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46685" marR="141605" algn="ctr">
              <a:lnSpc>
                <a:spcPts val="1380"/>
              </a:lnSpc>
              <a:spcBef>
                <a:spcPts val="195"/>
              </a:spcBef>
            </a:pP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КАРА-КУЛЬСКИЙ</a:t>
            </a:r>
            <a:r>
              <a:rPr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ФИЛИАЛ</a:t>
            </a:r>
            <a:r>
              <a:rPr sz="12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ПРИНИМАЕТ</a:t>
            </a:r>
            <a:r>
              <a:rPr sz="12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АБИТУРИЕНТОВ </a:t>
            </a:r>
            <a:r>
              <a:rPr sz="1200" b="1" spc="-2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ВСЕМ СПЕЦИАЛЬНОСТЯМ</a:t>
            </a:r>
            <a:r>
              <a:rPr sz="1200" b="1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ИМЕЮЩИХСЯ</a:t>
            </a:r>
            <a:endParaRPr sz="1200">
              <a:latin typeface="Times New Roman"/>
              <a:cs typeface="Times New Roman"/>
            </a:endParaRPr>
          </a:p>
          <a:p>
            <a:pPr marL="1905" algn="ctr">
              <a:lnSpc>
                <a:spcPts val="1345"/>
              </a:lnSpc>
            </a:pPr>
            <a:r>
              <a:rPr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1200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КГТУ</a:t>
            </a:r>
            <a:r>
              <a:rPr sz="1200" b="1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ИМ.И.РАЗЗАКОВА</a:t>
            </a:r>
            <a:endParaRPr sz="1200">
              <a:latin typeface="Times New Roman"/>
              <a:cs typeface="Times New Roman"/>
            </a:endParaRPr>
          </a:p>
          <a:p>
            <a:pPr marL="12065" marR="5080" algn="ctr">
              <a:lnSpc>
                <a:spcPts val="1380"/>
              </a:lnSpc>
              <a:spcBef>
                <a:spcPts val="830"/>
              </a:spcBef>
            </a:pPr>
            <a:r>
              <a:rPr sz="1200" b="1" i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Дорогой</a:t>
            </a:r>
            <a:r>
              <a:rPr sz="1200" b="1" i="1" u="heavy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b="1" i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абитуриент,мы</a:t>
            </a:r>
            <a:r>
              <a:rPr sz="1200" b="1" i="1" u="heavy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b="1" i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ждем </a:t>
            </a:r>
            <a:r>
              <a:rPr sz="1200" b="1" i="1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тебя</a:t>
            </a:r>
            <a:r>
              <a:rPr sz="1200" b="1" i="1" u="heavy" spc="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b="1" i="1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в</a:t>
            </a:r>
            <a:r>
              <a:rPr sz="1200" b="1" i="1" u="heavy" spc="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b="1" i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филиале</a:t>
            </a:r>
            <a:r>
              <a:rPr sz="1200" b="1" i="1" u="heavy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b="1" i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КГТУ</a:t>
            </a:r>
            <a:r>
              <a:rPr sz="1200" b="1" i="1" u="heavy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b="1" i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им.И.Раззакова </a:t>
            </a:r>
            <a:r>
              <a:rPr sz="1200" b="1" i="1" spc="-2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i="1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в</a:t>
            </a:r>
            <a:r>
              <a:rPr sz="1200" b="1" i="1" u="heavy" spc="29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b="1" i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г.Кара-Куль.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6272" y="3338485"/>
            <a:ext cx="3604895" cy="1534795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1067435">
              <a:lnSpc>
                <a:spcPct val="100000"/>
              </a:lnSpc>
              <a:spcBef>
                <a:spcPts val="1185"/>
              </a:spcBef>
            </a:pP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НАШ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АДРЕС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  <a:tabLst>
                <a:tab pos="660400" algn="l"/>
              </a:tabLst>
            </a:pPr>
            <a:r>
              <a:rPr sz="1200" dirty="0">
                <a:solidFill>
                  <a:srgbClr val="001F5F"/>
                </a:solidFill>
                <a:latin typeface="Times New Roman"/>
                <a:cs typeface="Times New Roman"/>
              </a:rPr>
              <a:t>721000,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г.КАРА-КУЛЬ,УЛ.САБИРОВА</a:t>
            </a:r>
            <a:r>
              <a:rPr sz="16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2</a:t>
            </a:r>
            <a:endParaRPr sz="1600" dirty="0">
              <a:latin typeface="Times New Roman"/>
              <a:cs typeface="Times New Roman"/>
            </a:endParaRPr>
          </a:p>
          <a:p>
            <a:pPr marR="43180" algn="r">
              <a:lnSpc>
                <a:spcPct val="100000"/>
              </a:lnSpc>
              <a:spcBef>
                <a:spcPts val="720"/>
              </a:spcBef>
            </a:pP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ТЕЛ: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0</a:t>
            </a:r>
            <a:r>
              <a:rPr sz="16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(3746)</a:t>
            </a:r>
            <a:r>
              <a:rPr sz="16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5-11-61</a:t>
            </a:r>
            <a:endParaRPr sz="1600" dirty="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720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0</a:t>
            </a:r>
            <a:r>
              <a:rPr sz="16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(3746)</a:t>
            </a:r>
            <a:r>
              <a:rPr sz="1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5-10-60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36394" y="5243322"/>
            <a:ext cx="2640965" cy="3238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175"/>
              </a:lnSpc>
              <a:spcBef>
                <a:spcPts val="95"/>
              </a:spcBef>
            </a:pPr>
            <a:r>
              <a:rPr sz="1000" b="1" spc="-5" dirty="0">
                <a:latin typeface="Times New Roman"/>
                <a:cs typeface="Times New Roman"/>
              </a:rPr>
              <a:t>ЗА</a:t>
            </a:r>
            <a:r>
              <a:rPr sz="1000" b="1" spc="-3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ДОПОЛНИТЕЛЬНОЙ</a:t>
            </a:r>
            <a:r>
              <a:rPr sz="1000" b="1" spc="-2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ИНФОРМАЦИЕЙ</a:t>
            </a:r>
            <a:endParaRPr sz="1000">
              <a:latin typeface="Times New Roman"/>
              <a:cs typeface="Times New Roman"/>
            </a:endParaRPr>
          </a:p>
          <a:p>
            <a:pPr marL="1013460">
              <a:lnSpc>
                <a:spcPts val="1175"/>
              </a:lnSpc>
            </a:pPr>
            <a:r>
              <a:rPr sz="1000" b="1" spc="-10" dirty="0">
                <a:latin typeface="Times New Roman"/>
                <a:cs typeface="Times New Roman"/>
              </a:rPr>
              <a:t>ОБРАЩАТЬСЯ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52574" y="5671456"/>
            <a:ext cx="2496566" cy="6662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175"/>
              </a:lnSpc>
              <a:spcBef>
                <a:spcPts val="95"/>
              </a:spcBef>
            </a:pPr>
            <a:r>
              <a:rPr sz="1000" b="1" spc="-5" dirty="0">
                <a:latin typeface="Times New Roman"/>
                <a:cs typeface="Times New Roman"/>
              </a:rPr>
              <a:t>Приемная</a:t>
            </a:r>
            <a:r>
              <a:rPr sz="1000" b="1" spc="-30" dirty="0">
                <a:latin typeface="Times New Roman"/>
                <a:cs typeface="Times New Roman"/>
              </a:rPr>
              <a:t> </a:t>
            </a:r>
            <a:r>
              <a:rPr sz="1000" b="1" spc="-5" dirty="0" err="1">
                <a:latin typeface="Times New Roman"/>
                <a:cs typeface="Times New Roman"/>
              </a:rPr>
              <a:t>комиссия</a:t>
            </a:r>
            <a:r>
              <a:rPr sz="1000" b="1" spc="-5" dirty="0">
                <a:latin typeface="Times New Roman"/>
                <a:cs typeface="Times New Roman"/>
              </a:rPr>
              <a:t>:</a:t>
            </a:r>
            <a:endParaRPr lang="ru-RU" sz="1000" dirty="0">
              <a:latin typeface="Times New Roman"/>
              <a:cs typeface="Times New Roman"/>
            </a:endParaRPr>
          </a:p>
          <a:p>
            <a:pPr>
              <a:lnSpc>
                <a:spcPts val="1175"/>
              </a:lnSpc>
              <a:spcBef>
                <a:spcPts val="95"/>
              </a:spcBef>
            </a:pPr>
            <a:r>
              <a:rPr lang="ru-RU" sz="1000" b="1" spc="-5" dirty="0">
                <a:latin typeface="Times New Roman"/>
                <a:cs typeface="Times New Roman"/>
              </a:rPr>
              <a:t>Караева Асель                       0772895121</a:t>
            </a:r>
          </a:p>
          <a:p>
            <a:pPr>
              <a:lnSpc>
                <a:spcPts val="1175"/>
              </a:lnSpc>
              <a:spcBef>
                <a:spcPts val="95"/>
              </a:spcBef>
            </a:pPr>
            <a:r>
              <a:rPr lang="ru-RU" sz="1000" b="1" spc="-5" dirty="0" err="1">
                <a:latin typeface="Times New Roman"/>
                <a:cs typeface="Times New Roman"/>
              </a:rPr>
              <a:t>Бектанова</a:t>
            </a:r>
            <a:r>
              <a:rPr lang="ru-RU" sz="1000" b="1" spc="-5" dirty="0">
                <a:latin typeface="Times New Roman"/>
                <a:cs typeface="Times New Roman"/>
              </a:rPr>
              <a:t> Айнура                0709526872</a:t>
            </a:r>
          </a:p>
          <a:p>
            <a:pPr>
              <a:lnSpc>
                <a:spcPts val="1175"/>
              </a:lnSpc>
              <a:spcBef>
                <a:spcPts val="95"/>
              </a:spcBef>
            </a:pPr>
            <a:r>
              <a:rPr lang="ru-RU" sz="1000" b="1" spc="-5" dirty="0" err="1">
                <a:latin typeface="Times New Roman"/>
                <a:cs typeface="Times New Roman"/>
              </a:rPr>
              <a:t>Тургунбаева</a:t>
            </a:r>
            <a:r>
              <a:rPr lang="ru-RU" sz="1000" b="1" spc="-5" dirty="0">
                <a:latin typeface="Times New Roman"/>
                <a:cs typeface="Times New Roman"/>
              </a:rPr>
              <a:t> </a:t>
            </a:r>
            <a:r>
              <a:rPr lang="ru-RU" sz="1000" b="1" spc="-5" dirty="0" err="1">
                <a:latin typeface="Times New Roman"/>
                <a:cs typeface="Times New Roman"/>
              </a:rPr>
              <a:t>Гулнура</a:t>
            </a:r>
            <a:r>
              <a:rPr lang="ru-RU" sz="1000" b="1" spc="-5" dirty="0">
                <a:latin typeface="Times New Roman"/>
                <a:cs typeface="Times New Roman"/>
              </a:rPr>
              <a:t>           0705505530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92187" y="6639342"/>
            <a:ext cx="4326255" cy="734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10"/>
              </a:lnSpc>
              <a:spcBef>
                <a:spcPts val="100"/>
              </a:spcBef>
            </a:pPr>
            <a:r>
              <a:rPr sz="1200" spc="-5" dirty="0">
                <a:solidFill>
                  <a:srgbClr val="00AF50"/>
                </a:solidFill>
                <a:latin typeface="Times New Roman"/>
                <a:cs typeface="Times New Roman"/>
              </a:rPr>
              <a:t>САЙТ</a:t>
            </a:r>
            <a:r>
              <a:rPr sz="1200" spc="-1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00AF50"/>
                </a:solidFill>
                <a:latin typeface="Times New Roman"/>
                <a:cs typeface="Times New Roman"/>
              </a:rPr>
              <a:t>КГТУ</a:t>
            </a:r>
            <a:r>
              <a:rPr sz="1200" spc="-1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/>
                <a:cs typeface="Times New Roman"/>
                <a:hlinkClick r:id="rId3"/>
              </a:rPr>
              <a:t>https://kstu.kg/</a:t>
            </a:r>
            <a:endParaRPr sz="1200" dirty="0">
              <a:latin typeface="Times New Roman"/>
              <a:cs typeface="Times New Roman"/>
            </a:endParaRPr>
          </a:p>
          <a:p>
            <a:pPr marL="12065" marR="5080" algn="ctr">
              <a:lnSpc>
                <a:spcPts val="1380"/>
              </a:lnSpc>
              <a:spcBef>
                <a:spcPts val="65"/>
              </a:spcBef>
            </a:pPr>
            <a:r>
              <a:rPr sz="1200" spc="-5" dirty="0">
                <a:solidFill>
                  <a:srgbClr val="00AF50"/>
                </a:solidFill>
                <a:latin typeface="Times New Roman"/>
                <a:cs typeface="Times New Roman"/>
              </a:rPr>
              <a:t>САЙТ</a:t>
            </a:r>
            <a:r>
              <a:rPr sz="1200" spc="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00AF50"/>
                </a:solidFill>
                <a:latin typeface="Times New Roman"/>
                <a:cs typeface="Times New Roman"/>
              </a:rPr>
              <a:t>ОСПО</a:t>
            </a:r>
            <a:r>
              <a:rPr sz="1200" spc="10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/>
                <a:cs typeface="Times New Roman"/>
                <a:hlinkClick r:id="rId4"/>
              </a:rPr>
              <a:t>https://kstu.kg/dovuzovskaja-podgotovka/kara-kulskii- </a:t>
            </a:r>
            <a:r>
              <a:rPr sz="1200" spc="-28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/>
                <a:cs typeface="Times New Roman"/>
                <a:hlinkClick r:id="rId4"/>
              </a:rPr>
              <a:t>tekhnicheskii-kolledzh</a:t>
            </a:r>
            <a:endParaRPr sz="1200" dirty="0">
              <a:latin typeface="Times New Roman"/>
              <a:cs typeface="Times New Roman"/>
            </a:endParaRPr>
          </a:p>
          <a:p>
            <a:pPr marL="635" algn="ctr">
              <a:lnSpc>
                <a:spcPts val="1345"/>
              </a:lnSpc>
            </a:pPr>
            <a:r>
              <a:rPr sz="1200" spc="-5" dirty="0">
                <a:solidFill>
                  <a:srgbClr val="00AF50"/>
                </a:solidFill>
                <a:latin typeface="Times New Roman"/>
                <a:cs typeface="Times New Roman"/>
              </a:rPr>
              <a:t>ЭЛЕКТРОННАЯ</a:t>
            </a:r>
            <a:r>
              <a:rPr sz="12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00AF50"/>
                </a:solidFill>
                <a:latin typeface="Times New Roman"/>
                <a:cs typeface="Times New Roman"/>
              </a:rPr>
              <a:t>ПОЧТА </a:t>
            </a:r>
            <a:r>
              <a:rPr sz="1200" u="sng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/>
                <a:cs typeface="Times New Roman"/>
                <a:hlinkClick r:id="rId5"/>
              </a:rPr>
              <a:t>kgtu.kara-kul@bk.ru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31560" y="486308"/>
            <a:ext cx="4848225" cy="82931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29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КЫРГЫЗСКИЙ</a:t>
            </a:r>
            <a:r>
              <a:rPr sz="16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ГОСУДАРСТВЕННЫЙ</a:t>
            </a:r>
            <a:endParaRPr sz="16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9400"/>
              </a:lnSpc>
              <a:spcBef>
                <a:spcPts val="10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ТЕХНИЧЕСКИЙ УНИВЕРСИТЕТ ИМ.И.РАЗЗАКОВА </a:t>
            </a:r>
            <a:r>
              <a:rPr sz="1600" spc="-3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ФИЛИАЛ</a:t>
            </a:r>
            <a:r>
              <a:rPr sz="16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16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ГОРОДЕ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КАРА-КУЛЬ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70245" y="4282821"/>
            <a:ext cx="457263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001F5F"/>
                </a:solidFill>
                <a:latin typeface="Times New Roman"/>
                <a:cs typeface="Times New Roman"/>
              </a:rPr>
              <a:t>КАЧЕСТВЕННОЕ ОБУЧЕНИЕ-ДОСТОЙНОЕ</a:t>
            </a:r>
            <a:r>
              <a:rPr sz="1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001F5F"/>
                </a:solidFill>
                <a:latin typeface="Times New Roman"/>
                <a:cs typeface="Times New Roman"/>
              </a:rPr>
              <a:t>БУДУЩЕЕ</a:t>
            </a:r>
            <a:r>
              <a:rPr sz="1400" dirty="0">
                <a:latin typeface="Times New Roman"/>
                <a:cs typeface="Times New Roman"/>
              </a:rPr>
              <a:t>!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57469" y="4927510"/>
            <a:ext cx="4799330" cy="2367280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447040" algn="ctr">
              <a:lnSpc>
                <a:spcPct val="100000"/>
              </a:lnSpc>
              <a:spcBef>
                <a:spcPts val="1180"/>
              </a:spcBef>
            </a:pP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НАШ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АДРЕС</a:t>
            </a:r>
            <a:endParaRPr sz="2400" dirty="0">
              <a:latin typeface="Times New Roman"/>
              <a:cs typeface="Times New Roman"/>
            </a:endParaRPr>
          </a:p>
          <a:p>
            <a:pPr marL="74295" algn="ctr">
              <a:lnSpc>
                <a:spcPct val="100000"/>
              </a:lnSpc>
              <a:spcBef>
                <a:spcPts val="715"/>
              </a:spcBef>
              <a:tabLst>
                <a:tab pos="721995" algn="l"/>
              </a:tabLst>
            </a:pPr>
            <a:r>
              <a:rPr sz="1200" dirty="0">
                <a:solidFill>
                  <a:srgbClr val="001F5F"/>
                </a:solidFill>
                <a:latin typeface="Times New Roman"/>
                <a:cs typeface="Times New Roman"/>
              </a:rPr>
              <a:t>721000,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г.КАРА-КУЛЬ,УЛ.САБИРОВА</a:t>
            </a:r>
            <a:r>
              <a:rPr sz="1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2</a:t>
            </a:r>
            <a:endParaRPr sz="1600" dirty="0">
              <a:latin typeface="Times New Roman"/>
              <a:cs typeface="Times New Roman"/>
            </a:endParaRPr>
          </a:p>
          <a:p>
            <a:pPr marR="1449705" algn="r">
              <a:lnSpc>
                <a:spcPct val="100000"/>
              </a:lnSpc>
              <a:spcBef>
                <a:spcPts val="720"/>
              </a:spcBef>
            </a:pP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ТЕЛ: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0</a:t>
            </a:r>
            <a:r>
              <a:rPr sz="16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(3746)</a:t>
            </a:r>
            <a:r>
              <a:rPr sz="16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5-11-61</a:t>
            </a:r>
            <a:endParaRPr sz="1600" dirty="0">
              <a:latin typeface="Times New Roman"/>
              <a:cs typeface="Times New Roman"/>
            </a:endParaRPr>
          </a:p>
          <a:p>
            <a:pPr marR="1416050" algn="r">
              <a:lnSpc>
                <a:spcPct val="100000"/>
              </a:lnSpc>
              <a:spcBef>
                <a:spcPts val="720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0</a:t>
            </a:r>
            <a:r>
              <a:rPr sz="16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(3746)</a:t>
            </a:r>
            <a:r>
              <a:rPr sz="1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5-10-60</a:t>
            </a:r>
            <a:endParaRPr sz="16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60"/>
              </a:spcBef>
            </a:pPr>
            <a:r>
              <a:rPr sz="1200" spc="-5" dirty="0">
                <a:solidFill>
                  <a:srgbClr val="00AF50"/>
                </a:solidFill>
                <a:latin typeface="Times New Roman"/>
                <a:cs typeface="Times New Roman"/>
              </a:rPr>
              <a:t>САЙТ</a:t>
            </a:r>
            <a:r>
              <a:rPr sz="1200" spc="-1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00AF50"/>
                </a:solidFill>
                <a:latin typeface="Times New Roman"/>
                <a:cs typeface="Times New Roman"/>
              </a:rPr>
              <a:t>КГТУ</a:t>
            </a:r>
            <a:r>
              <a:rPr sz="1200" spc="-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/>
                <a:cs typeface="Times New Roman"/>
                <a:hlinkClick r:id="rId3"/>
              </a:rPr>
              <a:t>https://kstu.kg/</a:t>
            </a:r>
            <a:endParaRPr sz="1200" dirty="0">
              <a:latin typeface="Times New Roman"/>
              <a:cs typeface="Times New Roman"/>
            </a:endParaRPr>
          </a:p>
          <a:p>
            <a:pPr marL="12700" marR="5080" algn="ctr">
              <a:lnSpc>
                <a:spcPts val="2180"/>
              </a:lnSpc>
              <a:spcBef>
                <a:spcPts val="100"/>
              </a:spcBef>
            </a:pPr>
            <a:r>
              <a:rPr sz="1200" spc="-5" dirty="0">
                <a:solidFill>
                  <a:srgbClr val="00AF50"/>
                </a:solidFill>
                <a:latin typeface="Times New Roman"/>
                <a:cs typeface="Times New Roman"/>
              </a:rPr>
              <a:t>САЙТ</a:t>
            </a:r>
            <a:r>
              <a:rPr sz="1200" spc="7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00AF50"/>
                </a:solidFill>
                <a:latin typeface="Times New Roman"/>
                <a:cs typeface="Times New Roman"/>
              </a:rPr>
              <a:t>ФИЛИАЛА</a:t>
            </a:r>
            <a:r>
              <a:rPr sz="1200" spc="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/>
                <a:cs typeface="Times New Roman"/>
                <a:hlinkClick r:id="rId6"/>
              </a:rPr>
              <a:t>https://kstu.kg/filialy/kara-kulskii-tekhnologicheskii-filial </a:t>
            </a:r>
            <a:r>
              <a:rPr sz="1200" spc="-28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00AF50"/>
                </a:solidFill>
                <a:latin typeface="Times New Roman"/>
                <a:cs typeface="Times New Roman"/>
              </a:rPr>
              <a:t>ЭЛЕКТРОННАЯ</a:t>
            </a:r>
            <a:r>
              <a:rPr sz="12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00AF50"/>
                </a:solidFill>
                <a:latin typeface="Times New Roman"/>
                <a:cs typeface="Times New Roman"/>
              </a:rPr>
              <a:t>ПОЧТА </a:t>
            </a:r>
            <a:r>
              <a:rPr sz="1200" u="sng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/>
                <a:cs typeface="Times New Roman"/>
                <a:hlinkClick r:id="rId5"/>
              </a:rPr>
              <a:t>kgtu.kara-kul@bk.ru</a:t>
            </a:r>
            <a:endParaRPr sz="1200" dirty="0">
              <a:latin typeface="Times New Roman"/>
              <a:cs typeface="Times New Roman"/>
            </a:endParaRPr>
          </a:p>
        </p:txBody>
      </p:sp>
      <p:pic>
        <p:nvPicPr>
          <p:cNvPr id="13" name="object 1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66750" y="1488440"/>
            <a:ext cx="4124960" cy="1988820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7144893" y="3465703"/>
            <a:ext cx="1178560" cy="56070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 algn="ctr">
              <a:lnSpc>
                <a:spcPct val="96300"/>
              </a:lnSpc>
              <a:spcBef>
                <a:spcPts val="150"/>
              </a:spcBef>
            </a:pPr>
            <a:r>
              <a:rPr sz="12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Филиала КГТУ </a:t>
            </a:r>
            <a:r>
              <a:rPr sz="1200" b="1" i="1" dirty="0">
                <a:latin typeface="Times New Roman"/>
                <a:cs typeface="Times New Roman"/>
              </a:rPr>
              <a:t> </a:t>
            </a:r>
            <a:r>
              <a:rPr sz="12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им.И.Раззакова</a:t>
            </a:r>
            <a:r>
              <a:rPr sz="1200" b="1" i="1" u="heavy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 </a:t>
            </a:r>
            <a:r>
              <a:rPr sz="1200" b="1" i="1" spc="-285" dirty="0">
                <a:latin typeface="Times New Roman"/>
                <a:cs typeface="Times New Roman"/>
              </a:rPr>
              <a:t> </a:t>
            </a:r>
            <a:r>
              <a:rPr sz="12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г.Кара-Куль.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318497" y="3874389"/>
            <a:ext cx="921385" cy="294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55"/>
              </a:lnSpc>
              <a:spcBef>
                <a:spcPts val="100"/>
              </a:spcBef>
            </a:pPr>
            <a:r>
              <a:rPr sz="900" spc="-5" dirty="0">
                <a:solidFill>
                  <a:srgbClr val="0060B5"/>
                </a:solidFill>
                <a:latin typeface="Times New Roman"/>
                <a:cs typeface="Times New Roman"/>
              </a:rPr>
              <a:t>проф.</a:t>
            </a:r>
            <a:r>
              <a:rPr sz="800" spc="-5" dirty="0">
                <a:solidFill>
                  <a:srgbClr val="0060B5"/>
                </a:solidFill>
                <a:latin typeface="Times New Roman"/>
                <a:cs typeface="Times New Roman"/>
              </a:rPr>
              <a:t>НИЯЗОВ</a:t>
            </a:r>
            <a:r>
              <a:rPr sz="800" spc="-10" dirty="0">
                <a:solidFill>
                  <a:srgbClr val="0060B5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0060B5"/>
                </a:solidFill>
                <a:latin typeface="Times New Roman"/>
                <a:cs typeface="Times New Roman"/>
              </a:rPr>
              <a:t>Н.Т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055"/>
              </a:lnSpc>
            </a:pPr>
            <a:r>
              <a:rPr sz="900" spc="-5" dirty="0">
                <a:solidFill>
                  <a:srgbClr val="0060B5"/>
                </a:solidFill>
                <a:latin typeface="Times New Roman"/>
                <a:cs typeface="Times New Roman"/>
              </a:rPr>
              <a:t>директор</a:t>
            </a:r>
            <a:endParaRPr sz="900">
              <a:latin typeface="Times New Roman"/>
              <a:cs typeface="Times New Roman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7E191AA2-4AFF-9B8F-2CA1-EDCED2E50B8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5173" y="4374839"/>
            <a:ext cx="1718535" cy="2078652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6B62AF4E-4E75-1828-D473-F640BC8FF87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7396" y="4931208"/>
            <a:ext cx="1316004" cy="131600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83934" y="4035874"/>
            <a:ext cx="1324355" cy="80924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51684" y="5987114"/>
            <a:ext cx="1438655" cy="818388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6041613" y="2854675"/>
            <a:ext cx="3568192" cy="1377908"/>
            <a:chOff x="6045708" y="3059684"/>
            <a:chExt cx="3834765" cy="1501140"/>
          </a:xfrm>
        </p:grpSpPr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32576" y="3147060"/>
              <a:ext cx="3660648" cy="1327403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6045708" y="3059683"/>
              <a:ext cx="3834765" cy="1501140"/>
            </a:xfrm>
            <a:custGeom>
              <a:avLst/>
              <a:gdLst/>
              <a:ahLst/>
              <a:cxnLst/>
              <a:rect l="l" t="t" r="r" b="b"/>
              <a:pathLst>
                <a:path w="3834765" h="1501139">
                  <a:moveTo>
                    <a:pt x="3763645" y="71120"/>
                  </a:moveTo>
                  <a:lnTo>
                    <a:pt x="70739" y="71120"/>
                  </a:lnTo>
                  <a:lnTo>
                    <a:pt x="70739" y="88900"/>
                  </a:lnTo>
                  <a:lnTo>
                    <a:pt x="70739" y="1413510"/>
                  </a:lnTo>
                  <a:lnTo>
                    <a:pt x="70739" y="1431290"/>
                  </a:lnTo>
                  <a:lnTo>
                    <a:pt x="3763645" y="1431290"/>
                  </a:lnTo>
                  <a:lnTo>
                    <a:pt x="3763645" y="1413510"/>
                  </a:lnTo>
                  <a:lnTo>
                    <a:pt x="88392" y="1413510"/>
                  </a:lnTo>
                  <a:lnTo>
                    <a:pt x="88392" y="88900"/>
                  </a:lnTo>
                  <a:lnTo>
                    <a:pt x="3745992" y="88900"/>
                  </a:lnTo>
                  <a:lnTo>
                    <a:pt x="3745992" y="1413256"/>
                  </a:lnTo>
                  <a:lnTo>
                    <a:pt x="3763645" y="1413256"/>
                  </a:lnTo>
                  <a:lnTo>
                    <a:pt x="3763645" y="88900"/>
                  </a:lnTo>
                  <a:lnTo>
                    <a:pt x="3763645" y="71120"/>
                  </a:lnTo>
                  <a:close/>
                </a:path>
                <a:path w="3834765" h="1501139">
                  <a:moveTo>
                    <a:pt x="3834384" y="53594"/>
                  </a:moveTo>
                  <a:lnTo>
                    <a:pt x="3781298" y="53594"/>
                  </a:lnTo>
                  <a:lnTo>
                    <a:pt x="3781298" y="1448562"/>
                  </a:lnTo>
                  <a:lnTo>
                    <a:pt x="3834384" y="1448562"/>
                  </a:lnTo>
                  <a:lnTo>
                    <a:pt x="3834384" y="53594"/>
                  </a:lnTo>
                  <a:close/>
                </a:path>
                <a:path w="3834765" h="1501139">
                  <a:moveTo>
                    <a:pt x="3834384" y="0"/>
                  </a:moveTo>
                  <a:lnTo>
                    <a:pt x="0" y="0"/>
                  </a:lnTo>
                  <a:lnTo>
                    <a:pt x="0" y="53340"/>
                  </a:lnTo>
                  <a:lnTo>
                    <a:pt x="0" y="1449070"/>
                  </a:lnTo>
                  <a:lnTo>
                    <a:pt x="0" y="1501140"/>
                  </a:lnTo>
                  <a:lnTo>
                    <a:pt x="3834384" y="1501140"/>
                  </a:lnTo>
                  <a:lnTo>
                    <a:pt x="3834384" y="1449070"/>
                  </a:lnTo>
                  <a:lnTo>
                    <a:pt x="53086" y="1449070"/>
                  </a:lnTo>
                  <a:lnTo>
                    <a:pt x="53086" y="53340"/>
                  </a:lnTo>
                  <a:lnTo>
                    <a:pt x="3834384" y="53340"/>
                  </a:lnTo>
                  <a:lnTo>
                    <a:pt x="383438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99621" y="253492"/>
            <a:ext cx="390080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НАПРАВЛЕНИЕ </a:t>
            </a:r>
            <a:r>
              <a:rPr sz="1200" b="1" i="1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И</a:t>
            </a:r>
            <a:r>
              <a:rPr sz="1200" b="1" i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СПЕЦИАЛЬНОСТИ ПОДГОТОВКИ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0934" y="363848"/>
            <a:ext cx="3562985" cy="580390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40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200" b="1" dirty="0">
                <a:latin typeface="Times New Roman"/>
                <a:cs typeface="Times New Roman"/>
              </a:rPr>
              <a:t>4</a:t>
            </a:r>
            <a:r>
              <a:rPr sz="1200" b="1" spc="-5" dirty="0">
                <a:latin typeface="Times New Roman"/>
                <a:cs typeface="Times New Roman"/>
              </a:rPr>
              <a:t> года обучения,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очная </a:t>
            </a:r>
            <a:r>
              <a:rPr sz="1200" b="1" spc="-10" dirty="0">
                <a:latin typeface="Times New Roman"/>
                <a:cs typeface="Times New Roman"/>
              </a:rPr>
              <a:t>форма</a:t>
            </a:r>
            <a:endParaRPr sz="12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45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200" b="1" dirty="0">
                <a:latin typeface="Times New Roman"/>
                <a:cs typeface="Times New Roman"/>
              </a:rPr>
              <a:t>5 </a:t>
            </a:r>
            <a:r>
              <a:rPr sz="1200" b="1" spc="-5" dirty="0">
                <a:latin typeface="Times New Roman"/>
                <a:cs typeface="Times New Roman"/>
              </a:rPr>
              <a:t>лет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обучения,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заочная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форма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(дистанционное)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3553" y="933740"/>
            <a:ext cx="283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«Электроэнергетика</a:t>
            </a:r>
            <a:r>
              <a:rPr sz="1200" b="1" u="heavy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b="1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и</a:t>
            </a:r>
            <a:r>
              <a:rPr sz="1200" b="1" u="heavy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электротехника»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9055" y="1093798"/>
            <a:ext cx="3354070" cy="1849224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40"/>
              </a:spcBef>
              <a:buAutoNum type="arabicPeriod"/>
              <a:tabLst>
                <a:tab pos="2413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профиль «Электрические станции»</a:t>
            </a:r>
            <a:endParaRPr sz="12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45"/>
              </a:spcBef>
              <a:buAutoNum type="arabicPeriod"/>
              <a:tabLst>
                <a:tab pos="2413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профиль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«Электроснабжение»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(по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отраслям)</a:t>
            </a:r>
            <a:endParaRPr sz="12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45"/>
              </a:spcBef>
              <a:buAutoNum type="arabicPeriod"/>
              <a:tabLst>
                <a:tab pos="2413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профиль «Релейная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защита</a:t>
            </a:r>
            <a:r>
              <a:rPr sz="1200" b="1" dirty="0">
                <a:latin typeface="Times New Roman"/>
                <a:cs typeface="Times New Roman"/>
              </a:rPr>
              <a:t> и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автоматика»</a:t>
            </a:r>
            <a:endParaRPr sz="12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2413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профиль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«Электрические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сети</a:t>
            </a:r>
            <a:r>
              <a:rPr sz="1200" b="1" dirty="0">
                <a:latin typeface="Times New Roman"/>
                <a:cs typeface="Times New Roman"/>
              </a:rPr>
              <a:t> и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5" dirty="0" err="1">
                <a:latin typeface="Times New Roman"/>
                <a:cs typeface="Times New Roman"/>
              </a:rPr>
              <a:t>системы</a:t>
            </a:r>
            <a:r>
              <a:rPr sz="1200" b="1" spc="-5" dirty="0">
                <a:latin typeface="Times New Roman"/>
                <a:cs typeface="Times New Roman"/>
              </a:rPr>
              <a:t>»</a:t>
            </a:r>
            <a:endParaRPr lang="ky-KG" sz="1200" b="1" spc="-5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241300" algn="l"/>
              </a:tabLst>
            </a:pPr>
            <a:r>
              <a:rPr lang="ru-RU" sz="1200" b="1" spc="-5" dirty="0">
                <a:latin typeface="Times New Roman"/>
                <a:cs typeface="Times New Roman"/>
              </a:rPr>
              <a:t>профиль «Информационные технологии (IT) в энергетике» </a:t>
            </a:r>
            <a:endParaRPr lang="ky-KG" sz="1200" b="1" spc="-5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241300" algn="l"/>
              </a:tabLst>
            </a:pP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4303" y="2514332"/>
            <a:ext cx="4334510" cy="3640099"/>
          </a:xfrm>
          <a:prstGeom prst="rect">
            <a:avLst/>
          </a:prstGeom>
        </p:spPr>
        <p:txBody>
          <a:bodyPr vert="horz" wrap="square" lIns="0" tIns="1073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45"/>
              </a:spcBef>
            </a:pPr>
            <a:r>
              <a:rPr sz="1200"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«Строительство»</a:t>
            </a:r>
            <a:endParaRPr sz="1200" dirty="0">
              <a:latin typeface="Times New Roman"/>
              <a:cs typeface="Times New Roman"/>
            </a:endParaRPr>
          </a:p>
          <a:p>
            <a:pPr marL="431800" indent="-229235">
              <a:lnSpc>
                <a:spcPct val="100000"/>
              </a:lnSpc>
              <a:spcBef>
                <a:spcPts val="740"/>
              </a:spcBef>
              <a:buAutoNum type="arabicPeriod"/>
              <a:tabLst>
                <a:tab pos="4318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профиль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«</a:t>
            </a:r>
            <a:r>
              <a:rPr sz="1200" b="1" spc="-5" dirty="0" err="1">
                <a:latin typeface="Times New Roman"/>
                <a:cs typeface="Times New Roman"/>
              </a:rPr>
              <a:t>Гид</a:t>
            </a:r>
            <a:r>
              <a:rPr lang="ru-RU" sz="1200" b="1" spc="-5" dirty="0">
                <a:latin typeface="Times New Roman"/>
                <a:cs typeface="Times New Roman"/>
              </a:rPr>
              <a:t>р</a:t>
            </a:r>
            <a:r>
              <a:rPr sz="1200" b="1" spc="-5" dirty="0" err="1">
                <a:latin typeface="Times New Roman"/>
                <a:cs typeface="Times New Roman"/>
              </a:rPr>
              <a:t>отехническое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строительство»</a:t>
            </a:r>
            <a:endParaRPr sz="1200" dirty="0">
              <a:latin typeface="Times New Roman"/>
              <a:cs typeface="Times New Roman"/>
            </a:endParaRPr>
          </a:p>
          <a:p>
            <a:pPr marL="431800" indent="-229235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4318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профиль «Экспертиза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и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управление недвижимостью»</a:t>
            </a:r>
            <a:endParaRPr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200"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«Технология транспортных процессов»</a:t>
            </a:r>
            <a:endParaRPr sz="1200" dirty="0">
              <a:latin typeface="Times New Roman"/>
              <a:cs typeface="Times New Roman"/>
            </a:endParaRPr>
          </a:p>
          <a:p>
            <a:pPr marL="202565">
              <a:lnSpc>
                <a:spcPct val="100000"/>
              </a:lnSpc>
              <a:spcBef>
                <a:spcPts val="745"/>
              </a:spcBef>
            </a:pPr>
            <a:r>
              <a:rPr sz="1200" b="1" dirty="0">
                <a:latin typeface="Times New Roman"/>
                <a:cs typeface="Times New Roman"/>
              </a:rPr>
              <a:t>1.  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профиль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«Организация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безопасности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движения»</a:t>
            </a:r>
            <a:endParaRPr sz="1200" dirty="0">
              <a:latin typeface="Times New Roman"/>
              <a:cs typeface="Times New Roman"/>
            </a:endParaRPr>
          </a:p>
          <a:p>
            <a:pPr marL="64135">
              <a:lnSpc>
                <a:spcPct val="100000"/>
              </a:lnSpc>
              <a:spcBef>
                <a:spcPts val="730"/>
              </a:spcBef>
            </a:pPr>
            <a:r>
              <a:rPr sz="1200" b="1" spc="-5" dirty="0">
                <a:latin typeface="Times New Roman"/>
                <a:cs typeface="Times New Roman"/>
              </a:rPr>
              <a:t>«Электроэнергетика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и</a:t>
            </a:r>
            <a:r>
              <a:rPr sz="1200" b="1" spc="-5" dirty="0">
                <a:latin typeface="Times New Roman"/>
                <a:cs typeface="Times New Roman"/>
              </a:rPr>
              <a:t> электротехника»</a:t>
            </a:r>
            <a:endParaRPr sz="1200" dirty="0">
              <a:latin typeface="Times New Roman"/>
              <a:cs typeface="Times New Roman"/>
            </a:endParaRPr>
          </a:p>
          <a:p>
            <a:pPr marL="64135" marR="5080">
              <a:lnSpc>
                <a:spcPts val="1380"/>
              </a:lnSpc>
            </a:pPr>
            <a:r>
              <a:rPr sz="1100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КЫРГЫЗСТАН</a:t>
            </a:r>
            <a:r>
              <a:rPr sz="1100" i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НУЖДАЕТСЯ</a:t>
            </a:r>
            <a:r>
              <a:rPr sz="1100" i="1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100" i="1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1100" i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endParaRPr lang="ru-RU" sz="1100" i="1" spc="5" dirty="0">
              <a:solidFill>
                <a:srgbClr val="001F5F"/>
              </a:solidFill>
              <a:latin typeface="Times New Roman"/>
              <a:cs typeface="Times New Roman"/>
            </a:endParaRPr>
          </a:p>
          <a:p>
            <a:pPr marL="64135" marR="5080">
              <a:lnSpc>
                <a:spcPts val="1380"/>
              </a:lnSpc>
            </a:pPr>
            <a:r>
              <a:rPr sz="1100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ВЫСОКОКВАЛИФИЦИРОВАННЫХ </a:t>
            </a:r>
            <a:r>
              <a:rPr sz="1100" i="1" spc="-2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endParaRPr lang="ru-RU" sz="1100" i="1" spc="-285" dirty="0">
              <a:solidFill>
                <a:srgbClr val="001F5F"/>
              </a:solidFill>
              <a:latin typeface="Times New Roman"/>
              <a:cs typeface="Times New Roman"/>
            </a:endParaRPr>
          </a:p>
          <a:p>
            <a:pPr marL="64135" marR="5080">
              <a:lnSpc>
                <a:spcPts val="1380"/>
              </a:lnSpc>
            </a:pPr>
            <a:r>
              <a:rPr sz="1100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СПЕЦИАЛИСТАХ</a:t>
            </a:r>
            <a:r>
              <a:rPr sz="1100" i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100" i="1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1100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100" i="1" dirty="0">
                <a:solidFill>
                  <a:srgbClr val="001F5F"/>
                </a:solidFill>
                <a:latin typeface="Times New Roman"/>
                <a:cs typeface="Times New Roman"/>
              </a:rPr>
              <a:t>ОБЛАСТИ</a:t>
            </a:r>
            <a:r>
              <a:rPr sz="1100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 ЭЛЕКТРОЭНЕРГЕТИКИ.</a:t>
            </a:r>
            <a:endParaRPr sz="1100" dirty="0">
              <a:latin typeface="Times New Roman"/>
              <a:cs typeface="Times New Roman"/>
            </a:endParaRPr>
          </a:p>
          <a:p>
            <a:pPr marL="64135">
              <a:lnSpc>
                <a:spcPts val="1315"/>
              </a:lnSpc>
            </a:pPr>
            <a:r>
              <a:rPr sz="1100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НАШИ ВЫПУСКНИКИ</a:t>
            </a:r>
            <a:r>
              <a:rPr sz="1100" i="1" spc="3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endParaRPr lang="ru-RU" sz="1100" i="1" spc="305" dirty="0">
              <a:solidFill>
                <a:srgbClr val="001F5F"/>
              </a:solidFill>
              <a:latin typeface="Times New Roman"/>
              <a:cs typeface="Times New Roman"/>
            </a:endParaRPr>
          </a:p>
          <a:p>
            <a:pPr marL="64135">
              <a:lnSpc>
                <a:spcPts val="1315"/>
              </a:lnSpc>
            </a:pPr>
            <a:r>
              <a:rPr sz="1100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ОБЕСПЕЧЕНЫ</a:t>
            </a:r>
            <a:r>
              <a:rPr sz="1100" i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РАБОТОЙ</a:t>
            </a:r>
            <a:r>
              <a:rPr sz="1100" i="1" dirty="0">
                <a:solidFill>
                  <a:srgbClr val="001F5F"/>
                </a:solidFill>
                <a:latin typeface="Times New Roman"/>
                <a:cs typeface="Times New Roman"/>
              </a:rPr>
              <a:t> В</a:t>
            </a:r>
            <a:r>
              <a:rPr sz="1100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 СФЕРЕ</a:t>
            </a:r>
            <a:endParaRPr sz="1100" dirty="0">
              <a:latin typeface="Times New Roman"/>
              <a:cs typeface="Times New Roman"/>
            </a:endParaRPr>
          </a:p>
          <a:p>
            <a:pPr marL="235585" marR="467359" indent="-171450">
              <a:lnSpc>
                <a:spcPts val="1380"/>
              </a:lnSpc>
              <a:spcBef>
                <a:spcPts val="70"/>
              </a:spcBef>
              <a:buFont typeface="Arial" panose="020B0604020202020204" pitchFamily="34" charset="0"/>
              <a:buChar char="•"/>
            </a:pPr>
            <a:r>
              <a:rPr lang="ru-RU" sz="1200" i="1" spc="-5" dirty="0">
                <a:latin typeface="Times New Roman"/>
                <a:cs typeface="Times New Roman"/>
              </a:rPr>
              <a:t>Э</a:t>
            </a:r>
            <a:r>
              <a:rPr sz="1200" i="1" spc="-5" dirty="0" err="1">
                <a:latin typeface="Times New Roman"/>
                <a:cs typeface="Times New Roman"/>
              </a:rPr>
              <a:t>лектрических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i="1" spc="-5" dirty="0" err="1">
                <a:latin typeface="Times New Roman"/>
                <a:cs typeface="Times New Roman"/>
              </a:rPr>
              <a:t>станци</a:t>
            </a:r>
            <a:r>
              <a:rPr lang="ru-RU" sz="1200" i="1" spc="-5" dirty="0">
                <a:latin typeface="Times New Roman"/>
                <a:cs typeface="Times New Roman"/>
              </a:rPr>
              <a:t>й</a:t>
            </a:r>
            <a:r>
              <a:rPr sz="1200" i="1" spc="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и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i="1" spc="-5" dirty="0" err="1">
                <a:latin typeface="Times New Roman"/>
                <a:cs typeface="Times New Roman"/>
              </a:rPr>
              <a:t>подстанци</a:t>
            </a:r>
            <a:r>
              <a:rPr lang="ru-RU" sz="1200" i="1" spc="-5" dirty="0">
                <a:latin typeface="Times New Roman"/>
                <a:cs typeface="Times New Roman"/>
              </a:rPr>
              <a:t>й</a:t>
            </a:r>
            <a:r>
              <a:rPr sz="1200" i="1" spc="-5" dirty="0">
                <a:latin typeface="Times New Roman"/>
                <a:cs typeface="Times New Roman"/>
              </a:rPr>
              <a:t>,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линии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электропередачи; </a:t>
            </a:r>
            <a:r>
              <a:rPr sz="1200" i="1" spc="-285" dirty="0">
                <a:latin typeface="Times New Roman"/>
                <a:cs typeface="Times New Roman"/>
              </a:rPr>
              <a:t> </a:t>
            </a:r>
            <a:endParaRPr lang="ru-RU" sz="1200" i="1" spc="-285" dirty="0">
              <a:latin typeface="Times New Roman"/>
              <a:cs typeface="Times New Roman"/>
            </a:endParaRPr>
          </a:p>
          <a:p>
            <a:pPr marL="235585" marR="467359" indent="-171450">
              <a:lnSpc>
                <a:spcPts val="1380"/>
              </a:lnSpc>
              <a:spcBef>
                <a:spcPts val="70"/>
              </a:spcBef>
              <a:buFont typeface="Arial" panose="020B0604020202020204" pitchFamily="34" charset="0"/>
              <a:buChar char="•"/>
            </a:pPr>
            <a:r>
              <a:rPr sz="1200" i="1" spc="-5" dirty="0" err="1">
                <a:latin typeface="Times New Roman"/>
                <a:cs typeface="Times New Roman"/>
              </a:rPr>
              <a:t>Электроэнергетические</a:t>
            </a:r>
            <a:r>
              <a:rPr sz="1200" i="1" spc="-5" dirty="0">
                <a:latin typeface="Times New Roman"/>
                <a:cs typeface="Times New Roman"/>
              </a:rPr>
              <a:t> системы;</a:t>
            </a:r>
            <a:endParaRPr sz="1200" dirty="0">
              <a:latin typeface="Times New Roman"/>
              <a:cs typeface="Times New Roman"/>
            </a:endParaRPr>
          </a:p>
          <a:p>
            <a:pPr marL="235585" marR="684530" indent="-171450">
              <a:lnSpc>
                <a:spcPts val="1380"/>
              </a:lnSpc>
              <a:buFont typeface="Arial" panose="020B0604020202020204" pitchFamily="34" charset="0"/>
              <a:buChar char="•"/>
            </a:pPr>
            <a:r>
              <a:rPr sz="1200" i="1" spc="-5" dirty="0">
                <a:latin typeface="Times New Roman"/>
                <a:cs typeface="Times New Roman"/>
              </a:rPr>
              <a:t>Системы</a:t>
            </a:r>
            <a:r>
              <a:rPr sz="1200" i="1" spc="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электроснабжения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объектов</a:t>
            </a:r>
            <a:r>
              <a:rPr sz="1200" i="1" spc="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техники</a:t>
            </a:r>
            <a:r>
              <a:rPr sz="1200" i="1" spc="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и</a:t>
            </a:r>
            <a:r>
              <a:rPr sz="1200" i="1" spc="1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отраслей </a:t>
            </a:r>
            <a:r>
              <a:rPr sz="1200" i="1" spc="-28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хозяйства;</a:t>
            </a:r>
            <a:endParaRPr sz="1200" dirty="0">
              <a:latin typeface="Times New Roman"/>
              <a:cs typeface="Times New Roman"/>
            </a:endParaRPr>
          </a:p>
          <a:p>
            <a:pPr marL="64135">
              <a:lnSpc>
                <a:spcPts val="1370"/>
              </a:lnSpc>
            </a:pP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«Строительство»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2799" y="6082999"/>
            <a:ext cx="4523740" cy="126047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241300" marR="1463040" indent="-228600">
              <a:lnSpc>
                <a:spcPts val="1370"/>
              </a:lnSpc>
              <a:spcBef>
                <a:spcPts val="204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200" i="1" spc="-5" dirty="0">
                <a:latin typeface="Times New Roman"/>
                <a:cs typeface="Times New Roman"/>
              </a:rPr>
              <a:t>Промышленные, гражданские, жилищные, </a:t>
            </a:r>
            <a:r>
              <a:rPr sz="1200" i="1" spc="-28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гидротехнические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здания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и </a:t>
            </a:r>
            <a:r>
              <a:rPr sz="1200" i="1" spc="-5" dirty="0">
                <a:latin typeface="Times New Roman"/>
                <a:cs typeface="Times New Roman"/>
              </a:rPr>
              <a:t>сооружения</a:t>
            </a:r>
            <a:endParaRPr sz="1200" dirty="0">
              <a:latin typeface="Times New Roman"/>
              <a:cs typeface="Times New Roman"/>
            </a:endParaRPr>
          </a:p>
          <a:p>
            <a:pPr marL="241300" marR="1802130" indent="-228600">
              <a:lnSpc>
                <a:spcPts val="1380"/>
              </a:lnSpc>
              <a:spcBef>
                <a:spcPts val="1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200" i="1" spc="-5" dirty="0">
                <a:latin typeface="Times New Roman"/>
                <a:cs typeface="Times New Roman"/>
              </a:rPr>
              <a:t>Строительные материалы, изделия </a:t>
            </a:r>
            <a:r>
              <a:rPr sz="1200" i="1" dirty="0">
                <a:latin typeface="Times New Roman"/>
                <a:cs typeface="Times New Roman"/>
              </a:rPr>
              <a:t>и </a:t>
            </a:r>
            <a:r>
              <a:rPr sz="1200" i="1" spc="-28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конструкции,</a:t>
            </a:r>
            <a:endParaRPr sz="1200" dirty="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1370"/>
              </a:lnSpc>
              <a:spcBef>
                <a:spcPts val="2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200" i="1" spc="-5" dirty="0">
                <a:latin typeface="Times New Roman"/>
                <a:cs typeface="Times New Roman"/>
              </a:rPr>
              <a:t>Системы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теплогазоснабжения,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вентиляции,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водоснабжение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и 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водоотведения промышленных,</a:t>
            </a:r>
            <a:r>
              <a:rPr sz="1200" i="1" spc="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гражданских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и</a:t>
            </a:r>
            <a:r>
              <a:rPr sz="1200" i="1" spc="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природоохранных</a:t>
            </a:r>
            <a:endParaRPr sz="1200" dirty="0">
              <a:latin typeface="Times New Roman"/>
              <a:cs typeface="Times New Roman"/>
            </a:endParaRPr>
          </a:p>
          <a:p>
            <a:pPr marL="241300">
              <a:lnSpc>
                <a:spcPts val="1345"/>
              </a:lnSpc>
            </a:pPr>
            <a:r>
              <a:rPr sz="1200" i="1" spc="-5" dirty="0">
                <a:latin typeface="Times New Roman"/>
                <a:cs typeface="Times New Roman"/>
              </a:rPr>
              <a:t>объектов.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58427" y="271652"/>
            <a:ext cx="4701420" cy="2581861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66700" marR="400050" indent="188595">
              <a:lnSpc>
                <a:spcPct val="102499"/>
              </a:lnSpc>
              <a:spcBef>
                <a:spcPts val="60"/>
              </a:spcBef>
            </a:pP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ВЫПУСКНИКИ НАПРАВЛЕНИЯ«ТЕХНОЛОГИЯ </a:t>
            </a:r>
            <a:r>
              <a:rPr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ТРАНСПОРТНЫХ</a:t>
            </a:r>
            <a:r>
              <a:rPr sz="12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ПРОЦЕССОВ»</a:t>
            </a:r>
            <a:r>
              <a:rPr sz="12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МОГУТ</a:t>
            </a:r>
            <a:r>
              <a:rPr sz="12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РАБОТАТЬ:</a:t>
            </a:r>
            <a:endParaRPr sz="1200" dirty="0">
              <a:latin typeface="Times New Roman"/>
              <a:cs typeface="Times New Roman"/>
            </a:endParaRPr>
          </a:p>
          <a:p>
            <a:pPr marL="241300" marR="219710" indent="-228600">
              <a:lnSpc>
                <a:spcPct val="103299"/>
              </a:lnSpc>
              <a:spcBef>
                <a:spcPts val="79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200" i="1" dirty="0">
                <a:latin typeface="Times New Roman"/>
                <a:cs typeface="Times New Roman"/>
              </a:rPr>
              <a:t>В органах ГУБДД </a:t>
            </a:r>
            <a:r>
              <a:rPr sz="1200" i="1" spc="-5" dirty="0">
                <a:latin typeface="Times New Roman"/>
                <a:cs typeface="Times New Roman"/>
              </a:rPr>
              <a:t>(ГАИ) МВД КР </a:t>
            </a:r>
            <a:r>
              <a:rPr sz="1200" i="1" dirty="0">
                <a:latin typeface="Times New Roman"/>
                <a:cs typeface="Times New Roman"/>
              </a:rPr>
              <a:t>в качестве : </a:t>
            </a:r>
            <a:r>
              <a:rPr sz="1200" i="1" spc="-5" dirty="0">
                <a:latin typeface="Times New Roman"/>
                <a:cs typeface="Times New Roman"/>
              </a:rPr>
              <a:t>инспектора ДПС, </a:t>
            </a:r>
            <a:r>
              <a:rPr sz="1200" i="1" spc="-28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инженером</a:t>
            </a:r>
            <a:r>
              <a:rPr sz="1200" i="1" dirty="0">
                <a:latin typeface="Times New Roman"/>
                <a:cs typeface="Times New Roman"/>
              </a:rPr>
              <a:t> в</a:t>
            </a:r>
            <a:r>
              <a:rPr sz="1200" i="1" spc="-5" dirty="0">
                <a:latin typeface="Times New Roman"/>
                <a:cs typeface="Times New Roman"/>
              </a:rPr>
              <a:t> отделе</a:t>
            </a:r>
            <a:r>
              <a:rPr sz="1200" i="1" dirty="0">
                <a:latin typeface="Times New Roman"/>
                <a:cs typeface="Times New Roman"/>
              </a:rPr>
              <a:t> организации </a:t>
            </a:r>
            <a:r>
              <a:rPr sz="1200" i="1" spc="-5" dirty="0">
                <a:latin typeface="Times New Roman"/>
                <a:cs typeface="Times New Roman"/>
              </a:rPr>
              <a:t>движения;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инспектором 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административной</a:t>
            </a:r>
            <a:r>
              <a:rPr sz="1200" i="1" dirty="0">
                <a:latin typeface="Times New Roman"/>
                <a:cs typeface="Times New Roman"/>
              </a:rPr>
              <a:t> практики;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автотехническим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экспертом.</a:t>
            </a:r>
            <a:endParaRPr sz="1200" dirty="0">
              <a:latin typeface="Times New Roman"/>
              <a:cs typeface="Times New Roman"/>
            </a:endParaRPr>
          </a:p>
          <a:p>
            <a:pPr marL="241300" marR="707390" indent="-228600">
              <a:lnSpc>
                <a:spcPct val="103299"/>
              </a:lnSpc>
              <a:spcBef>
                <a:spcPts val="1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200" i="1" dirty="0">
                <a:latin typeface="Times New Roman"/>
                <a:cs typeface="Times New Roman"/>
              </a:rPr>
              <a:t>В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службах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безопасности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движения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автотранспортных </a:t>
            </a:r>
            <a:r>
              <a:rPr sz="1200" i="1" spc="-28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предприятий,в</a:t>
            </a:r>
            <a:r>
              <a:rPr sz="1200" i="1" spc="3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дорожно-эксплуатационных</a:t>
            </a:r>
            <a:r>
              <a:rPr sz="1200" i="1" spc="3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управлениях</a:t>
            </a:r>
            <a:endParaRPr sz="12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4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200" i="1" dirty="0">
                <a:latin typeface="Times New Roman"/>
                <a:cs typeface="Times New Roman"/>
              </a:rPr>
              <a:t>В</a:t>
            </a:r>
            <a:r>
              <a:rPr sz="1200" i="1" spc="-5" dirty="0">
                <a:latin typeface="Times New Roman"/>
                <a:cs typeface="Times New Roman"/>
              </a:rPr>
              <a:t> автосервисных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центрах, СТО, </a:t>
            </a:r>
            <a:r>
              <a:rPr sz="1200" i="1" dirty="0">
                <a:latin typeface="Times New Roman"/>
                <a:cs typeface="Times New Roman"/>
              </a:rPr>
              <a:t>АЗС;</a:t>
            </a:r>
            <a:endParaRPr sz="12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200" i="1" dirty="0">
                <a:latin typeface="Times New Roman"/>
                <a:cs typeface="Times New Roman"/>
              </a:rPr>
              <a:t>В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подразделениях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Министерства</a:t>
            </a:r>
            <a:r>
              <a:rPr sz="1200" i="1" spc="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транспорта</a:t>
            </a:r>
            <a:r>
              <a:rPr sz="1200" i="1" spc="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и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коммуникаций</a:t>
            </a:r>
            <a:r>
              <a:rPr sz="1200" i="1" spc="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КР;</a:t>
            </a:r>
            <a:endParaRPr sz="1200" dirty="0">
              <a:latin typeface="Times New Roman"/>
              <a:cs typeface="Times New Roman"/>
            </a:endParaRPr>
          </a:p>
          <a:p>
            <a:pPr marL="241300" marR="527685" indent="-228600">
              <a:lnSpc>
                <a:spcPts val="1500"/>
              </a:lnSpc>
              <a:spcBef>
                <a:spcPts val="5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200" i="1" dirty="0">
                <a:latin typeface="Times New Roman"/>
                <a:cs typeface="Times New Roman"/>
              </a:rPr>
              <a:t>В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гидроэлектростанциях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(ГЭС)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в </a:t>
            </a:r>
            <a:r>
              <a:rPr sz="1200" i="1" spc="-5" dirty="0">
                <a:latin typeface="Times New Roman"/>
                <a:cs typeface="Times New Roman"/>
              </a:rPr>
              <a:t>качестве</a:t>
            </a:r>
            <a:r>
              <a:rPr sz="1200" i="1" spc="1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специалиста</a:t>
            </a:r>
            <a:r>
              <a:rPr sz="1200" i="1" dirty="0">
                <a:latin typeface="Times New Roman"/>
                <a:cs typeface="Times New Roman"/>
              </a:rPr>
              <a:t> по </a:t>
            </a:r>
            <a:r>
              <a:rPr sz="1200" i="1" spc="-28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безопасности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движения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и в</a:t>
            </a:r>
            <a:r>
              <a:rPr sz="1200" i="1" spc="-5" dirty="0">
                <a:latin typeface="Times New Roman"/>
                <a:cs typeface="Times New Roman"/>
              </a:rPr>
              <a:t> службах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безопасности;</a:t>
            </a:r>
            <a:endParaRPr sz="1200" dirty="0">
              <a:latin typeface="Times New Roman"/>
              <a:cs typeface="Times New Roman"/>
            </a:endParaRPr>
          </a:p>
          <a:p>
            <a:pPr marL="241300" indent="-228600">
              <a:lnSpc>
                <a:spcPts val="1430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200" i="1" dirty="0">
                <a:latin typeface="Times New Roman"/>
                <a:cs typeface="Times New Roman"/>
              </a:rPr>
              <a:t>В </a:t>
            </a:r>
            <a:r>
              <a:rPr sz="1200" i="1" spc="-5" dirty="0">
                <a:latin typeface="Times New Roman"/>
                <a:cs typeface="Times New Roman"/>
              </a:rPr>
              <a:t>транспортных агенствах,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таможенных </a:t>
            </a:r>
            <a:r>
              <a:rPr sz="1200" i="1" dirty="0">
                <a:latin typeface="Times New Roman"/>
                <a:cs typeface="Times New Roman"/>
              </a:rPr>
              <a:t>терминалах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и др.</a:t>
            </a:r>
            <a:endParaRPr sz="1200" dirty="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45"/>
              </a:spcBef>
            </a:pPr>
            <a:r>
              <a:rPr sz="1200" i="1" spc="-5" dirty="0">
                <a:latin typeface="Times New Roman"/>
                <a:cs typeface="Times New Roman"/>
              </a:rPr>
              <a:t>Службах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41862" y="4271571"/>
            <a:ext cx="5124324" cy="17243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НЕОБХОДИМО</a:t>
            </a:r>
            <a:r>
              <a:rPr sz="12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СДАТЬ</a:t>
            </a:r>
            <a:r>
              <a:rPr sz="12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ОРТ!!!</a:t>
            </a:r>
            <a:endParaRPr sz="1200" dirty="0">
              <a:latin typeface="Times New Roman"/>
              <a:cs typeface="Times New Roman"/>
            </a:endParaRPr>
          </a:p>
          <a:p>
            <a:pPr marL="12700" marR="276225">
              <a:lnSpc>
                <a:spcPts val="1490"/>
              </a:lnSpc>
              <a:spcBef>
                <a:spcPts val="30"/>
              </a:spcBef>
            </a:pPr>
            <a:r>
              <a:rPr sz="1200" spc="-5" dirty="0">
                <a:latin typeface="Times New Roman"/>
                <a:cs typeface="Times New Roman"/>
              </a:rPr>
              <a:t>Вступительные </a:t>
            </a:r>
            <a:r>
              <a:rPr sz="1200" spc="-5" dirty="0" err="1">
                <a:latin typeface="Times New Roman"/>
                <a:cs typeface="Times New Roman"/>
              </a:rPr>
              <a:t>испытания-результаты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lang="ru-RU" sz="1200" spc="-5" dirty="0">
                <a:latin typeface="Times New Roman"/>
                <a:cs typeface="Times New Roman"/>
              </a:rPr>
              <a:t>О</a:t>
            </a:r>
            <a:r>
              <a:rPr sz="1200" spc="-5" dirty="0" err="1">
                <a:latin typeface="Times New Roman"/>
                <a:cs typeface="Times New Roman"/>
              </a:rPr>
              <a:t>бщего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 err="1">
                <a:latin typeface="Times New Roman"/>
                <a:cs typeface="Times New Roman"/>
              </a:rPr>
              <a:t>Республиканского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lang="ru-RU" sz="1200" spc="-5" dirty="0">
                <a:latin typeface="Times New Roman"/>
                <a:cs typeface="Times New Roman"/>
              </a:rPr>
              <a:t>Т</a:t>
            </a:r>
            <a:r>
              <a:rPr sz="1200" spc="-5" dirty="0" err="1">
                <a:latin typeface="Times New Roman"/>
                <a:cs typeface="Times New Roman"/>
              </a:rPr>
              <a:t>естирования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(ОРТ)</a:t>
            </a:r>
            <a:r>
              <a:rPr lang="ru-RU" sz="1200" spc="-5" dirty="0">
                <a:latin typeface="Times New Roman"/>
                <a:cs typeface="Times New Roman"/>
              </a:rPr>
              <a:t> и по дополнительным дисциплинам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 err="1">
                <a:latin typeface="Times New Roman"/>
                <a:cs typeface="Times New Roman"/>
              </a:rPr>
              <a:t>по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 err="1">
                <a:latin typeface="Times New Roman"/>
                <a:cs typeface="Times New Roman"/>
              </a:rPr>
              <a:t>физике</a:t>
            </a:r>
            <a:r>
              <a:rPr lang="ru-RU" sz="1200" spc="-5" dirty="0">
                <a:latin typeface="Times New Roman"/>
                <a:cs typeface="Times New Roman"/>
              </a:rPr>
              <a:t> или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 err="1">
                <a:latin typeface="Times New Roman"/>
                <a:cs typeface="Times New Roman"/>
              </a:rPr>
              <a:t>математике</a:t>
            </a:r>
            <a:r>
              <a:rPr lang="ru-RU" sz="1200" spc="-5" dirty="0">
                <a:latin typeface="Times New Roman"/>
                <a:cs typeface="Times New Roman"/>
              </a:rPr>
              <a:t> </a:t>
            </a:r>
            <a:r>
              <a:rPr lang="ru-RU"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для очной формы обучения.</a:t>
            </a:r>
          </a:p>
          <a:p>
            <a:pPr marL="12700" marR="276225">
              <a:lnSpc>
                <a:spcPts val="1490"/>
              </a:lnSpc>
              <a:spcBef>
                <a:spcPts val="30"/>
              </a:spcBef>
            </a:pPr>
            <a:r>
              <a:rPr lang="ru-RU"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БЕЗ РЕЗУЛЬТАТА ОРТ!!!</a:t>
            </a:r>
          </a:p>
          <a:p>
            <a:pPr marL="12700" marR="276225">
              <a:lnSpc>
                <a:spcPts val="1490"/>
              </a:lnSpc>
              <a:spcBef>
                <a:spcPts val="30"/>
              </a:spcBef>
            </a:pPr>
            <a:r>
              <a:rPr lang="ru-RU"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на дистанционную форму обучения!</a:t>
            </a:r>
            <a:endParaRPr sz="1200" dirty="0">
              <a:latin typeface="Times New Roman"/>
              <a:cs typeface="Times New Roman"/>
            </a:endParaRPr>
          </a:p>
          <a:p>
            <a:pPr marL="1979930" marR="5080" indent="-1877695">
              <a:lnSpc>
                <a:spcPct val="103299"/>
              </a:lnSpc>
              <a:spcBef>
                <a:spcPts val="30"/>
              </a:spcBef>
            </a:pP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Дорогой </a:t>
            </a: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абитуриент,мы</a:t>
            </a:r>
            <a:r>
              <a:rPr sz="1200" b="1" spc="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ждем</a:t>
            </a:r>
            <a:r>
              <a:rPr sz="12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тебя</a:t>
            </a:r>
            <a:r>
              <a:rPr sz="12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в</a:t>
            </a:r>
            <a:r>
              <a:rPr sz="12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филиале 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КГТУ</a:t>
            </a: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 им.И.Раззакова </a:t>
            </a:r>
            <a:r>
              <a:rPr sz="1200" b="1" spc="-28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в</a:t>
            </a:r>
            <a:r>
              <a:rPr sz="12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г.Кара-Куль.</a:t>
            </a:r>
            <a:endParaRPr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НЕОБХОДИМЫЕ</a:t>
            </a:r>
            <a:r>
              <a:rPr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ДОКУМЕНТЫ</a:t>
            </a:r>
            <a:r>
              <a:rPr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 ДЛЯ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ПОСТУПЛЕНИЯ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89427" y="5969017"/>
            <a:ext cx="4334510" cy="1610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1410"/>
              </a:lnSpc>
              <a:spcBef>
                <a:spcPts val="100"/>
              </a:spcBef>
              <a:buFont typeface="Wingdings"/>
              <a:buChar char=""/>
              <a:tabLst>
                <a:tab pos="241300" algn="l"/>
              </a:tabLst>
            </a:pP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Заявление</a:t>
            </a:r>
            <a:r>
              <a:rPr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(заполняемые</a:t>
            </a:r>
            <a:r>
              <a:rPr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 в</a:t>
            </a:r>
            <a:r>
              <a:rPr sz="12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приемной</a:t>
            </a:r>
            <a:r>
              <a:rPr sz="12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комиссии);</a:t>
            </a:r>
            <a:endParaRPr sz="1200" dirty="0">
              <a:latin typeface="Times New Roman"/>
              <a:cs typeface="Times New Roman"/>
            </a:endParaRPr>
          </a:p>
          <a:p>
            <a:pPr marL="241300" marR="130810" indent="-228600">
              <a:lnSpc>
                <a:spcPts val="1380"/>
              </a:lnSpc>
              <a:spcBef>
                <a:spcPts val="65"/>
              </a:spcBef>
              <a:buFont typeface="Wingdings"/>
              <a:buChar char=""/>
              <a:tabLst>
                <a:tab pos="241300" algn="l"/>
              </a:tabLst>
            </a:pP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Документ </a:t>
            </a:r>
            <a:r>
              <a:rPr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о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соответствующем </a:t>
            </a:r>
            <a:r>
              <a:rPr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образовании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(аттестат </a:t>
            </a:r>
            <a:r>
              <a:rPr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или </a:t>
            </a:r>
            <a:r>
              <a:rPr sz="1200" b="1" spc="-2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свидетельство);</a:t>
            </a:r>
            <a:endParaRPr sz="1200" dirty="0">
              <a:latin typeface="Times New Roman"/>
              <a:cs typeface="Times New Roman"/>
            </a:endParaRPr>
          </a:p>
          <a:p>
            <a:pPr marL="241300" indent="-228600">
              <a:lnSpc>
                <a:spcPts val="1315"/>
              </a:lnSpc>
              <a:buFont typeface="Wingdings"/>
              <a:buChar char=""/>
              <a:tabLst>
                <a:tab pos="241300" algn="l"/>
              </a:tabLst>
            </a:pP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Медицинская</a:t>
            </a:r>
            <a:r>
              <a:rPr sz="12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справка</a:t>
            </a:r>
            <a:r>
              <a:rPr sz="1200" b="1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№</a:t>
            </a:r>
            <a:r>
              <a:rPr sz="1200" b="1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086-У;</a:t>
            </a:r>
            <a:endParaRPr sz="1200" dirty="0">
              <a:latin typeface="Times New Roman"/>
              <a:cs typeface="Times New Roman"/>
            </a:endParaRPr>
          </a:p>
          <a:p>
            <a:pPr marL="241300" indent="-228600">
              <a:lnSpc>
                <a:spcPts val="1380"/>
              </a:lnSpc>
              <a:buFont typeface="Wingdings"/>
              <a:buChar char=""/>
              <a:tabLst>
                <a:tab pos="241300" algn="l"/>
              </a:tabLst>
            </a:pP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Шесть</a:t>
            </a:r>
            <a:r>
              <a:rPr sz="12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фотографий,</a:t>
            </a:r>
            <a:r>
              <a:rPr sz="12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размером </a:t>
            </a:r>
            <a:r>
              <a:rPr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3*4;</a:t>
            </a:r>
            <a:endParaRPr sz="1200" dirty="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1380"/>
              </a:lnSpc>
              <a:spcBef>
                <a:spcPts val="65"/>
              </a:spcBef>
              <a:buFont typeface="Wingdings"/>
              <a:buChar char=""/>
              <a:tabLst>
                <a:tab pos="241300" algn="l"/>
              </a:tabLst>
            </a:pPr>
            <a:r>
              <a:rPr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Паспорт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или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другие</a:t>
            </a:r>
            <a:r>
              <a:rPr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документы</a:t>
            </a:r>
            <a:r>
              <a:rPr sz="12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удостоверяющие личность </a:t>
            </a:r>
            <a:r>
              <a:rPr sz="1200" b="1" spc="-2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абитуриента;</a:t>
            </a:r>
            <a:endParaRPr sz="1200" dirty="0">
              <a:latin typeface="Times New Roman"/>
              <a:cs typeface="Times New Roman"/>
            </a:endParaRPr>
          </a:p>
          <a:p>
            <a:pPr marL="241300" indent="-228600">
              <a:lnSpc>
                <a:spcPts val="1315"/>
              </a:lnSpc>
              <a:buFont typeface="Wingdings"/>
              <a:buChar char=""/>
              <a:tabLst>
                <a:tab pos="241300" algn="l"/>
              </a:tabLst>
            </a:pP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Военный билет</a:t>
            </a:r>
            <a:r>
              <a:rPr sz="12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или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удостоверение</a:t>
            </a:r>
            <a:r>
              <a:rPr sz="12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(для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мальчиков);</a:t>
            </a:r>
            <a:endParaRPr sz="1200" dirty="0">
              <a:latin typeface="Times New Roman"/>
              <a:cs typeface="Times New Roman"/>
            </a:endParaRPr>
          </a:p>
          <a:p>
            <a:pPr marL="241300" indent="-228600">
              <a:lnSpc>
                <a:spcPts val="1410"/>
              </a:lnSpc>
              <a:buFont typeface="Wingdings"/>
              <a:buChar char=""/>
              <a:tabLst>
                <a:tab pos="241300" algn="l"/>
              </a:tabLst>
            </a:pP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Сертификат</a:t>
            </a:r>
            <a:r>
              <a:rPr sz="1200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ОРТ</a:t>
            </a:r>
            <a:r>
              <a:rPr sz="1200" b="1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(для</a:t>
            </a:r>
            <a:r>
              <a:rPr sz="12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филиала)</a:t>
            </a:r>
            <a:endParaRPr sz="1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6FC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</TotalTime>
  <Words>559</Words>
  <Application>Microsoft Office PowerPoint</Application>
  <PresentationFormat>Произвольный</PresentationFormat>
  <Paragraphs>77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Arial MT</vt:lpstr>
      <vt:lpstr>Calibri</vt:lpstr>
      <vt:lpstr>Times New Roman</vt:lpstr>
      <vt:lpstr>Wingdings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Пользователь</cp:lastModifiedBy>
  <cp:revision>7</cp:revision>
  <dcterms:created xsi:type="dcterms:W3CDTF">2023-05-02T09:06:28Z</dcterms:created>
  <dcterms:modified xsi:type="dcterms:W3CDTF">2023-05-10T08:31:43Z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2021-04-14T00:00:00Z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2023-05-02T00:00:00Z</vt:filetime>
  </property>
</Properties>
</file>