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0058400" cy="7772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ld Standard" panose="020B0604020202020204" charset="0"/>
      <p:regular r:id="rId8"/>
    </p:embeddedFont>
    <p:embeddedFont>
      <p:font typeface="Waffle Soft" panose="020B0604020202020204" charset="-52"/>
      <p:regular r:id="rId9"/>
    </p:embeddedFont>
    <p:embeddedFont>
      <p:font typeface="Winter Solid" panose="020B0604020202020204" charset="-52"/>
      <p:regular r:id="rId10"/>
    </p:embeddedFont>
    <p:embeddedFont>
      <p:font typeface="Monterchi Sans Bold" panose="020B0604020202020204" charset="0"/>
      <p:regular r:id="rId11"/>
    </p:embeddedFont>
    <p:embeddedFont>
      <p:font typeface="Old Standard Bold" panose="020B0604020202020204" charset="0"/>
      <p:regular r:id="rId12"/>
    </p:embeddedFont>
    <p:embeddedFont>
      <p:font typeface="Malik Bold Italics" panose="020B0604020202020204" charset="-52"/>
      <p:regular r:id="rId13"/>
    </p:embeddedFont>
    <p:embeddedFont>
      <p:font typeface="Poppins Light Italics" panose="020B0604020202020204" charset="0"/>
      <p:regular r:id="rId14"/>
    </p:embeddedFont>
    <p:embeddedFont>
      <p:font typeface="Poppins Bold Italics" panose="020B0604020202020204" charset="0"/>
      <p:regular r:id="rId15"/>
    </p:embeddedFont>
    <p:embeddedFont>
      <p:font typeface="Canva Sans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0" Type="http://schemas.openxmlformats.org/officeDocument/2006/relationships/hyperlink" Target="mailto:moldokanova1978@mail.ru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0"/>
            <a:ext cx="11531876" cy="7772400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0"/>
            <a:ext cx="3692550" cy="5665737"/>
          </a:xfrm>
          <a:custGeom>
            <a:avLst/>
            <a:gdLst/>
            <a:ahLst/>
            <a:cxnLst/>
            <a:rect l="l" t="t" r="r" b="b"/>
            <a:pathLst>
              <a:path w="3692550" h="5665737">
                <a:moveTo>
                  <a:pt x="0" y="0"/>
                </a:moveTo>
                <a:lnTo>
                  <a:pt x="3692550" y="0"/>
                </a:lnTo>
                <a:lnTo>
                  <a:pt x="3692550" y="5665736"/>
                </a:lnTo>
                <a:lnTo>
                  <a:pt x="0" y="56657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1506" t="-2433" b="-24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85296" y="714727"/>
            <a:ext cx="3936142" cy="3653260"/>
            <a:chOff x="0" y="0"/>
            <a:chExt cx="812800" cy="7543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54386"/>
            </a:xfrm>
            <a:custGeom>
              <a:avLst/>
              <a:gdLst/>
              <a:ahLst/>
              <a:cxnLst/>
              <a:rect l="l" t="t" r="r" b="b"/>
              <a:pathLst>
                <a:path w="812800" h="754386">
                  <a:moveTo>
                    <a:pt x="406400" y="0"/>
                  </a:moveTo>
                  <a:cubicBezTo>
                    <a:pt x="181951" y="0"/>
                    <a:pt x="0" y="168875"/>
                    <a:pt x="0" y="377193"/>
                  </a:cubicBezTo>
                  <a:cubicBezTo>
                    <a:pt x="0" y="585511"/>
                    <a:pt x="181951" y="754386"/>
                    <a:pt x="406400" y="754386"/>
                  </a:cubicBezTo>
                  <a:cubicBezTo>
                    <a:pt x="630849" y="754386"/>
                    <a:pt x="812800" y="585511"/>
                    <a:pt x="812800" y="377193"/>
                  </a:cubicBezTo>
                  <a:cubicBezTo>
                    <a:pt x="812800" y="168875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42149"/>
              <a:ext cx="660400" cy="641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352800" y="0"/>
            <a:ext cx="3352800" cy="7772400"/>
            <a:chOff x="0" y="0"/>
            <a:chExt cx="1168732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68732" cy="2709333"/>
            </a:xfrm>
            <a:custGeom>
              <a:avLst/>
              <a:gdLst/>
              <a:ahLst/>
              <a:cxnLst/>
              <a:rect l="l" t="t" r="r" b="b"/>
              <a:pathLst>
                <a:path w="1168732" h="2709333">
                  <a:moveTo>
                    <a:pt x="0" y="0"/>
                  </a:moveTo>
                  <a:lnTo>
                    <a:pt x="1168732" y="0"/>
                  </a:lnTo>
                  <a:lnTo>
                    <a:pt x="11687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5DE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116873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730231" y="4789376"/>
            <a:ext cx="3352800" cy="2983024"/>
            <a:chOff x="0" y="0"/>
            <a:chExt cx="937963" cy="8345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37963" cy="834516"/>
            </a:xfrm>
            <a:custGeom>
              <a:avLst/>
              <a:gdLst/>
              <a:ahLst/>
              <a:cxnLst/>
              <a:rect l="l" t="t" r="r" b="b"/>
              <a:pathLst>
                <a:path w="937963" h="834516">
                  <a:moveTo>
                    <a:pt x="312823" y="19070"/>
                  </a:moveTo>
                  <a:cubicBezTo>
                    <a:pt x="360755" y="7556"/>
                    <a:pt x="415579" y="0"/>
                    <a:pt x="469234" y="0"/>
                  </a:cubicBezTo>
                  <a:cubicBezTo>
                    <a:pt x="522891" y="0"/>
                    <a:pt x="574522" y="6476"/>
                    <a:pt x="622102" y="17990"/>
                  </a:cubicBezTo>
                  <a:cubicBezTo>
                    <a:pt x="623116" y="18350"/>
                    <a:pt x="624128" y="18350"/>
                    <a:pt x="625139" y="18710"/>
                  </a:cubicBezTo>
                  <a:cubicBezTo>
                    <a:pt x="803823" y="64765"/>
                    <a:pt x="935432" y="186379"/>
                    <a:pt x="937963" y="328984"/>
                  </a:cubicBezTo>
                  <a:lnTo>
                    <a:pt x="937963" y="834516"/>
                  </a:lnTo>
                  <a:lnTo>
                    <a:pt x="0" y="834516"/>
                  </a:lnTo>
                  <a:lnTo>
                    <a:pt x="0" y="329360"/>
                  </a:lnTo>
                  <a:cubicBezTo>
                    <a:pt x="2531" y="185660"/>
                    <a:pt x="132115" y="64045"/>
                    <a:pt x="312823" y="19070"/>
                  </a:cubicBezTo>
                  <a:close/>
                </a:path>
              </a:pathLst>
            </a:custGeom>
            <a:blipFill>
              <a:blip r:embed="rId4"/>
              <a:stretch>
                <a:fillRect l="-17033" r="-17033"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7156737" y="4950403"/>
            <a:ext cx="699360" cy="712311"/>
          </a:xfrm>
          <a:custGeom>
            <a:avLst/>
            <a:gdLst/>
            <a:ahLst/>
            <a:cxnLst/>
            <a:rect l="l" t="t" r="r" b="b"/>
            <a:pathLst>
              <a:path w="699360" h="712311">
                <a:moveTo>
                  <a:pt x="0" y="0"/>
                </a:moveTo>
                <a:lnTo>
                  <a:pt x="699359" y="0"/>
                </a:lnTo>
                <a:lnTo>
                  <a:pt x="699359" y="712310"/>
                </a:lnTo>
                <a:lnTo>
                  <a:pt x="0" y="7123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6375" y="963574"/>
            <a:ext cx="3352800" cy="6808826"/>
            <a:chOff x="0" y="0"/>
            <a:chExt cx="816122" cy="16573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6122" cy="1657370"/>
            </a:xfrm>
            <a:custGeom>
              <a:avLst/>
              <a:gdLst/>
              <a:ahLst/>
              <a:cxnLst/>
              <a:rect l="l" t="t" r="r" b="b"/>
              <a:pathLst>
                <a:path w="816122" h="1657370">
                  <a:moveTo>
                    <a:pt x="272188" y="19070"/>
                  </a:moveTo>
                  <a:cubicBezTo>
                    <a:pt x="313893" y="7556"/>
                    <a:pt x="361595" y="0"/>
                    <a:pt x="408281" y="0"/>
                  </a:cubicBezTo>
                  <a:cubicBezTo>
                    <a:pt x="454968" y="0"/>
                    <a:pt x="499892" y="6476"/>
                    <a:pt x="541291" y="17990"/>
                  </a:cubicBezTo>
                  <a:cubicBezTo>
                    <a:pt x="542173" y="18350"/>
                    <a:pt x="543054" y="18350"/>
                    <a:pt x="543934" y="18710"/>
                  </a:cubicBezTo>
                  <a:cubicBezTo>
                    <a:pt x="699407" y="64765"/>
                    <a:pt x="813920" y="186379"/>
                    <a:pt x="816122" y="347262"/>
                  </a:cubicBezTo>
                  <a:lnTo>
                    <a:pt x="816122" y="1657370"/>
                  </a:lnTo>
                  <a:lnTo>
                    <a:pt x="0" y="1657370"/>
                  </a:lnTo>
                  <a:lnTo>
                    <a:pt x="0" y="348235"/>
                  </a:lnTo>
                  <a:cubicBezTo>
                    <a:pt x="2202" y="185660"/>
                    <a:pt x="114953" y="64045"/>
                    <a:pt x="272188" y="19070"/>
                  </a:cubicBezTo>
                  <a:close/>
                </a:path>
              </a:pathLst>
            </a:custGeom>
            <a:blipFill>
              <a:blip r:embed="rId7"/>
              <a:stretch>
                <a:fillRect l="-131320" r="-131320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>
            <a:off x="7506416" y="304800"/>
            <a:ext cx="1789984" cy="899174"/>
          </a:xfrm>
          <a:custGeom>
            <a:avLst/>
            <a:gdLst/>
            <a:ahLst/>
            <a:cxnLst/>
            <a:rect l="l" t="t" r="r" b="b"/>
            <a:pathLst>
              <a:path w="1657376" h="815796">
                <a:moveTo>
                  <a:pt x="0" y="0"/>
                </a:moveTo>
                <a:lnTo>
                  <a:pt x="1657376" y="0"/>
                </a:lnTo>
                <a:lnTo>
                  <a:pt x="1657376" y="815796"/>
                </a:lnTo>
                <a:lnTo>
                  <a:pt x="0" y="8157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5" name="Freeform 15"/>
          <p:cNvSpPr/>
          <p:nvPr/>
        </p:nvSpPr>
        <p:spPr>
          <a:xfrm>
            <a:off x="3352800" y="0"/>
            <a:ext cx="3352800" cy="5306558"/>
          </a:xfrm>
          <a:custGeom>
            <a:avLst/>
            <a:gdLst/>
            <a:ahLst/>
            <a:cxnLst/>
            <a:rect l="l" t="t" r="r" b="b"/>
            <a:pathLst>
              <a:path w="3352800" h="5306558">
                <a:moveTo>
                  <a:pt x="0" y="0"/>
                </a:moveTo>
                <a:lnTo>
                  <a:pt x="3352800" y="0"/>
                </a:lnTo>
                <a:lnTo>
                  <a:pt x="3352800" y="5306558"/>
                </a:lnTo>
                <a:lnTo>
                  <a:pt x="0" y="53065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9501" r="-121871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027237" y="1268894"/>
            <a:ext cx="2735312" cy="3513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</a:pPr>
            <a:r>
              <a:rPr lang="en-US" sz="1200" dirty="0">
                <a:solidFill>
                  <a:srgbClr val="0647CC"/>
                </a:solidFill>
                <a:latin typeface="Winter Solid"/>
                <a:ea typeface="Winter Solid"/>
                <a:cs typeface="Winter Solid"/>
                <a:sym typeface="Winter Solid"/>
              </a:rPr>
              <a:t>ТЕХНОЛОГИЧЕСКИЙ ИНСТИТУТ </a:t>
            </a:r>
          </a:p>
          <a:p>
            <a:pPr algn="ctr">
              <a:lnSpc>
                <a:spcPts val="1260"/>
              </a:lnSpc>
            </a:pPr>
            <a:endParaRPr lang="ru-RU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 smtClean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ru-RU" sz="1826" dirty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260"/>
              </a:lnSpc>
            </a:pPr>
            <a:endParaRPr lang="en-US" sz="1100" dirty="0">
              <a:solidFill>
                <a:srgbClr val="0647CC"/>
              </a:solidFill>
              <a:latin typeface="Winter Solid"/>
              <a:ea typeface="Winter Solid"/>
              <a:cs typeface="Winter Solid"/>
              <a:sym typeface="Winter Solid"/>
            </a:endParaRPr>
          </a:p>
          <a:p>
            <a:pPr algn="ctr">
              <a:lnSpc>
                <a:spcPts val="1545"/>
              </a:lnSpc>
            </a:pPr>
            <a:r>
              <a:rPr lang="en-US" sz="1400" b="1" dirty="0" err="1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кафедра</a:t>
            </a:r>
            <a:r>
              <a:rPr lang="en-US" sz="1400" b="1" dirty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</a:p>
          <a:p>
            <a:pPr algn="ctr">
              <a:lnSpc>
                <a:spcPts val="1545"/>
              </a:lnSpc>
            </a:pPr>
            <a:r>
              <a:rPr lang="en-US" sz="1400" b="1" dirty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«</a:t>
            </a:r>
            <a:r>
              <a:rPr lang="en-US" sz="1400" b="1" dirty="0" err="1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Химия</a:t>
            </a:r>
            <a:r>
              <a:rPr lang="en-US" sz="1400" b="1" dirty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и </a:t>
            </a:r>
            <a:r>
              <a:rPr lang="en-US" sz="1400" b="1" dirty="0" err="1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химические</a:t>
            </a:r>
            <a:r>
              <a:rPr lang="en-US" sz="1400" b="1" dirty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 </a:t>
            </a:r>
            <a:r>
              <a:rPr lang="en-US" sz="1400" b="1" dirty="0" err="1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технологии</a:t>
            </a:r>
            <a:r>
              <a:rPr lang="en-US" sz="1400" b="1" dirty="0">
                <a:solidFill>
                  <a:srgbClr val="392B20"/>
                </a:solidFill>
                <a:latin typeface="Monterchi Sans Bold"/>
                <a:ea typeface="Monterchi Sans Bold"/>
                <a:cs typeface="Monterchi Sans Bold"/>
                <a:sym typeface="Monterchi Sans Bold"/>
              </a:rPr>
              <a:t>»</a:t>
            </a:r>
          </a:p>
          <a:p>
            <a:pPr algn="ctr">
              <a:lnSpc>
                <a:spcPts val="1746"/>
              </a:lnSpc>
            </a:pPr>
            <a:endParaRPr lang="en-US" sz="1100" b="1" dirty="0">
              <a:solidFill>
                <a:srgbClr val="392B20"/>
              </a:solidFill>
              <a:latin typeface="Monterchi Sans Bold"/>
              <a:ea typeface="Monterchi Sans Bold"/>
              <a:cs typeface="Monterchi Sans Bold"/>
              <a:sym typeface="Monterchi Sans Bold"/>
            </a:endParaRPr>
          </a:p>
          <a:p>
            <a:pPr algn="ctr">
              <a:lnSpc>
                <a:spcPts val="1746"/>
              </a:lnSpc>
            </a:pP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Хотите</a:t>
            </a:r>
            <a:r>
              <a:rPr lang="en-US" sz="1100" b="1" i="1" dirty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 </a:t>
            </a: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получить</a:t>
            </a:r>
            <a:r>
              <a:rPr lang="en-US" sz="1100" b="1" i="1" dirty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 </a:t>
            </a: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самую</a:t>
            </a:r>
            <a:r>
              <a:rPr lang="en-US" sz="1100" b="1" i="1" dirty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 </a:t>
            </a: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современную</a:t>
            </a:r>
            <a:r>
              <a:rPr lang="en-US" sz="1100" b="1" i="1" dirty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, </a:t>
            </a: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востребованную</a:t>
            </a:r>
            <a:r>
              <a:rPr lang="en-US" sz="1100" b="1" i="1" dirty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 и </a:t>
            </a: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высокооплачиваемую</a:t>
            </a:r>
            <a:r>
              <a:rPr lang="en-US" sz="1100" b="1" i="1" dirty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 </a:t>
            </a: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работу</a:t>
            </a:r>
            <a:r>
              <a:rPr lang="en-US" sz="1100" b="1" i="1" dirty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?</a:t>
            </a:r>
          </a:p>
          <a:p>
            <a:pPr algn="ctr">
              <a:lnSpc>
                <a:spcPts val="1746"/>
              </a:lnSpc>
            </a:pP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Поступайте</a:t>
            </a:r>
            <a:r>
              <a:rPr lang="en-US" sz="1100" b="1" i="1" dirty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 </a:t>
            </a:r>
            <a:r>
              <a:rPr lang="en-US" sz="1100" b="1" i="1" dirty="0" smtClean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н</a:t>
            </a:r>
            <a:r>
              <a:rPr lang="ru-RU" sz="1100" b="1" i="1" dirty="0" smtClean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а</a:t>
            </a:r>
            <a:r>
              <a:rPr lang="en-US" sz="1100" b="1" i="1" dirty="0" smtClean="0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 </a:t>
            </a:r>
            <a:r>
              <a:rPr lang="en-US" sz="1100" b="1" i="1" dirty="0" err="1">
                <a:solidFill>
                  <a:srgbClr val="392B20"/>
                </a:solidFill>
                <a:latin typeface="Malik Bold Italics"/>
                <a:ea typeface="Malik Bold Italics"/>
                <a:cs typeface="Malik Bold Italics"/>
                <a:sym typeface="Malik Bold Italics"/>
              </a:rPr>
              <a:t>направление</a:t>
            </a:r>
            <a:endParaRPr lang="en-US" sz="1100" b="1" i="1" dirty="0">
              <a:solidFill>
                <a:srgbClr val="392B20"/>
              </a:solidFill>
              <a:latin typeface="Malik Bold Italics"/>
              <a:ea typeface="Malik Bold Italics"/>
              <a:cs typeface="Malik Bold Italics"/>
              <a:sym typeface="Malik Bold Italics"/>
            </a:endParaRPr>
          </a:p>
          <a:p>
            <a:pPr algn="ctr">
              <a:lnSpc>
                <a:spcPts val="1746"/>
              </a:lnSpc>
            </a:pPr>
            <a:endParaRPr lang="en-US" sz="1100" b="1" i="1" dirty="0">
              <a:solidFill>
                <a:srgbClr val="392B20"/>
              </a:solidFill>
              <a:latin typeface="Malik Bold Italics"/>
              <a:ea typeface="Malik Bold Italics"/>
              <a:cs typeface="Malik Bold Italics"/>
              <a:sym typeface="Malik Bold Italics"/>
            </a:endParaRPr>
          </a:p>
          <a:p>
            <a:pPr algn="ctr">
              <a:lnSpc>
                <a:spcPts val="1746"/>
              </a:lnSpc>
            </a:pPr>
            <a:r>
              <a:rPr lang="en-US" sz="1100" dirty="0">
                <a:solidFill>
                  <a:srgbClr val="392B20"/>
                </a:solidFill>
                <a:latin typeface="Waffle Soft"/>
                <a:ea typeface="Waffle Soft"/>
                <a:cs typeface="Waffle Soft"/>
                <a:sym typeface="Waffle Soft"/>
              </a:rPr>
              <a:t> </a:t>
            </a:r>
            <a:r>
              <a:rPr lang="en-US" sz="1100" dirty="0">
                <a:solidFill>
                  <a:srgbClr val="0647CC"/>
                </a:solidFill>
                <a:latin typeface="Waffle Soft"/>
                <a:ea typeface="Waffle Soft"/>
                <a:cs typeface="Waffle Soft"/>
                <a:sym typeface="Waffle Soft"/>
              </a:rPr>
              <a:t>«ХИМИЧЕСКИЕ ТЕХНОЛОГИИ»,</a:t>
            </a:r>
          </a:p>
          <a:p>
            <a:pPr algn="ctr">
              <a:lnSpc>
                <a:spcPts val="1746"/>
              </a:lnSpc>
            </a:pPr>
            <a:r>
              <a:rPr lang="en-US" sz="1100" dirty="0" err="1">
                <a:solidFill>
                  <a:srgbClr val="0647CC"/>
                </a:solidFill>
                <a:latin typeface="Waffle Soft"/>
                <a:ea typeface="Waffle Soft"/>
                <a:cs typeface="Waffle Soft"/>
                <a:sym typeface="Waffle Soft"/>
              </a:rPr>
              <a:t>профиль</a:t>
            </a:r>
            <a:r>
              <a:rPr lang="en-US" sz="1100" dirty="0">
                <a:solidFill>
                  <a:srgbClr val="0647CC"/>
                </a:solidFill>
                <a:latin typeface="Waffle Soft"/>
                <a:ea typeface="Waffle Soft"/>
                <a:cs typeface="Waffle Soft"/>
                <a:sym typeface="Waffle Soft"/>
              </a:rPr>
              <a:t>:</a:t>
            </a:r>
          </a:p>
          <a:p>
            <a:pPr marL="0" lvl="0" indent="0" algn="ctr">
              <a:lnSpc>
                <a:spcPts val="1746"/>
              </a:lnSpc>
              <a:spcBef>
                <a:spcPct val="0"/>
              </a:spcBef>
            </a:pPr>
            <a:r>
              <a:rPr lang="en-US" sz="1100" dirty="0">
                <a:solidFill>
                  <a:srgbClr val="0647CC"/>
                </a:solidFill>
                <a:latin typeface="Waffle Soft"/>
                <a:ea typeface="Waffle Soft"/>
                <a:cs typeface="Waffle Soft"/>
                <a:sym typeface="Waffle Soft"/>
              </a:rPr>
              <a:t>«ХИМИК-ИССЛЕДОВАТЕЛЬ»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44672" y="5516074"/>
            <a:ext cx="2539161" cy="209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Наш адрес: пр. Ч. Айтматова, 66,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КГТУ им. И. Раззакова, каб. 1/234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Тел. (0312) 54-19-21 (приемная комиссия) 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Контактное лицо: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Молдоканова Динара Амантуровна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Тел. 0312561502, Моб. 0502208010</a:t>
            </a:r>
          </a:p>
          <a:p>
            <a:pPr algn="ctr">
              <a:lnSpc>
                <a:spcPts val="1661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e-mail: </a:t>
            </a:r>
            <a:r>
              <a:rPr lang="en-US" sz="1032" b="1" i="1" u="sng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  <a:hlinkClick r:id="rId10" tooltip="mailto:moldokanova1978@mail.ru"/>
              </a:rPr>
              <a:t>moldokanova1978@mail.ru</a:t>
            </a:r>
          </a:p>
          <a:p>
            <a:pPr algn="ctr">
              <a:lnSpc>
                <a:spcPts val="1176"/>
              </a:lnSpc>
            </a:pPr>
            <a:r>
              <a:rPr lang="en-US" sz="1032" b="1" i="1">
                <a:solidFill>
                  <a:srgbClr val="000000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 </a:t>
            </a:r>
          </a:p>
          <a:p>
            <a:pPr algn="ctr">
              <a:lnSpc>
                <a:spcPts val="1176"/>
              </a:lnSpc>
            </a:pPr>
            <a:r>
              <a:rPr lang="en-US" sz="1032" i="1">
                <a:solidFill>
                  <a:srgbClr val="000000"/>
                </a:solidFill>
                <a:latin typeface="Poppins Light Italics"/>
                <a:ea typeface="Poppins Light Italics"/>
                <a:cs typeface="Poppins Light Italics"/>
                <a:sym typeface="Poppins Light Italics"/>
              </a:rPr>
              <a:t>  </a:t>
            </a:r>
          </a:p>
          <a:p>
            <a:pPr marL="0" lvl="0" indent="0" algn="ctr">
              <a:lnSpc>
                <a:spcPts val="1176"/>
              </a:lnSpc>
            </a:pPr>
            <a:endParaRPr lang="en-US" sz="1032" i="1">
              <a:solidFill>
                <a:srgbClr val="000000"/>
              </a:solidFill>
              <a:latin typeface="Poppins Light Italics"/>
              <a:ea typeface="Poppins Light Italics"/>
              <a:cs typeface="Poppins Light Italics"/>
              <a:sym typeface="Poppins Light Italic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23" y="1600201"/>
            <a:ext cx="678834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3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" y="0"/>
            <a:ext cx="13004037" cy="8764626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352800" y="0"/>
            <a:ext cx="3352800" cy="7772400"/>
            <a:chOff x="0" y="0"/>
            <a:chExt cx="1168732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68732" cy="2709333"/>
            </a:xfrm>
            <a:custGeom>
              <a:avLst/>
              <a:gdLst/>
              <a:ahLst/>
              <a:cxnLst/>
              <a:rect l="l" t="t" r="r" b="b"/>
              <a:pathLst>
                <a:path w="1168732" h="2709333">
                  <a:moveTo>
                    <a:pt x="0" y="0"/>
                  </a:moveTo>
                  <a:lnTo>
                    <a:pt x="1168732" y="0"/>
                  </a:lnTo>
                  <a:lnTo>
                    <a:pt x="11687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A5DE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68732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23051" y="4591913"/>
            <a:ext cx="2823411" cy="2374124"/>
            <a:chOff x="0" y="0"/>
            <a:chExt cx="1246967" cy="104853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46967" cy="1048539"/>
            </a:xfrm>
            <a:custGeom>
              <a:avLst/>
              <a:gdLst/>
              <a:ahLst/>
              <a:cxnLst/>
              <a:rect l="l" t="t" r="r" b="b"/>
              <a:pathLst>
                <a:path w="1246967" h="1048539">
                  <a:moveTo>
                    <a:pt x="623484" y="0"/>
                  </a:moveTo>
                  <a:cubicBezTo>
                    <a:pt x="279143" y="0"/>
                    <a:pt x="0" y="234723"/>
                    <a:pt x="0" y="524269"/>
                  </a:cubicBezTo>
                  <a:cubicBezTo>
                    <a:pt x="0" y="813815"/>
                    <a:pt x="279143" y="1048539"/>
                    <a:pt x="623484" y="1048539"/>
                  </a:cubicBezTo>
                  <a:cubicBezTo>
                    <a:pt x="967824" y="1048539"/>
                    <a:pt x="1246967" y="813815"/>
                    <a:pt x="1246967" y="524269"/>
                  </a:cubicBezTo>
                  <a:cubicBezTo>
                    <a:pt x="1246967" y="234723"/>
                    <a:pt x="967824" y="0"/>
                    <a:pt x="623484" y="0"/>
                  </a:cubicBezTo>
                  <a:close/>
                </a:path>
              </a:pathLst>
            </a:custGeom>
            <a:blipFill>
              <a:blip r:embed="rId3"/>
              <a:stretch>
                <a:fillRect l="-16832" r="-1683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705600" y="0"/>
            <a:ext cx="3352800" cy="2664402"/>
            <a:chOff x="0" y="0"/>
            <a:chExt cx="756375" cy="6010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6375" cy="601075"/>
            </a:xfrm>
            <a:custGeom>
              <a:avLst/>
              <a:gdLst/>
              <a:ahLst/>
              <a:cxnLst/>
              <a:rect l="l" t="t" r="r" b="b"/>
              <a:pathLst>
                <a:path w="756375" h="601075">
                  <a:moveTo>
                    <a:pt x="252261" y="582006"/>
                  </a:moveTo>
                  <a:cubicBezTo>
                    <a:pt x="291038" y="593520"/>
                    <a:pt x="335123" y="601075"/>
                    <a:pt x="378391" y="601075"/>
                  </a:cubicBezTo>
                  <a:cubicBezTo>
                    <a:pt x="421660" y="601075"/>
                    <a:pt x="463295" y="594598"/>
                    <a:pt x="501664" y="583085"/>
                  </a:cubicBezTo>
                  <a:cubicBezTo>
                    <a:pt x="502481" y="582725"/>
                    <a:pt x="503297" y="582725"/>
                    <a:pt x="504113" y="582366"/>
                  </a:cubicBezTo>
                  <a:cubicBezTo>
                    <a:pt x="648204" y="536311"/>
                    <a:pt x="754334" y="414697"/>
                    <a:pt x="756375" y="277276"/>
                  </a:cubicBezTo>
                  <a:lnTo>
                    <a:pt x="756375" y="0"/>
                  </a:lnTo>
                  <a:lnTo>
                    <a:pt x="0" y="0"/>
                  </a:lnTo>
                  <a:lnTo>
                    <a:pt x="0" y="277071"/>
                  </a:lnTo>
                  <a:cubicBezTo>
                    <a:pt x="2041" y="415415"/>
                    <a:pt x="106537" y="537031"/>
                    <a:pt x="252261" y="582006"/>
                  </a:cubicBezTo>
                  <a:close/>
                </a:path>
              </a:pathLst>
            </a:custGeom>
            <a:blipFill>
              <a:blip r:embed="rId4"/>
              <a:stretch>
                <a:fillRect t="-14202" b="-14202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934200" y="2884613"/>
            <a:ext cx="2831273" cy="337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68"/>
              </a:lnSpc>
            </a:pPr>
            <a:r>
              <a:rPr lang="en-US" sz="1200">
                <a:solidFill>
                  <a:srgbClr val="392B20"/>
                </a:solidFill>
                <a:latin typeface="Old Standard"/>
                <a:ea typeface="Old Standard"/>
                <a:cs typeface="Old Standard"/>
                <a:sym typeface="Old Standard"/>
              </a:rPr>
              <a:t>    </a:t>
            </a:r>
            <a:r>
              <a:rPr lang="en-US" sz="120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Высокий научный и профессиональ-ный потенциал кафедры обеспечивает качественное образование, позволяющее продолжить образование в магистратуре, аспирантуре, докторантуре phD.</a:t>
            </a:r>
          </a:p>
          <a:p>
            <a:pPr marL="0" lvl="0" indent="0" algn="just">
              <a:lnSpc>
                <a:spcPts val="1668"/>
              </a:lnSpc>
            </a:pPr>
            <a:r>
              <a:rPr lang="en-US" sz="120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     Во время обучения (4 года) студенты проходят полный курс химических дисциплин: неорганическую и органическую химию, аналитическую химию и физико-химические методы анализа, физическую и коллоидную химию, химию нефти и газа, общую химическую технологию, квантовую химию, методы научных исследований исследовательский практикум нанотехнологии и др.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97723" y="35741"/>
            <a:ext cx="2901539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368"/>
              </a:lnSpc>
            </a:pPr>
            <a:r>
              <a:rPr lang="ru-RU" sz="1200" dirty="0" smtClean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  </a:t>
            </a:r>
            <a:r>
              <a:rPr lang="en-US" sz="1200" dirty="0" err="1" smtClean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Химики</a:t>
            </a:r>
            <a:r>
              <a:rPr lang="en-US" sz="1200" dirty="0" smtClean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исследователи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востребованы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всех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сферах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жизнедеятельности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человека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: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образовательной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научно-исследовательской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деятельности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пищевой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промышленности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медицине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фармацевтике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нефтепереработке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производствах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металлургии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т.п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.                 </a:t>
            </a:r>
          </a:p>
          <a:p>
            <a:pPr algn="just">
              <a:lnSpc>
                <a:spcPts val="1368"/>
              </a:lnSpc>
            </a:pP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    </a:t>
            </a:r>
            <a:endParaRPr lang="ru-RU" sz="1200" dirty="0" smtClean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 smtClean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r>
              <a:rPr lang="en-US" sz="1200" dirty="0" smtClean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endParaRPr lang="ru-RU" sz="1200" dirty="0" smtClean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endParaRPr lang="ru-RU" sz="1200" dirty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algn="just">
              <a:lnSpc>
                <a:spcPts val="1368"/>
              </a:lnSpc>
            </a:pPr>
            <a:r>
              <a:rPr lang="ru-RU" sz="1200" dirty="0" smtClean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 </a:t>
            </a:r>
            <a:r>
              <a:rPr lang="en-US" sz="1200" dirty="0" err="1" smtClean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Выпускники</a:t>
            </a:r>
            <a:r>
              <a:rPr lang="en-US" sz="1200" dirty="0" smtClean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могут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трудоустраивать-ся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химических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производственных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лабораториях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горно-промышленного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комплекса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(ЗАО “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Кумтор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Голд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Компани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”, ОАО “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Джеруй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”,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др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.),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лаборатории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нефтеперерабатывающего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завода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(«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Джунда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» г.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Кара-Балта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),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лабораториях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пищевых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предприятий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(ОАО “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Шоро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”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др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.),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лабораториях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“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Кыргызстандарта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”,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фармацевтическом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заводе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компании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«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Биовит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», а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также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испытательной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лаборатории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ОсОО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«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Стюарт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Эссей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энд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Инвайронментал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Лэборэторис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»,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образовательных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научно-исследовательских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учреждений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обучаться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магистратуре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аспирантуре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докторантуре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PhD.</a:t>
            </a:r>
          </a:p>
          <a:p>
            <a:pPr algn="just">
              <a:lnSpc>
                <a:spcPts val="1368"/>
              </a:lnSpc>
            </a:pP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   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Подготовку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выпуск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бакалавров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дан-ной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образовательной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программы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осуществляет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кафедра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«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Химия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химические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технологии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»,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созданная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одновременно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с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открытием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Фрунзенского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политехнического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института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(ФПИ) в 1954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году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.</a:t>
            </a:r>
          </a:p>
          <a:p>
            <a:pPr algn="just">
              <a:lnSpc>
                <a:spcPts val="1368"/>
              </a:lnSpc>
            </a:pPr>
            <a:endParaRPr lang="en-US" sz="1200" dirty="0">
              <a:solidFill>
                <a:srgbClr val="000000"/>
              </a:solidFill>
              <a:latin typeface="Old Standard"/>
              <a:ea typeface="Old Standard"/>
              <a:cs typeface="Old Standard"/>
              <a:sym typeface="Old Standard"/>
            </a:endParaRPr>
          </a:p>
          <a:p>
            <a:pPr marL="0" lvl="0" indent="0" algn="just">
              <a:lnSpc>
                <a:spcPts val="1368"/>
              </a:lnSpc>
            </a:pPr>
            <a:r>
              <a:rPr lang="en-US" sz="1200" dirty="0">
                <a:solidFill>
                  <a:srgbClr val="392B2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0788" y="76366"/>
            <a:ext cx="2823411" cy="397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368"/>
              </a:lnSpc>
            </a:pPr>
            <a:r>
              <a:rPr lang="en-US" sz="1200" dirty="0">
                <a:solidFill>
                  <a:srgbClr val="392B20"/>
                </a:solidFill>
                <a:latin typeface="Old Standard"/>
                <a:ea typeface="Old Standard"/>
                <a:cs typeface="Old Standard"/>
                <a:sym typeface="Old Standard"/>
              </a:rPr>
              <a:t>      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настоящее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время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 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предприятия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горнодобывающей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промышленности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золоту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сурьме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меди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редкоземельным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металлам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другим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полезным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ископаемым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предприятия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добыче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переработке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нефти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газа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пищевые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предприятия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системы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контроля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качества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сырья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готовой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продукции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системы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контроля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очистки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окружающей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среды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воздуха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почвы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чрезвычайно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остро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нуждаются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в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химиках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исследователях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Почему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?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Потому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что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профессиональный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химик-исследователь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владеющий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современными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методами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анализа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спек-троскопия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рентгенография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хромато-графия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др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.),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знающий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соответствующие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технологии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производства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умеющий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систематизировать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делать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правильные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выводы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заключения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исследуемому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веществу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или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процессу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–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является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одним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из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наиболее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важных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участников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любого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производственного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процесса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или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экспериментального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исследования</a:t>
            </a:r>
            <a:r>
              <a:rPr lang="en-US" sz="1200" dirty="0">
                <a:solidFill>
                  <a:srgbClr val="000000"/>
                </a:solidFill>
                <a:latin typeface="Old Standard"/>
                <a:ea typeface="Old Standard"/>
                <a:cs typeface="Old Standard"/>
                <a:sym typeface="Old Standar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71648" y="6494207"/>
            <a:ext cx="3020703" cy="971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3"/>
              </a:lnSpc>
            </a:pPr>
            <a:r>
              <a:rPr lang="en-US" sz="1424" b="1">
                <a:solidFill>
                  <a:srgbClr val="0647CC"/>
                </a:solidFill>
                <a:latin typeface="Old Standard Bold"/>
                <a:ea typeface="Old Standard Bold"/>
                <a:cs typeface="Old Standard Bold"/>
                <a:sym typeface="Old Standard Bold"/>
              </a:rPr>
              <a:t>Для поступления на данную образовательную программу необходимо сдать основной тест и дополнительный “Химия”.</a:t>
            </a:r>
          </a:p>
          <a:p>
            <a:pPr marL="0" lvl="0" indent="0" algn="ctr">
              <a:lnSpc>
                <a:spcPts val="1079"/>
              </a:lnSpc>
            </a:pPr>
            <a:endParaRPr lang="en-US" sz="1424" b="1">
              <a:solidFill>
                <a:srgbClr val="0647CC"/>
              </a:solidFill>
              <a:latin typeface="Old Standard Bold"/>
              <a:ea typeface="Old Standard Bold"/>
              <a:cs typeface="Old Standard Bold"/>
              <a:sym typeface="Old Standard Bold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8364" y="1219200"/>
            <a:ext cx="2640255" cy="22002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438</Words>
  <Application>Microsoft Office PowerPoint</Application>
  <PresentationFormat>Произвольный</PresentationFormat>
  <Paragraphs>48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4" baseType="lpstr">
      <vt:lpstr>Calibri</vt:lpstr>
      <vt:lpstr>Old Standard</vt:lpstr>
      <vt:lpstr>Waffle Soft</vt:lpstr>
      <vt:lpstr>Winter Solid</vt:lpstr>
      <vt:lpstr>Monterchi Sans Bold</vt:lpstr>
      <vt:lpstr>Old Standard Bold</vt:lpstr>
      <vt:lpstr>Malik Bold Italics</vt:lpstr>
      <vt:lpstr>Poppins Light Italics</vt:lpstr>
      <vt:lpstr>Poppins Bold Italics</vt:lpstr>
      <vt:lpstr>Arial</vt:lpstr>
      <vt:lpstr>Canva Sans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Minimalist Spa Modern Brochure</dc:title>
  <dc:creator>rektorat chinibaev</dc:creator>
  <cp:lastModifiedBy>rektorat chinibaev</cp:lastModifiedBy>
  <cp:revision>5</cp:revision>
  <dcterms:created xsi:type="dcterms:W3CDTF">2006-08-16T00:00:00Z</dcterms:created>
  <dcterms:modified xsi:type="dcterms:W3CDTF">2025-03-11T03:22:42Z</dcterms:modified>
  <dc:identifier>DAGZks12UXs</dc:identifier>
</cp:coreProperties>
</file>