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7" r:id="rId3"/>
    <p:sldId id="258" r:id="rId4"/>
    <p:sldId id="259" r:id="rId5"/>
    <p:sldId id="262" r:id="rId6"/>
    <p:sldId id="260" r:id="rId7"/>
    <p:sldId id="261"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11" autoAdjust="0"/>
  </p:normalViewPr>
  <p:slideViewPr>
    <p:cSldViewPr snapToGrid="0">
      <p:cViewPr varScale="1">
        <p:scale>
          <a:sx n="50" d="100"/>
          <a:sy n="50" d="100"/>
        </p:scale>
        <p:origin x="183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6D11B-AD62-46CE-B3BC-E8486F8985A3}" type="datetimeFigureOut">
              <a:rPr lang="en-US" smtClean="0"/>
              <a:t>2/15/2021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8E388-1760-4ECB-9528-81D8BF458769}" type="slidenum">
              <a:rPr lang="en-US" smtClean="0"/>
              <a:t>‹#›</a:t>
            </a:fld>
            <a:endParaRPr lang="en-US"/>
          </a:p>
        </p:txBody>
      </p:sp>
    </p:spTree>
    <p:extLst>
      <p:ext uri="{BB962C8B-B14F-4D97-AF65-F5344CB8AC3E}">
        <p14:creationId xmlns:p14="http://schemas.microsoft.com/office/powerpoint/2010/main" val="22836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y-KG" dirty="0" smtClean="0"/>
              <a:t>Саламатсыңарбы</a:t>
            </a:r>
            <a:r>
              <a:rPr lang="ky-KG" baseline="0" dirty="0" smtClean="0"/>
              <a:t> урматтуу студенттер жана окутуучулар! Бүгүнкү онлайн байланышуу конференциябызга кошулганыңыз үчүн чоң ыраазычылык билдиребиз. Ал эми чогулушка себеп болгон – бул эл аралык эне тил күнүнө арналмакчы.</a:t>
            </a:r>
          </a:p>
          <a:p>
            <a:pPr marL="0" marR="0" indent="0" algn="l" defTabSz="914400" rtl="0" eaLnBrk="1" fontAlgn="auto" latinLnBrk="0" hangingPunct="1">
              <a:lnSpc>
                <a:spcPct val="100000"/>
              </a:lnSpc>
              <a:spcBef>
                <a:spcPts val="0"/>
              </a:spcBef>
              <a:spcAft>
                <a:spcPts val="0"/>
              </a:spcAft>
              <a:buClrTx/>
              <a:buSzTx/>
              <a:buFontTx/>
              <a:buNone/>
              <a:tabLst/>
              <a:defRPr/>
            </a:pPr>
            <a:r>
              <a:rPr lang="ky-KG" sz="1200" dirty="0" smtClean="0">
                <a:latin typeface="Times New Roman" panose="02020603050405020304" pitchFamily="18" charset="0"/>
                <a:cs typeface="Times New Roman" panose="02020603050405020304" pitchFamily="18" charset="0"/>
              </a:rPr>
              <a:t>21 – февраль Эне тил күнү катары 1999 ж. </a:t>
            </a:r>
            <a:r>
              <a:rPr lang="ky-KG" sz="1200" dirty="0" smtClean="0">
                <a:solidFill>
                  <a:srgbClr val="0070C0"/>
                </a:solidFill>
                <a:latin typeface="Times New Roman" panose="02020603050405020304" pitchFamily="18" charset="0"/>
                <a:cs typeface="Times New Roman" panose="02020603050405020304" pitchFamily="18" charset="0"/>
              </a:rPr>
              <a:t>ЮНЕСКО</a:t>
            </a:r>
            <a:r>
              <a:rPr lang="ky-KG" sz="1200" dirty="0" smtClean="0">
                <a:latin typeface="Times New Roman" panose="02020603050405020304" pitchFamily="18" charset="0"/>
                <a:cs typeface="Times New Roman" panose="02020603050405020304" pitchFamily="18" charset="0"/>
              </a:rPr>
              <a:t> тарабынан бекитилген. Эмне</a:t>
            </a:r>
            <a:r>
              <a:rPr lang="ky-KG" sz="1200" baseline="0" dirty="0" smtClean="0">
                <a:latin typeface="Times New Roman" panose="02020603050405020304" pitchFamily="18" charset="0"/>
                <a:cs typeface="Times New Roman" panose="02020603050405020304" pitchFamily="18" charset="0"/>
              </a:rPr>
              <a:t> себептен 21 – февраль кабыл алынды? 1952 – жылы ушул күнү Бангладеш өлкөсүнүн боборунда жаштар эне тилинин мамлекеттик тил статусунун алуусун аталап кылып, митинге чыгышып, күч органдарынын огунан көптөгөн студенттер өлүмүнө учураган. Бул окуяны эскертүү</a:t>
            </a:r>
          </a:p>
          <a:p>
            <a:pPr marL="0" marR="0" indent="0" algn="l" defTabSz="914400" rtl="0" eaLnBrk="1" fontAlgn="auto" latinLnBrk="0" hangingPunct="1">
              <a:lnSpc>
                <a:spcPct val="100000"/>
              </a:lnSpc>
              <a:spcBef>
                <a:spcPts val="0"/>
              </a:spcBef>
              <a:spcAft>
                <a:spcPts val="0"/>
              </a:spcAft>
              <a:buClrTx/>
              <a:buSzTx/>
              <a:buFontTx/>
              <a:buNone/>
              <a:tabLst/>
              <a:defRPr/>
            </a:pPr>
            <a:r>
              <a:rPr lang="ky-KG" sz="1200" baseline="0" dirty="0" smtClean="0">
                <a:latin typeface="Times New Roman" panose="02020603050405020304" pitchFamily="18" charset="0"/>
                <a:cs typeface="Times New Roman" panose="02020603050405020304" pitchFamily="18" charset="0"/>
              </a:rPr>
              <a:t>Максатында, эне тил ар улуттун байлыгы экенин унутпоо үчүн ЮНЕСКО бул күндү белгилеген. Дүйнөдө канча улут болсо, ошончо тил болот эмеспи, ал эми көп түрдүүлүк, көп маданияттуулук өлкөнүн, дүйнөнүн байлыгы. </a:t>
            </a:r>
            <a:endParaRPr lang="ky-KG" baseline="0" dirty="0" smtClean="0"/>
          </a:p>
        </p:txBody>
      </p:sp>
      <p:sp>
        <p:nvSpPr>
          <p:cNvPr id="4" name="Номер слайда 3"/>
          <p:cNvSpPr>
            <a:spLocks noGrp="1"/>
          </p:cNvSpPr>
          <p:nvPr>
            <p:ph type="sldNum" sz="quarter" idx="10"/>
          </p:nvPr>
        </p:nvSpPr>
        <p:spPr/>
        <p:txBody>
          <a:bodyPr/>
          <a:lstStyle/>
          <a:p>
            <a:fld id="{38E8E388-1760-4ECB-9528-81D8BF458769}" type="slidenum">
              <a:rPr lang="en-US" smtClean="0"/>
              <a:t>2</a:t>
            </a:fld>
            <a:endParaRPr lang="en-US"/>
          </a:p>
        </p:txBody>
      </p:sp>
    </p:spTree>
    <p:extLst>
      <p:ext uri="{BB962C8B-B14F-4D97-AF65-F5344CB8AC3E}">
        <p14:creationId xmlns:p14="http://schemas.microsoft.com/office/powerpoint/2010/main" val="428476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y-KG" dirty="0" smtClean="0"/>
              <a:t>Баарыбыз</a:t>
            </a:r>
            <a:r>
              <a:rPr lang="ky-KG" baseline="0" dirty="0" smtClean="0"/>
              <a:t> билгендей, Вавилон мунарасы жөнүндө уламыш, дал ушул тил маселесине тиешелүү. Адамдар теңирге жетишүү үчүн бейишке чейин барган бир мунара курууга чечим чыгарышат. Бул чечим теңирди кыжырдантат жана мунаранын курулушунда иштеген кишилердин ар бирине өзүнчө тил берип жазаландырат. Ушундайча теңир адамдардын арасындагы байланышын үзүп, мунаранын курулушун токтотот.  Мунаранын курулушунда иштегендер да өз тилинде сүйлөгөн башка кишилерди табуу үмүтү менен дүйнөнүн түрдүү жерлерине таркашат. Бул уламышка караганда бир тараптан адамдардын текебердиги менен өзүн-өзү да көрсөтүү кызыкчылыгын, бир тараптан да жөндөмдүүлүгүн көрсөтүүсү жактан Вавилон мунарасынын символдук мааниси бар.</a:t>
            </a:r>
            <a:endParaRPr lang="en-US" dirty="0"/>
          </a:p>
        </p:txBody>
      </p:sp>
      <p:sp>
        <p:nvSpPr>
          <p:cNvPr id="4" name="Номер слайда 3"/>
          <p:cNvSpPr>
            <a:spLocks noGrp="1"/>
          </p:cNvSpPr>
          <p:nvPr>
            <p:ph type="sldNum" sz="quarter" idx="10"/>
          </p:nvPr>
        </p:nvSpPr>
        <p:spPr/>
        <p:txBody>
          <a:bodyPr/>
          <a:lstStyle/>
          <a:p>
            <a:fld id="{38E8E388-1760-4ECB-9528-81D8BF458769}" type="slidenum">
              <a:rPr lang="en-US" smtClean="0"/>
              <a:t>3</a:t>
            </a:fld>
            <a:endParaRPr lang="en-US"/>
          </a:p>
        </p:txBody>
      </p:sp>
    </p:spTree>
    <p:extLst>
      <p:ext uri="{BB962C8B-B14F-4D97-AF65-F5344CB8AC3E}">
        <p14:creationId xmlns:p14="http://schemas.microsoft.com/office/powerpoint/2010/main" val="414516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y-KG" dirty="0" smtClean="0"/>
              <a:t>Тилдердин  жоголушу сейрек кездешүүчү жаныбарлардын, өсүмдүктөрдүн жок болуп кетиши, дайра, көлдөрдүн,</a:t>
            </a:r>
            <a:r>
              <a:rPr lang="ky-KG" baseline="0" dirty="0" smtClean="0"/>
              <a:t> деңиздердин соолушу, климаттын бузулушу, кыртыштын жансызданышы сыяктуу кесепеттер, кырсыктар менен бир катарда каралууга тийииш. Тилидин жашабай калышы – ал тилде сүйлөгөн улуттун жоголушу, демек, адамзаттын стандартташтыруу, рухий мейкиндикте какыраган чөлдөр менен тасырайган асфальт жаап жаткан аянттын чоңоюшу. Ар бир тилдин жоголушу менен адамзат курчап турган дүйнөнүн миң кырдууу, миң сырдуу көрүнүшүн байкоо, калдоо мүмкүнчүлүгүнөн аз-аздан ажырай берет. </a:t>
            </a:r>
            <a:endParaRPr lang="en-US" dirty="0"/>
          </a:p>
        </p:txBody>
      </p:sp>
      <p:sp>
        <p:nvSpPr>
          <p:cNvPr id="4" name="Номер слайда 3"/>
          <p:cNvSpPr>
            <a:spLocks noGrp="1"/>
          </p:cNvSpPr>
          <p:nvPr>
            <p:ph type="sldNum" sz="quarter" idx="10"/>
          </p:nvPr>
        </p:nvSpPr>
        <p:spPr/>
        <p:txBody>
          <a:bodyPr/>
          <a:lstStyle/>
          <a:p>
            <a:fld id="{38E8E388-1760-4ECB-9528-81D8BF458769}" type="slidenum">
              <a:rPr lang="en-US" smtClean="0"/>
              <a:t>4</a:t>
            </a:fld>
            <a:endParaRPr lang="en-US"/>
          </a:p>
        </p:txBody>
      </p:sp>
    </p:spTree>
    <p:extLst>
      <p:ext uri="{BB962C8B-B14F-4D97-AF65-F5344CB8AC3E}">
        <p14:creationId xmlns:p14="http://schemas.microsoft.com/office/powerpoint/2010/main" val="211018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en-US" dirty="0"/>
          </a:p>
        </p:txBody>
      </p:sp>
      <p:sp>
        <p:nvSpPr>
          <p:cNvPr id="4" name="Номер слайда 3"/>
          <p:cNvSpPr>
            <a:spLocks noGrp="1"/>
          </p:cNvSpPr>
          <p:nvPr>
            <p:ph type="sldNum" sz="quarter" idx="10"/>
          </p:nvPr>
        </p:nvSpPr>
        <p:spPr/>
        <p:txBody>
          <a:bodyPr/>
          <a:lstStyle/>
          <a:p>
            <a:fld id="{38E8E388-1760-4ECB-9528-81D8BF458769}" type="slidenum">
              <a:rPr lang="en-US" smtClean="0"/>
              <a:t>5</a:t>
            </a:fld>
            <a:endParaRPr lang="en-US"/>
          </a:p>
        </p:txBody>
      </p:sp>
    </p:spTree>
    <p:extLst>
      <p:ext uri="{BB962C8B-B14F-4D97-AF65-F5344CB8AC3E}">
        <p14:creationId xmlns:p14="http://schemas.microsoft.com/office/powerpoint/2010/main" val="338337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y-KG" dirty="0" smtClean="0"/>
              <a:t>«Атын</a:t>
            </a:r>
            <a:r>
              <a:rPr lang="ky-KG" baseline="0" dirty="0" smtClean="0"/>
              <a:t> атаса куту сүйүнөт» деп бекеринен айтылган эмес: нерселерди, заттарды, белгилерди, кыймыл-аракеттерди туура атап, алардын өз ара байланыштарын чексиз көп турдүүлүгү менен туюнта билсин деп бизге кудай тил берген.</a:t>
            </a:r>
            <a:endParaRPr lang="en-US" dirty="0"/>
          </a:p>
        </p:txBody>
      </p:sp>
      <p:sp>
        <p:nvSpPr>
          <p:cNvPr id="4" name="Номер слайда 3"/>
          <p:cNvSpPr>
            <a:spLocks noGrp="1"/>
          </p:cNvSpPr>
          <p:nvPr>
            <p:ph type="sldNum" sz="quarter" idx="10"/>
          </p:nvPr>
        </p:nvSpPr>
        <p:spPr/>
        <p:txBody>
          <a:bodyPr/>
          <a:lstStyle/>
          <a:p>
            <a:fld id="{38E8E388-1760-4ECB-9528-81D8BF458769}" type="slidenum">
              <a:rPr lang="en-US" smtClean="0"/>
              <a:t>6</a:t>
            </a:fld>
            <a:endParaRPr lang="en-US"/>
          </a:p>
        </p:txBody>
      </p:sp>
    </p:spTree>
    <p:extLst>
      <p:ext uri="{BB962C8B-B14F-4D97-AF65-F5344CB8AC3E}">
        <p14:creationId xmlns:p14="http://schemas.microsoft.com/office/powerpoint/2010/main" val="335787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8E8E388-1760-4ECB-9528-81D8BF458769}" type="slidenum">
              <a:rPr lang="en-US" smtClean="0"/>
              <a:t>7</a:t>
            </a:fld>
            <a:endParaRPr lang="en-US"/>
          </a:p>
        </p:txBody>
      </p:sp>
    </p:spTree>
    <p:extLst>
      <p:ext uri="{BB962C8B-B14F-4D97-AF65-F5344CB8AC3E}">
        <p14:creationId xmlns:p14="http://schemas.microsoft.com/office/powerpoint/2010/main" val="366183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y-KG" dirty="0" smtClean="0"/>
              <a:t>Кандай</a:t>
            </a:r>
            <a:r>
              <a:rPr lang="ky-KG" baseline="0" dirty="0" smtClean="0"/>
              <a:t> гана болбосун, ар бир адам үчүн өз эне тили ыйык эмеспи. Илимий жактан бүлөөлүк тилдер бир нече топко бөлүнөт. Кыргыз тили Алтайдык бүлөсүнө кирет. </a:t>
            </a:r>
          </a:p>
          <a:p>
            <a:r>
              <a:rPr lang="ky-KG" baseline="0" dirty="0" smtClean="0"/>
              <a:t>Тилдер биздин материалдык жана мүдөөлүк мурастарыбызды сактоонун жана өнүктрүүнүн эң күчтүү куралы катары эсептелет.</a:t>
            </a:r>
            <a:endParaRPr lang="en-US" dirty="0"/>
          </a:p>
        </p:txBody>
      </p:sp>
      <p:sp>
        <p:nvSpPr>
          <p:cNvPr id="4" name="Номер слайда 3"/>
          <p:cNvSpPr>
            <a:spLocks noGrp="1"/>
          </p:cNvSpPr>
          <p:nvPr>
            <p:ph type="sldNum" sz="quarter" idx="10"/>
          </p:nvPr>
        </p:nvSpPr>
        <p:spPr/>
        <p:txBody>
          <a:bodyPr/>
          <a:lstStyle/>
          <a:p>
            <a:fld id="{38E8E388-1760-4ECB-9528-81D8BF458769}" type="slidenum">
              <a:rPr lang="en-US" smtClean="0"/>
              <a:t>8</a:t>
            </a:fld>
            <a:endParaRPr lang="en-US"/>
          </a:p>
        </p:txBody>
      </p:sp>
    </p:spTree>
    <p:extLst>
      <p:ext uri="{BB962C8B-B14F-4D97-AF65-F5344CB8AC3E}">
        <p14:creationId xmlns:p14="http://schemas.microsoft.com/office/powerpoint/2010/main" val="207629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4B7AEB21-7ABE-44E9-81B5-12C83B67F8B5}" type="datetimeFigureOut">
              <a:rPr lang="en-US" smtClean="0"/>
              <a:t>2/15/2021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258821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B7AEB21-7ABE-44E9-81B5-12C83B67F8B5}" type="datetimeFigureOut">
              <a:rPr lang="en-US" smtClean="0"/>
              <a:t>2/15/2021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120912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B7AEB21-7ABE-44E9-81B5-12C83B67F8B5}" type="datetimeFigureOut">
              <a:rPr lang="en-US" smtClean="0"/>
              <a:t>2/15/2021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185661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B7AEB21-7ABE-44E9-81B5-12C83B67F8B5}" type="datetimeFigureOut">
              <a:rPr lang="en-US" smtClean="0"/>
              <a:t>2/15/2021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69260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7AEB21-7ABE-44E9-81B5-12C83B67F8B5}" type="datetimeFigureOut">
              <a:rPr lang="en-US" smtClean="0"/>
              <a:t>2/15/2021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16118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4B7AEB21-7ABE-44E9-81B5-12C83B67F8B5}" type="datetimeFigureOut">
              <a:rPr lang="en-US" smtClean="0"/>
              <a:t>2/15/2021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418885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4B7AEB21-7ABE-44E9-81B5-12C83B67F8B5}" type="datetimeFigureOut">
              <a:rPr lang="en-US" smtClean="0"/>
              <a:t>2/15/2021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344896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4B7AEB21-7ABE-44E9-81B5-12C83B67F8B5}" type="datetimeFigureOut">
              <a:rPr lang="en-US" smtClean="0"/>
              <a:t>2/15/2021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203141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7AEB21-7ABE-44E9-81B5-12C83B67F8B5}" type="datetimeFigureOut">
              <a:rPr lang="en-US" smtClean="0"/>
              <a:t>2/15/2021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367369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B7AEB21-7ABE-44E9-81B5-12C83B67F8B5}" type="datetimeFigureOut">
              <a:rPr lang="en-US" smtClean="0"/>
              <a:t>2/15/2021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207933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B7AEB21-7ABE-44E9-81B5-12C83B67F8B5}" type="datetimeFigureOut">
              <a:rPr lang="en-US" smtClean="0"/>
              <a:t>2/15/2021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A491C2F-0590-4FDB-B817-84D40D3269F4}" type="slidenum">
              <a:rPr lang="en-US" smtClean="0"/>
              <a:t>‹#›</a:t>
            </a:fld>
            <a:endParaRPr lang="en-US"/>
          </a:p>
        </p:txBody>
      </p:sp>
    </p:spTree>
    <p:extLst>
      <p:ext uri="{BB962C8B-B14F-4D97-AF65-F5344CB8AC3E}">
        <p14:creationId xmlns:p14="http://schemas.microsoft.com/office/powerpoint/2010/main" val="388087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AEB21-7ABE-44E9-81B5-12C83B67F8B5}" type="datetimeFigureOut">
              <a:rPr lang="en-US" smtClean="0"/>
              <a:t>2/15/2021</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91C2F-0590-4FDB-B817-84D40D3269F4}" type="slidenum">
              <a:rPr lang="en-US" smtClean="0"/>
              <a:t>‹#›</a:t>
            </a:fld>
            <a:endParaRPr lang="en-US"/>
          </a:p>
        </p:txBody>
      </p:sp>
    </p:spTree>
    <p:extLst>
      <p:ext uri="{BB962C8B-B14F-4D97-AF65-F5344CB8AC3E}">
        <p14:creationId xmlns:p14="http://schemas.microsoft.com/office/powerpoint/2010/main" val="209229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75" y="895350"/>
            <a:ext cx="10144126"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ИСХАК РАЗЗАКОВ АТЫНДАГЫ КЫРГЫЗ МАМЛЕКЕТТИК ТЕХНИКАЛЫК УНИВЕРСИТЕТИ</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85875" y="1714500"/>
            <a:ext cx="6943725" cy="923330"/>
          </a:xfrm>
          <a:prstGeom prst="rect">
            <a:avLst/>
          </a:prstGeom>
          <a:noFill/>
        </p:spPr>
        <p:txBody>
          <a:bodyPr wrap="square" rtlCol="0">
            <a:spAutoFit/>
          </a:bodyPr>
          <a:lstStyle/>
          <a:p>
            <a:r>
              <a:rPr lang="ru-RU" dirty="0" err="1" smtClean="0">
                <a:latin typeface="Times New Roman" panose="02020603050405020304" pitchFamily="18" charset="0"/>
                <a:cs typeface="Times New Roman" panose="02020603050405020304" pitchFamily="18" charset="0"/>
              </a:rPr>
              <a:t>Технологиялык</a:t>
            </a:r>
            <a:r>
              <a:rPr lang="ru-RU" dirty="0" smtClean="0">
                <a:latin typeface="Times New Roman" panose="02020603050405020304" pitchFamily="18" charset="0"/>
                <a:cs typeface="Times New Roman" panose="02020603050405020304" pitchFamily="18" charset="0"/>
              </a:rPr>
              <a:t> факультет</a:t>
            </a:r>
          </a:p>
          <a:p>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Консервалоо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технологиясы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кафедрасы</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Багыт</a:t>
            </a:r>
            <a:r>
              <a:rPr lang="ru-RU" dirty="0" smtClean="0">
                <a:latin typeface="Times New Roman" panose="02020603050405020304" pitchFamily="18" charset="0"/>
                <a:cs typeface="Times New Roman" panose="02020603050405020304" pitchFamily="18" charset="0"/>
              </a:rPr>
              <a:t> – 700600 «</a:t>
            </a:r>
            <a:r>
              <a:rPr lang="ru-RU" dirty="0" err="1" smtClean="0">
                <a:latin typeface="Times New Roman" panose="02020603050405020304" pitchFamily="18" charset="0"/>
                <a:cs typeface="Times New Roman" panose="02020603050405020304" pitchFamily="18" charset="0"/>
              </a:rPr>
              <a:t>Стандартташтыруу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тастыктоо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метрология»</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43601" y="4972050"/>
            <a:ext cx="5486400" cy="646331"/>
          </a:xfrm>
          <a:prstGeom prst="rect">
            <a:avLst/>
          </a:prstGeom>
          <a:noFill/>
        </p:spPr>
        <p:txBody>
          <a:bodyPr wrap="square" rtlCol="0">
            <a:spAutoFit/>
          </a:bodyPr>
          <a:lstStyle/>
          <a:p>
            <a:r>
              <a:rPr lang="ru-RU" dirty="0" err="1" smtClean="0">
                <a:latin typeface="Times New Roman" panose="02020603050405020304" pitchFamily="18" charset="0"/>
                <a:cs typeface="Times New Roman" panose="02020603050405020304" pitchFamily="18" charset="0"/>
              </a:rPr>
              <a:t>Даярдады</a:t>
            </a:r>
            <a:r>
              <a:rPr lang="ru-RU" dirty="0" smtClean="0">
                <a:latin typeface="Times New Roman" panose="02020603050405020304" pitchFamily="18" charset="0"/>
                <a:cs typeface="Times New Roman" panose="02020603050405020304" pitchFamily="18" charset="0"/>
              </a:rPr>
              <a:t>: «СУКМ (б) 1-18» </a:t>
            </a:r>
            <a:r>
              <a:rPr lang="ru-RU" dirty="0" err="1" smtClean="0">
                <a:latin typeface="Times New Roman" panose="02020603050405020304" pitchFamily="18" charset="0"/>
                <a:cs typeface="Times New Roman" panose="02020603050405020304" pitchFamily="18" charset="0"/>
              </a:rPr>
              <a:t>тобунун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студенттери</a:t>
            </a:r>
            <a:endParaRPr lang="ru-RU" dirty="0" smtClean="0">
              <a:latin typeface="Times New Roman" panose="02020603050405020304" pitchFamily="18" charset="0"/>
              <a:cs typeface="Times New Roman" panose="02020603050405020304" pitchFamily="18" charset="0"/>
            </a:endParaRPr>
          </a:p>
          <a:p>
            <a:pPr indent="1076325"/>
            <a:r>
              <a:rPr lang="ru-RU" dirty="0" smtClean="0">
                <a:latin typeface="Times New Roman" panose="02020603050405020304" pitchFamily="18" charset="0"/>
                <a:cs typeface="Times New Roman" panose="02020603050405020304" pitchFamily="18" charset="0"/>
              </a:rPr>
              <a:t>- Акматов Жалалбек, </a:t>
            </a:r>
            <a:r>
              <a:rPr lang="ru-RU" dirty="0" err="1" smtClean="0">
                <a:latin typeface="Times New Roman" panose="02020603050405020304" pitchFamily="18" charset="0"/>
                <a:cs typeface="Times New Roman" panose="02020603050405020304" pitchFamily="18" charset="0"/>
              </a:rPr>
              <a:t>Карыбаева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Айдана</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5875" y="3244959"/>
            <a:ext cx="9810750"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Б</a:t>
            </a:r>
            <a:r>
              <a:rPr lang="ky-KG" sz="2000" b="1" dirty="0" smtClean="0">
                <a:latin typeface="Times New Roman" panose="02020603050405020304" pitchFamily="18" charset="0"/>
                <a:cs typeface="Times New Roman" panose="02020603050405020304" pitchFamily="18" charset="0"/>
              </a:rPr>
              <a:t>үткүл дүйнөлүк эне тил күнүнө карата презентация </a:t>
            </a:r>
          </a:p>
          <a:p>
            <a:pPr algn="ctr"/>
            <a:r>
              <a:rPr lang="ru-RU" sz="2000" b="1" dirty="0" smtClean="0">
                <a:latin typeface="Times New Roman" panose="02020603050405020304" pitchFamily="18" charset="0"/>
                <a:cs typeface="Times New Roman" panose="02020603050405020304" pitchFamily="18" charset="0"/>
              </a:rPr>
              <a:t>«</a:t>
            </a:r>
            <a:r>
              <a:rPr lang="ru-RU" sz="2000" b="1" dirty="0" err="1" smtClean="0">
                <a:latin typeface="Times New Roman" panose="02020603050405020304" pitchFamily="18" charset="0"/>
                <a:cs typeface="Times New Roman" panose="02020603050405020304" pitchFamily="18" charset="0"/>
              </a:rPr>
              <a:t>Тилиң</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менен</a:t>
            </a:r>
            <a:r>
              <a:rPr lang="ru-RU" sz="2000" b="1" dirty="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салтың</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менен</a:t>
            </a:r>
            <a:r>
              <a:rPr lang="ru-RU" sz="2000" b="1" dirty="0">
                <a:latin typeface="Times New Roman" panose="02020603050405020304" pitchFamily="18" charset="0"/>
                <a:cs typeface="Times New Roman" panose="02020603050405020304" pitchFamily="18" charset="0"/>
              </a:rPr>
              <a:t> – </a:t>
            </a:r>
            <a:r>
              <a:rPr lang="ru-RU" sz="2000" b="1" dirty="0" err="1">
                <a:latin typeface="Times New Roman" panose="02020603050405020304" pitchFamily="18" charset="0"/>
                <a:cs typeface="Times New Roman" panose="02020603050405020304" pitchFamily="18" charset="0"/>
              </a:rPr>
              <a:t>улутсун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кийимин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менен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наркын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менен</a:t>
            </a:r>
            <a:r>
              <a:rPr lang="ru-RU" sz="2000" b="1" dirty="0">
                <a:latin typeface="Times New Roman" panose="02020603050405020304" pitchFamily="18" charset="0"/>
                <a:cs typeface="Times New Roman" panose="02020603050405020304" pitchFamily="18" charset="0"/>
              </a:rPr>
              <a:t> – </a:t>
            </a:r>
            <a:r>
              <a:rPr lang="ru-RU" sz="2000" b="1" dirty="0" err="1">
                <a:latin typeface="Times New Roman" panose="02020603050405020304" pitchFamily="18" charset="0"/>
                <a:cs typeface="Times New Roman" panose="02020603050405020304" pitchFamily="18" charset="0"/>
              </a:rPr>
              <a:t>улуксун</a:t>
            </a:r>
            <a:r>
              <a:rPr lang="ru-RU"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66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t;strong&gt;Language&lt;/strong&gt; Icon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363" y="980660"/>
            <a:ext cx="3265170" cy="3782050"/>
          </a:xfrm>
          <a:prstGeom prst="rect">
            <a:avLst/>
          </a:prstGeom>
        </p:spPr>
      </p:pic>
      <p:sp>
        <p:nvSpPr>
          <p:cNvPr id="3" name="TextBox 2"/>
          <p:cNvSpPr txBox="1"/>
          <p:nvPr/>
        </p:nvSpPr>
        <p:spPr>
          <a:xfrm>
            <a:off x="1231623" y="3278543"/>
            <a:ext cx="6153150" cy="3785652"/>
          </a:xfrm>
          <a:prstGeom prst="rect">
            <a:avLst/>
          </a:prstGeom>
          <a:noFill/>
        </p:spPr>
        <p:txBody>
          <a:bodyPr wrap="square" rtlCol="0">
            <a:spAutoFit/>
          </a:bodyPr>
          <a:lstStyle/>
          <a:p>
            <a:pPr algn="ctr"/>
            <a:r>
              <a:rPr lang="ky-KG" sz="4000" dirty="0" smtClean="0">
                <a:latin typeface="Times New Roman" panose="02020603050405020304" pitchFamily="18" charset="0"/>
                <a:cs typeface="Times New Roman" panose="02020603050405020304" pitchFamily="18" charset="0"/>
              </a:rPr>
              <a:t>Азыркы күндө, дүйнөдө</a:t>
            </a:r>
            <a:r>
              <a:rPr lang="ky-KG" sz="4000" dirty="0" smtClean="0">
                <a:solidFill>
                  <a:srgbClr val="FF0000"/>
                </a:solidFill>
                <a:latin typeface="Times New Roman" panose="02020603050405020304" pitchFamily="18" charset="0"/>
                <a:cs typeface="Times New Roman" panose="02020603050405020304" pitchFamily="18" charset="0"/>
              </a:rPr>
              <a:t> 7174 </a:t>
            </a:r>
            <a:r>
              <a:rPr lang="ky-KG" sz="4000" dirty="0" smtClean="0">
                <a:latin typeface="Times New Roman" panose="02020603050405020304" pitchFamily="18" charset="0"/>
                <a:cs typeface="Times New Roman" panose="02020603050405020304" pitchFamily="18" charset="0"/>
              </a:rPr>
              <a:t>тил</a:t>
            </a:r>
          </a:p>
          <a:p>
            <a:pPr algn="ctr"/>
            <a:r>
              <a:rPr lang="ky-KG" sz="4000" dirty="0" smtClean="0">
                <a:solidFill>
                  <a:srgbClr val="FF0000"/>
                </a:solidFill>
                <a:latin typeface="Times New Roman" panose="02020603050405020304" pitchFamily="18" charset="0"/>
                <a:cs typeface="Times New Roman" panose="02020603050405020304" pitchFamily="18" charset="0"/>
              </a:rPr>
              <a:t>4000</a:t>
            </a:r>
            <a:r>
              <a:rPr lang="ky-KG" sz="4000" dirty="0" smtClean="0">
                <a:latin typeface="Times New Roman" panose="02020603050405020304" pitchFamily="18" charset="0"/>
                <a:cs typeface="Times New Roman" panose="02020603050405020304" pitchFamily="18" charset="0"/>
              </a:rPr>
              <a:t>ден ашык улут бар </a:t>
            </a:r>
          </a:p>
          <a:p>
            <a:pPr algn="ctr"/>
            <a:endParaRPr lang="ky-KG" sz="4000" dirty="0">
              <a:latin typeface="Times New Roman" panose="02020603050405020304" pitchFamily="18" charset="0"/>
              <a:cs typeface="Times New Roman" panose="02020603050405020304" pitchFamily="18" charset="0"/>
            </a:endParaRPr>
          </a:p>
          <a:p>
            <a:pPr algn="ctr"/>
            <a:endParaRPr lang="ky-KG" sz="4000" dirty="0" smtClean="0">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35790" y="980660"/>
            <a:ext cx="5948983" cy="1815882"/>
          </a:xfrm>
          <a:prstGeom prst="rect">
            <a:avLst/>
          </a:prstGeom>
          <a:noFill/>
        </p:spPr>
        <p:txBody>
          <a:bodyPr wrap="square" rtlCol="0">
            <a:spAutoFit/>
          </a:bodyPr>
          <a:lstStyle/>
          <a:p>
            <a:pPr algn="ctr"/>
            <a:r>
              <a:rPr lang="ky-KG" sz="2800" dirty="0" smtClean="0">
                <a:latin typeface="Times New Roman" panose="02020603050405020304" pitchFamily="18" charset="0"/>
                <a:cs typeface="Times New Roman" panose="02020603050405020304" pitchFamily="18" charset="0"/>
              </a:rPr>
              <a:t>21 – февраль Эне тил күнү катары 1999 ж. </a:t>
            </a:r>
            <a:r>
              <a:rPr lang="ky-KG" sz="2800" dirty="0" smtClean="0">
                <a:solidFill>
                  <a:srgbClr val="0070C0"/>
                </a:solidFill>
                <a:latin typeface="Times New Roman" panose="02020603050405020304" pitchFamily="18" charset="0"/>
                <a:cs typeface="Times New Roman" panose="02020603050405020304" pitchFamily="18" charset="0"/>
              </a:rPr>
              <a:t>ЮНЕСКО</a:t>
            </a:r>
            <a:r>
              <a:rPr lang="ky-KG" sz="2800" dirty="0" smtClean="0">
                <a:latin typeface="Times New Roman" panose="02020603050405020304" pitchFamily="18" charset="0"/>
                <a:cs typeface="Times New Roman" panose="02020603050405020304" pitchFamily="18" charset="0"/>
              </a:rPr>
              <a:t> тарабынан бекитилген. 2000 ж. баштап, эл аралык деңгээлде белгиленүүдө.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5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Тайны и легенды Шунут-камня в Ревдинском районе — Ревда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505574" cy="6858000"/>
          </a:xfrm>
          <a:prstGeom prst="rect">
            <a:avLst/>
          </a:prstGeom>
        </p:spPr>
      </p:pic>
      <p:sp>
        <p:nvSpPr>
          <p:cNvPr id="3" name="TextBox 2"/>
          <p:cNvSpPr txBox="1"/>
          <p:nvPr/>
        </p:nvSpPr>
        <p:spPr>
          <a:xfrm>
            <a:off x="6724651" y="1943100"/>
            <a:ext cx="5068128" cy="2246769"/>
          </a:xfrm>
          <a:prstGeom prst="rect">
            <a:avLst/>
          </a:prstGeom>
          <a:noFill/>
        </p:spPr>
        <p:txBody>
          <a:bodyPr wrap="square" rtlCol="0">
            <a:spAutoFit/>
          </a:bodyPr>
          <a:lstStyle/>
          <a:p>
            <a:pPr algn="ctr"/>
            <a:r>
              <a:rPr lang="ky-KG" sz="2800" dirty="0" smtClean="0">
                <a:solidFill>
                  <a:srgbClr val="C00000"/>
                </a:solidFill>
                <a:latin typeface="Times New Roman" panose="02020603050405020304" pitchFamily="18" charset="0"/>
                <a:cs typeface="Times New Roman" panose="02020603050405020304" pitchFamily="18" charset="0"/>
              </a:rPr>
              <a:t>«Түркөйлүктүн мунарасы»</a:t>
            </a:r>
          </a:p>
          <a:p>
            <a:pPr algn="ctr"/>
            <a:endParaRPr lang="ky-KG" sz="2800" dirty="0">
              <a:latin typeface="Times New Roman" panose="02020603050405020304" pitchFamily="18" charset="0"/>
              <a:cs typeface="Times New Roman" panose="02020603050405020304" pitchFamily="18" charset="0"/>
            </a:endParaRPr>
          </a:p>
          <a:p>
            <a:pPr algn="ctr"/>
            <a:r>
              <a:rPr lang="ky-KG" sz="2800" dirty="0" smtClean="0">
                <a:latin typeface="Times New Roman" panose="02020603050405020304" pitchFamily="18" charset="0"/>
                <a:cs typeface="Times New Roman" panose="02020603050405020304" pitchFamily="18" charset="0"/>
              </a:rPr>
              <a:t>Библиядагы вавилон мунарасы тууралуу айтылган уламыш дал ушул тил маселесине тиешелүү</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29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64" y="3230407"/>
            <a:ext cx="5948983" cy="523220"/>
          </a:xfrm>
          <a:prstGeom prst="rect">
            <a:avLst/>
          </a:prstGeom>
          <a:noFill/>
        </p:spPr>
        <p:txBody>
          <a:bodyPr wrap="square" rtlCol="0">
            <a:spAutoFit/>
          </a:bodyPr>
          <a:lstStyle/>
          <a:p>
            <a:pPr algn="ctr"/>
            <a:r>
              <a:rPr lang="ky-KG" sz="2800" b="1" dirty="0" smtClean="0">
                <a:solidFill>
                  <a:schemeClr val="accent2">
                    <a:lumMod val="50000"/>
                  </a:schemeClr>
                </a:solidFill>
                <a:latin typeface="Times New Roman" panose="02020603050405020304" pitchFamily="18" charset="0"/>
                <a:cs typeface="Times New Roman" panose="02020603050405020304" pitchFamily="18" charset="0"/>
              </a:rPr>
              <a:t>Тилдердин</a:t>
            </a:r>
            <a:r>
              <a:rPr lang="ky-KG" sz="2800" dirty="0" smtClean="0">
                <a:latin typeface="Times New Roman" panose="02020603050405020304" pitchFamily="18" charset="0"/>
                <a:cs typeface="Times New Roman" panose="02020603050405020304" pitchFamily="18" charset="0"/>
              </a:rPr>
              <a:t> жоголушу көйгөйүү</a:t>
            </a:r>
            <a:endParaRPr lang="en-US" sz="2800" dirty="0">
              <a:latin typeface="Times New Roman" panose="02020603050405020304" pitchFamily="18" charset="0"/>
              <a:cs typeface="Times New Roman" panose="02020603050405020304" pitchFamily="18" charset="0"/>
            </a:endParaRPr>
          </a:p>
        </p:txBody>
      </p:sp>
      <p:pic>
        <p:nvPicPr>
          <p:cNvPr id="3" name="Рисунок 2" descr="Multilingualism Along the Nile in Ancient Egyp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597" y="76200"/>
            <a:ext cx="5955403" cy="6648450"/>
          </a:xfrm>
          <a:prstGeom prst="rect">
            <a:avLst/>
          </a:prstGeom>
        </p:spPr>
      </p:pic>
    </p:spTree>
    <p:extLst>
      <p:ext uri="{BB962C8B-B14F-4D97-AF65-F5344CB8AC3E}">
        <p14:creationId xmlns:p14="http://schemas.microsoft.com/office/powerpoint/2010/main" val="366984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yrgyz &lt;strong&gt;language&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825" y="1419225"/>
            <a:ext cx="2762468" cy="4210050"/>
          </a:xfrm>
          <a:prstGeom prst="rect">
            <a:avLst/>
          </a:prstGeom>
        </p:spPr>
      </p:pic>
      <p:sp>
        <p:nvSpPr>
          <p:cNvPr id="3" name="TextBox 2"/>
          <p:cNvSpPr txBox="1"/>
          <p:nvPr/>
        </p:nvSpPr>
        <p:spPr>
          <a:xfrm>
            <a:off x="4962743" y="2658907"/>
            <a:ext cx="5948983" cy="954107"/>
          </a:xfrm>
          <a:prstGeom prst="rect">
            <a:avLst/>
          </a:prstGeom>
          <a:noFill/>
        </p:spPr>
        <p:txBody>
          <a:bodyPr wrap="square" rtlCol="0">
            <a:spAutoFit/>
          </a:bodyPr>
          <a:lstStyle/>
          <a:p>
            <a:pPr algn="ctr"/>
            <a:r>
              <a:rPr lang="ky-KG" sz="2800" b="1" dirty="0" smtClean="0">
                <a:solidFill>
                  <a:srgbClr val="FF0000"/>
                </a:solidFill>
                <a:latin typeface="Times New Roman" panose="02020603050405020304" pitchFamily="18" charset="0"/>
                <a:cs typeface="Times New Roman" panose="02020603050405020304" pitchFamily="18" charset="0"/>
              </a:rPr>
              <a:t>Кыргыз </a:t>
            </a:r>
            <a:r>
              <a:rPr lang="ky-KG" sz="2800" dirty="0" smtClean="0">
                <a:latin typeface="Times New Roman" panose="02020603050405020304" pitchFamily="18" charset="0"/>
                <a:cs typeface="Times New Roman" panose="02020603050405020304" pitchFamily="18" charset="0"/>
              </a:rPr>
              <a:t>тилинин жоголуу коркунучу...</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47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urkic language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0362"/>
            <a:ext cx="5395832" cy="3057638"/>
          </a:xfrm>
          <a:prstGeom prst="rect">
            <a:avLst/>
          </a:prstGeom>
        </p:spPr>
      </p:pic>
      <p:sp>
        <p:nvSpPr>
          <p:cNvPr id="3" name="TextBox 2"/>
          <p:cNvSpPr txBox="1"/>
          <p:nvPr/>
        </p:nvSpPr>
        <p:spPr>
          <a:xfrm>
            <a:off x="5107264" y="906307"/>
            <a:ext cx="5948983" cy="3108543"/>
          </a:xfrm>
          <a:prstGeom prst="rect">
            <a:avLst/>
          </a:prstGeom>
          <a:noFill/>
        </p:spPr>
        <p:txBody>
          <a:bodyPr wrap="square" rtlCol="0">
            <a:spAutoFit/>
          </a:bodyPr>
          <a:lstStyle/>
          <a:p>
            <a:pPr algn="ctr"/>
            <a:r>
              <a:rPr lang="ky-KG" sz="2800" dirty="0" smtClean="0">
                <a:latin typeface="Times New Roman" panose="02020603050405020304" pitchFamily="18" charset="0"/>
                <a:cs typeface="Times New Roman" panose="02020603050405020304" pitchFamily="18" charset="0"/>
              </a:rPr>
              <a:t>Көп түрдүүлүк –</a:t>
            </a:r>
            <a:r>
              <a:rPr lang="ky-KG" sz="2800" dirty="0" smtClean="0">
                <a:solidFill>
                  <a:schemeClr val="accent1">
                    <a:lumMod val="50000"/>
                  </a:schemeClr>
                </a:solidFill>
                <a:latin typeface="Times New Roman" panose="02020603050405020304" pitchFamily="18" charset="0"/>
                <a:cs typeface="Times New Roman" panose="02020603050405020304" pitchFamily="18" charset="0"/>
              </a:rPr>
              <a:t> адамзаттын </a:t>
            </a:r>
            <a:r>
              <a:rPr lang="ky-KG" sz="2800" dirty="0" smtClean="0">
                <a:latin typeface="Times New Roman" panose="02020603050405020304" pitchFamily="18" charset="0"/>
                <a:cs typeface="Times New Roman" panose="02020603050405020304" pitchFamily="18" charset="0"/>
              </a:rPr>
              <a:t>сакталышынын кепили</a:t>
            </a:r>
          </a:p>
          <a:p>
            <a:pPr algn="ctr"/>
            <a:endParaRPr lang="ky-KG" sz="2800" dirty="0">
              <a:latin typeface="Times New Roman" panose="02020603050405020304" pitchFamily="18" charset="0"/>
              <a:cs typeface="Times New Roman" panose="02020603050405020304" pitchFamily="18" charset="0"/>
            </a:endParaRPr>
          </a:p>
          <a:p>
            <a:pPr algn="ctr"/>
            <a:r>
              <a:rPr lang="ky-KG" sz="2800" dirty="0" smtClean="0">
                <a:latin typeface="Times New Roman" panose="02020603050405020304" pitchFamily="18" charset="0"/>
                <a:cs typeface="Times New Roman" panose="02020603050405020304" pitchFamily="18" charset="0"/>
              </a:rPr>
              <a:t>Ушул чексиз </a:t>
            </a:r>
            <a:r>
              <a:rPr lang="ky-KG" sz="2800" dirty="0" smtClean="0">
                <a:solidFill>
                  <a:schemeClr val="accent1">
                    <a:lumMod val="50000"/>
                  </a:schemeClr>
                </a:solidFill>
                <a:latin typeface="Times New Roman" panose="02020603050405020304" pitchFamily="18" charset="0"/>
                <a:cs typeface="Times New Roman" panose="02020603050405020304" pitchFamily="18" charset="0"/>
              </a:rPr>
              <a:t>көп түрдүүлүктү</a:t>
            </a:r>
            <a:r>
              <a:rPr lang="ky-KG" sz="2800" dirty="0" smtClean="0">
                <a:latin typeface="Times New Roman" panose="02020603050405020304" pitchFamily="18" charset="0"/>
                <a:cs typeface="Times New Roman" panose="02020603050405020304" pitchFamily="18" charset="0"/>
              </a:rPr>
              <a:t> бүт бойдон толук туюнтууга бир дагы тил жеке өзү турганда </a:t>
            </a:r>
            <a:r>
              <a:rPr lang="ky-KG" sz="2800" dirty="0" smtClean="0">
                <a:solidFill>
                  <a:schemeClr val="accent1">
                    <a:lumMod val="50000"/>
                  </a:schemeClr>
                </a:solidFill>
                <a:latin typeface="Times New Roman" panose="02020603050405020304" pitchFamily="18" charset="0"/>
                <a:cs typeface="Times New Roman" panose="02020603050405020304" pitchFamily="18" charset="0"/>
              </a:rPr>
              <a:t>кудурети </a:t>
            </a:r>
            <a:r>
              <a:rPr lang="ky-KG" sz="2800" dirty="0" smtClean="0">
                <a:latin typeface="Times New Roman" panose="02020603050405020304" pitchFamily="18" charset="0"/>
                <a:cs typeface="Times New Roman" panose="02020603050405020304" pitchFamily="18" charset="0"/>
              </a:rPr>
              <a:t>жетпейт</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7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erican Sign &lt;strong&gt;Language&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5" y="3454337"/>
            <a:ext cx="7521907" cy="3403663"/>
          </a:xfrm>
          <a:prstGeom prst="rect">
            <a:avLst/>
          </a:prstGeom>
        </p:spPr>
      </p:pic>
      <p:sp>
        <p:nvSpPr>
          <p:cNvPr id="3" name="TextBox 2"/>
          <p:cNvSpPr txBox="1"/>
          <p:nvPr/>
        </p:nvSpPr>
        <p:spPr>
          <a:xfrm>
            <a:off x="4792939" y="1106332"/>
            <a:ext cx="5948983" cy="523220"/>
          </a:xfrm>
          <a:prstGeom prst="rect">
            <a:avLst/>
          </a:prstGeom>
          <a:noFill/>
        </p:spPr>
        <p:txBody>
          <a:bodyPr wrap="square" rtlCol="0">
            <a:spAutoFit/>
          </a:bodyPr>
          <a:lstStyle/>
          <a:p>
            <a:pPr algn="ctr"/>
            <a:r>
              <a:rPr lang="ky-KG" sz="2800" dirty="0" smtClean="0">
                <a:latin typeface="Times New Roman" panose="02020603050405020304" pitchFamily="18" charset="0"/>
                <a:cs typeface="Times New Roman" panose="02020603050405020304" pitchFamily="18" charset="0"/>
              </a:rPr>
              <a:t>Тилдин </a:t>
            </a:r>
            <a:r>
              <a:rPr lang="ky-KG" sz="2800" b="1" dirty="0" smtClean="0">
                <a:solidFill>
                  <a:srgbClr val="C00000"/>
                </a:solidFill>
                <a:latin typeface="Times New Roman" panose="02020603050405020304" pitchFamily="18" charset="0"/>
                <a:cs typeface="Times New Roman" panose="02020603050405020304" pitchFamily="18" charset="0"/>
              </a:rPr>
              <a:t>көп түрдүүлүгү</a:t>
            </a:r>
            <a:r>
              <a:rPr lang="ky-KG" sz="2800" dirty="0" smtClean="0">
                <a:latin typeface="Times New Roman" panose="02020603050405020304" pitchFamily="18" charset="0"/>
                <a:cs typeface="Times New Roman" panose="02020603050405020304" pitchFamily="18" charset="0"/>
              </a:rPr>
              <a:t>...</a:t>
            </a:r>
          </a:p>
        </p:txBody>
      </p:sp>
      <p:pic>
        <p:nvPicPr>
          <p:cNvPr id="4" name="Рисунок 3" descr="Chinese &lt;strong&gt;language&lt;/strong&gt;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8992" y="2156246"/>
            <a:ext cx="2122930" cy="3444454"/>
          </a:xfrm>
          <a:prstGeom prst="rect">
            <a:avLst/>
          </a:prstGeom>
        </p:spPr>
      </p:pic>
      <p:pic>
        <p:nvPicPr>
          <p:cNvPr id="5" name="Рисунок 4" descr="Linguaggi di programmazione più richiesti a lavoro nel 20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96" y="0"/>
            <a:ext cx="3762375" cy="3717227"/>
          </a:xfrm>
          <a:prstGeom prst="rect">
            <a:avLst/>
          </a:prstGeom>
        </p:spPr>
      </p:pic>
    </p:spTree>
    <p:extLst>
      <p:ext uri="{BB962C8B-B14F-4D97-AF65-F5344CB8AC3E}">
        <p14:creationId xmlns:p14="http://schemas.microsoft.com/office/powerpoint/2010/main" val="203178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87" y="536737"/>
            <a:ext cx="5948983" cy="523220"/>
          </a:xfrm>
          <a:prstGeom prst="rect">
            <a:avLst/>
          </a:prstGeom>
          <a:noFill/>
        </p:spPr>
        <p:txBody>
          <a:bodyPr wrap="square" rtlCol="0">
            <a:spAutoFit/>
          </a:bodyPr>
          <a:lstStyle/>
          <a:p>
            <a:pPr algn="ctr"/>
            <a:r>
              <a:rPr lang="ky-KG" sz="2800" dirty="0" smtClean="0">
                <a:latin typeface="Times New Roman" panose="02020603050405020304" pitchFamily="18" charset="0"/>
                <a:cs typeface="Times New Roman" panose="02020603050405020304" pitchFamily="18" charset="0"/>
              </a:rPr>
              <a:t>Дүйнө тилдеринин бүлөлөрү</a:t>
            </a:r>
          </a:p>
        </p:txBody>
      </p:sp>
      <p:pic>
        <p:nvPicPr>
          <p:cNvPr id="6" name="Рисунок 5" descr="Different &lt;strong&gt;Nationalities&lt;/strong&gt; Children · Free photo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05225"/>
            <a:ext cx="7421880" cy="3152775"/>
          </a:xfrm>
          <a:prstGeom prst="rect">
            <a:avLst/>
          </a:prstGeom>
        </p:spPr>
      </p:pic>
      <p:sp>
        <p:nvSpPr>
          <p:cNvPr id="3" name="TextBox 2"/>
          <p:cNvSpPr txBox="1"/>
          <p:nvPr/>
        </p:nvSpPr>
        <p:spPr>
          <a:xfrm>
            <a:off x="1234438" y="1228429"/>
            <a:ext cx="5230012" cy="2308324"/>
          </a:xfrm>
          <a:prstGeom prst="rect">
            <a:avLst/>
          </a:prstGeom>
          <a:noFill/>
        </p:spPr>
        <p:txBody>
          <a:bodyPr wrap="square" rtlCol="0">
            <a:spAutoFit/>
          </a:bodyPr>
          <a:lstStyle/>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Индоевропалык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Кытай-тибеттик (сино-тибеттик)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Афро-азиялык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Нигеро-кордофандык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Койсан бүлөсү</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Нил-сахаралык</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464450" y="1228429"/>
            <a:ext cx="5230012" cy="2677656"/>
          </a:xfrm>
          <a:prstGeom prst="rect">
            <a:avLst/>
          </a:prstGeom>
          <a:noFill/>
        </p:spPr>
        <p:txBody>
          <a:bodyPr wrap="square" rtlCol="0">
            <a:spAutoFit/>
          </a:bodyPr>
          <a:lstStyle/>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Кавказ бүлөөсү</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Дравидиялык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Урал-юкгардик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Алтайдык бүлөө </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Чукча-камчаттык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Мяо-яо тилдери</a:t>
            </a:r>
          </a:p>
          <a:p>
            <a:pPr marL="285750" indent="-285750">
              <a:buFont typeface="Arial" panose="020B0604020202020204" pitchFamily="34" charset="0"/>
              <a:buChar char="•"/>
            </a:pPr>
            <a:endParaRPr lang="ky-KG" sz="24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7759850" y="3906085"/>
            <a:ext cx="4584550" cy="2308324"/>
          </a:xfrm>
          <a:prstGeom prst="rect">
            <a:avLst/>
          </a:prstGeom>
          <a:noFill/>
        </p:spPr>
        <p:txBody>
          <a:bodyPr wrap="square" rtlCol="0">
            <a:spAutoFit/>
          </a:bodyPr>
          <a:lstStyle/>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Австронезиялык бүлөө</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Инди-тынч океандык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Эскимос-аулеттик</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На-дене</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Америнд (Түндүк Америка)</a:t>
            </a:r>
          </a:p>
          <a:p>
            <a:pPr marL="285750" indent="-285750">
              <a:buFont typeface="Arial" panose="020B0604020202020204" pitchFamily="34" charset="0"/>
              <a:buChar char="•"/>
            </a:pPr>
            <a:r>
              <a:rPr lang="ky-KG" sz="2400" dirty="0" smtClean="0">
                <a:latin typeface="Times New Roman" panose="02020603050405020304" pitchFamily="18" charset="0"/>
                <a:cs typeface="Times New Roman" panose="02020603050405020304" pitchFamily="18" charset="0"/>
              </a:rPr>
              <a:t>Америнд (Түштүк Америка) </a:t>
            </a:r>
          </a:p>
        </p:txBody>
      </p:sp>
    </p:spTree>
    <p:extLst>
      <p:ext uri="{BB962C8B-B14F-4D97-AF65-F5344CB8AC3E}">
        <p14:creationId xmlns:p14="http://schemas.microsoft.com/office/powerpoint/2010/main" val="174406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t;strong&gt;ФЛАГИ&lt;/strong&gt; СТРАН МИРА И ИХ СТОЛИЦЫ И ДОСТОПРЕМИЧАТЕЛЬНОСТИ ..."/>
          <p:cNvPicPr>
            <a:picLocks noChangeAspect="1"/>
          </p:cNvPicPr>
          <p:nvPr/>
        </p:nvPicPr>
        <p:blipFill>
          <a:blip r:embed="rId2">
            <a:extLst>
              <a:ext uri="{BEBA8EAE-BF5A-486C-A8C5-ECC9F3942E4B}">
                <a14:imgProps xmlns:a14="http://schemas.microsoft.com/office/drawing/2010/main">
                  <a14:imgLayer r:embed="rId3">
                    <a14:imgEffect>
                      <a14:backgroundRemoval t="0" b="99444" l="10000" r="85938">
                        <a14:backgroundMark x1="50625" y1="3750" x2="50625" y2="3750"/>
                        <a14:backgroundMark x1="46953" y1="3472" x2="46953" y2="3472"/>
                        <a14:backgroundMark x1="50234" y1="8611" x2="50234" y2="8611"/>
                        <a14:backgroundMark x1="52891" y1="3750" x2="52891" y2="3750"/>
                      </a14:backgroundRemoval>
                    </a14:imgEffect>
                  </a14:imgLayer>
                </a14:imgProps>
              </a:ext>
              <a:ext uri="{28A0092B-C50C-407E-A947-70E740481C1C}">
                <a14:useLocalDpi xmlns:a14="http://schemas.microsoft.com/office/drawing/2010/main" val="0"/>
              </a:ext>
            </a:extLst>
          </a:blip>
          <a:stretch>
            <a:fillRect/>
          </a:stretch>
        </p:blipFill>
        <p:spPr>
          <a:xfrm>
            <a:off x="2028826" y="2940844"/>
            <a:ext cx="8001000" cy="3250406"/>
          </a:xfrm>
          <a:prstGeom prst="rect">
            <a:avLst/>
          </a:prstGeom>
        </p:spPr>
      </p:pic>
      <p:sp>
        <p:nvSpPr>
          <p:cNvPr id="3" name="TextBox 2"/>
          <p:cNvSpPr txBox="1"/>
          <p:nvPr/>
        </p:nvSpPr>
        <p:spPr>
          <a:xfrm>
            <a:off x="2908543" y="1687357"/>
            <a:ext cx="6451115" cy="523220"/>
          </a:xfrm>
          <a:prstGeom prst="rect">
            <a:avLst/>
          </a:prstGeom>
          <a:noFill/>
        </p:spPr>
        <p:txBody>
          <a:bodyPr wrap="square" rtlCol="0">
            <a:spAutoFit/>
          </a:bodyPr>
          <a:lstStyle/>
          <a:p>
            <a:pPr algn="ctr"/>
            <a:r>
              <a:rPr lang="ky-KG" sz="2800" dirty="0" smtClean="0">
                <a:latin typeface="Times New Roman" panose="02020603050405020304" pitchFamily="18" charset="0"/>
                <a:cs typeface="Times New Roman" panose="02020603050405020304" pitchFamily="18" charset="0"/>
              </a:rPr>
              <a:t>Көңүл бурганыңыз үчүн чоң ыракмат!</a:t>
            </a:r>
          </a:p>
        </p:txBody>
      </p:sp>
    </p:spTree>
    <p:extLst>
      <p:ext uri="{BB962C8B-B14F-4D97-AF65-F5344CB8AC3E}">
        <p14:creationId xmlns:p14="http://schemas.microsoft.com/office/powerpoint/2010/main" val="37558969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582</Words>
  <Application>Microsoft Office PowerPoint</Application>
  <PresentationFormat>Широкоэкранный</PresentationFormat>
  <Paragraphs>57</Paragraphs>
  <Slides>9</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25</cp:revision>
  <dcterms:created xsi:type="dcterms:W3CDTF">2021-02-12T07:10:09Z</dcterms:created>
  <dcterms:modified xsi:type="dcterms:W3CDTF">2021-02-15T08:55:08Z</dcterms:modified>
</cp:coreProperties>
</file>