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5" r:id="rId3"/>
    <p:sldId id="256" r:id="rId4"/>
    <p:sldId id="260" r:id="rId5"/>
    <p:sldId id="263" r:id="rId6"/>
    <p:sldId id="259" r:id="rId7"/>
    <p:sldId id="257" r:id="rId8"/>
    <p:sldId id="258" r:id="rId9"/>
    <p:sldId id="262" r:id="rId1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781800" cy="72920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Деканат    ИТР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3902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Директор института</a:t>
            </a:r>
            <a:r>
              <a:rPr lang="ru-RU" sz="2800" dirty="0" smtClean="0">
                <a:solidFill>
                  <a:srgbClr val="C00000"/>
                </a:solidFill>
              </a:rPr>
              <a:t>: профессор, доктор технических наук  </a:t>
            </a:r>
            <a:r>
              <a:rPr lang="ru-RU" sz="2800" b="1" dirty="0" smtClean="0">
                <a:solidFill>
                  <a:srgbClr val="C00000"/>
                </a:solidFill>
              </a:rPr>
              <a:t>Маткеримов </a:t>
            </a:r>
            <a:r>
              <a:rPr lang="ru-RU" sz="2800" b="1" dirty="0" err="1">
                <a:solidFill>
                  <a:srgbClr val="C00000"/>
                </a:solidFill>
              </a:rPr>
              <a:t>Т</a:t>
            </a:r>
            <a:r>
              <a:rPr lang="ru-RU" sz="2800" b="1" dirty="0" err="1" smtClean="0">
                <a:solidFill>
                  <a:srgbClr val="C00000"/>
                </a:solidFill>
              </a:rPr>
              <a:t>аалайбек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Ысманалиевич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r>
              <a:rPr lang="ru-RU" sz="2800" b="1" dirty="0" smtClean="0"/>
              <a:t>Зам. директора по учебной работе</a:t>
            </a:r>
            <a:r>
              <a:rPr lang="ru-RU" sz="2800" dirty="0" smtClean="0"/>
              <a:t>: </a:t>
            </a:r>
          </a:p>
          <a:p>
            <a:pPr marL="0" indent="0">
              <a:buNone/>
            </a:pPr>
            <a:r>
              <a:rPr lang="ru-RU" sz="2800" dirty="0" smtClean="0"/>
              <a:t>Жолдошов </a:t>
            </a:r>
            <a:r>
              <a:rPr lang="ru-RU" sz="2800" dirty="0" err="1" smtClean="0"/>
              <a:t>Маматаир</a:t>
            </a:r>
            <a:r>
              <a:rPr lang="ru-RU" sz="2800" dirty="0" smtClean="0"/>
              <a:t> </a:t>
            </a:r>
            <a:r>
              <a:rPr lang="ru-RU" sz="2800" dirty="0" err="1" smtClean="0"/>
              <a:t>Камалович</a:t>
            </a:r>
            <a:endParaRPr lang="ru-RU" sz="2800" dirty="0" smtClean="0"/>
          </a:p>
          <a:p>
            <a:r>
              <a:rPr lang="ru-RU" sz="2800" b="1" dirty="0" smtClean="0">
                <a:solidFill>
                  <a:srgbClr val="0070C0"/>
                </a:solidFill>
              </a:rPr>
              <a:t>Зам. директора по воспитательной работе</a:t>
            </a:r>
            <a:r>
              <a:rPr lang="ru-RU" sz="2800" dirty="0" smtClean="0">
                <a:solidFill>
                  <a:srgbClr val="0070C0"/>
                </a:solidFill>
              </a:rPr>
              <a:t>: </a:t>
            </a:r>
            <a:r>
              <a:rPr lang="ru-RU" sz="2800" dirty="0" err="1" smtClean="0">
                <a:solidFill>
                  <a:srgbClr val="0070C0"/>
                </a:solidFill>
              </a:rPr>
              <a:t>Мырзалиева</a:t>
            </a:r>
            <a:r>
              <a:rPr lang="ru-RU" sz="2800" dirty="0" smtClean="0">
                <a:solidFill>
                  <a:srgbClr val="0070C0"/>
                </a:solidFill>
              </a:rPr>
              <a:t> Аида </a:t>
            </a:r>
            <a:r>
              <a:rPr lang="ru-RU" sz="2800" dirty="0" err="1" smtClean="0">
                <a:solidFill>
                  <a:srgbClr val="0070C0"/>
                </a:solidFill>
              </a:rPr>
              <a:t>Ойозбековна</a:t>
            </a:r>
            <a:endParaRPr lang="ru-RU" sz="2800" dirty="0" smtClean="0">
              <a:solidFill>
                <a:srgbClr val="0070C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</a:rPr>
              <a:t>Методист</a:t>
            </a:r>
            <a:r>
              <a:rPr lang="ru-RU" sz="2800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Маликова </a:t>
            </a:r>
            <a:r>
              <a:rPr lang="ru-RU" sz="2800" b="1" dirty="0" err="1" smtClean="0">
                <a:solidFill>
                  <a:srgbClr val="FF0000"/>
                </a:solidFill>
              </a:rPr>
              <a:t>Нурзада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7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60672" cy="504056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Кредит технология обучения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Что такое кредит?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Предмет состоит из количество часов.            </a:t>
            </a:r>
            <a:r>
              <a:rPr lang="ru-RU" sz="2800" i="1" dirty="0" smtClean="0">
                <a:solidFill>
                  <a:srgbClr val="C00000"/>
                </a:solidFill>
              </a:rPr>
              <a:t>Например: Математика 1 = 150 часов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800" b="1" dirty="0">
                <a:solidFill>
                  <a:srgbClr val="0070C0"/>
                </a:solidFill>
              </a:rPr>
              <a:t>30 часов </a:t>
            </a:r>
            <a:r>
              <a:rPr lang="ru-RU" sz="2800" b="1" dirty="0" smtClean="0">
                <a:solidFill>
                  <a:srgbClr val="0070C0"/>
                </a:solidFill>
              </a:rPr>
              <a:t>= 1 кредит</a:t>
            </a:r>
            <a:r>
              <a:rPr lang="ru-RU" sz="2800" dirty="0" smtClean="0">
                <a:solidFill>
                  <a:srgbClr val="0070C0"/>
                </a:solidFill>
              </a:rPr>
              <a:t>. (</a:t>
            </a:r>
            <a:r>
              <a:rPr lang="ru-RU" sz="2800" i="1" dirty="0" smtClean="0">
                <a:solidFill>
                  <a:srgbClr val="C00000"/>
                </a:solidFill>
              </a:rPr>
              <a:t>Математика 1</a:t>
            </a:r>
            <a:r>
              <a:rPr lang="ru-RU" sz="2800" i="1" dirty="0" smtClean="0">
                <a:solidFill>
                  <a:srgbClr val="0070C0"/>
                </a:solidFill>
              </a:rPr>
              <a:t> – 150 часов делим на 30 часов = 5 кредитов</a:t>
            </a:r>
            <a:r>
              <a:rPr lang="ru-RU" sz="2800" dirty="0" smtClean="0">
                <a:solidFill>
                  <a:srgbClr val="0070C0"/>
                </a:solidFill>
              </a:rPr>
              <a:t>)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1 предмет состоит из 2-3-4-5 кредитов </a:t>
            </a:r>
            <a:r>
              <a:rPr lang="ru-RU" sz="1900" dirty="0" smtClean="0">
                <a:solidFill>
                  <a:srgbClr val="C00000"/>
                </a:solidFill>
              </a:rPr>
              <a:t>(В зависимости от количество часов).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1 кредит стоит 650 сомов.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Например</a:t>
            </a:r>
            <a:r>
              <a:rPr lang="ru-RU" sz="2800" i="1" dirty="0" smtClean="0">
                <a:solidFill>
                  <a:srgbClr val="C00000"/>
                </a:solidFill>
              </a:rPr>
              <a:t>:</a:t>
            </a:r>
            <a:r>
              <a:rPr lang="ru-RU" sz="2800" i="1" dirty="0" smtClean="0">
                <a:solidFill>
                  <a:srgbClr val="0070C0"/>
                </a:solidFill>
              </a:rPr>
              <a:t>(Математика 1) - </a:t>
            </a:r>
            <a:r>
              <a:rPr lang="ru-RU" sz="2800" i="1" dirty="0">
                <a:solidFill>
                  <a:srgbClr val="FF0000"/>
                </a:solidFill>
              </a:rPr>
              <a:t>5</a:t>
            </a:r>
            <a:r>
              <a:rPr lang="ru-RU" sz="2800" i="1" dirty="0" smtClean="0">
                <a:solidFill>
                  <a:srgbClr val="FF0000"/>
                </a:solidFill>
              </a:rPr>
              <a:t> х 650 = 3250 сомов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30 кредит будет 19 500 сомов.  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0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60672" cy="504056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Кредит технология обучения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Семестр состоит из 30 кредитов.</a:t>
            </a:r>
          </a:p>
          <a:p>
            <a:r>
              <a:rPr lang="ru-RU" sz="2800" dirty="0" smtClean="0"/>
              <a:t>1 курс состоит из 60 кредитов.</a:t>
            </a:r>
          </a:p>
          <a:p>
            <a:r>
              <a:rPr lang="ru-RU" sz="2800" dirty="0" smtClean="0"/>
              <a:t>1 предмет состоит из 2-3-4-5 кредитов.</a:t>
            </a:r>
          </a:p>
          <a:p>
            <a:r>
              <a:rPr lang="ru-RU" sz="2800" dirty="0" smtClean="0"/>
              <a:t>За один семестр необходимо набрать 30 кредитов, это примерно 7-8 предметов.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30 кредит будет 19 500 сомов.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60 кредит будет 39 000 сомов.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0070C0"/>
                </a:solidFill>
              </a:rPr>
              <a:t>Бюджетникам 30 кредитов бесплатно, </a:t>
            </a:r>
            <a:r>
              <a:rPr lang="ru-RU" sz="2800" b="1" dirty="0" smtClean="0">
                <a:solidFill>
                  <a:srgbClr val="C00000"/>
                </a:solidFill>
              </a:rPr>
              <a:t>более 30 кредитов, при повторном обучении оплачивает согласно по тарифу. 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57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6781800" cy="50405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КРЕДИТ ТЕХНОЛОГИИ ОБУЧЕНИЯ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24744"/>
            <a:ext cx="7848872" cy="475252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Порядок регистрации на предметы:</a:t>
            </a:r>
          </a:p>
          <a:p>
            <a:r>
              <a:rPr lang="ru-RU" dirty="0" smtClean="0"/>
              <a:t>1. </a:t>
            </a:r>
            <a:r>
              <a:rPr lang="ru-RU" dirty="0" smtClean="0">
                <a:solidFill>
                  <a:srgbClr val="FF0000"/>
                </a:solidFill>
              </a:rPr>
              <a:t>Получить регистрационный лист </a:t>
            </a:r>
            <a:r>
              <a:rPr lang="ru-RU" dirty="0" smtClean="0"/>
              <a:t>у академического советника.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Пройти по кафедрам и преподавателям </a:t>
            </a:r>
            <a:r>
              <a:rPr lang="ru-RU" dirty="0" smtClean="0"/>
              <a:t>согласно по учебному плану.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Подписаться регистрационном листе преподавателя</a:t>
            </a:r>
            <a:r>
              <a:rPr lang="ru-RU" dirty="0" smtClean="0"/>
              <a:t>, </a:t>
            </a:r>
            <a:r>
              <a:rPr lang="ru-RU" u="sng" dirty="0" smtClean="0">
                <a:solidFill>
                  <a:srgbClr val="0070C0"/>
                </a:solidFill>
              </a:rPr>
              <a:t>указав группу и шифр студента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Получить подпись преподавателя ведущий дисциплину.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Регистрационный лист студента сдать академическому советнику.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1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002239"/>
              </p:ext>
            </p:extLst>
          </p:nvPr>
        </p:nvGraphicFramePr>
        <p:xfrm>
          <a:off x="1275726" y="2924944"/>
          <a:ext cx="6736564" cy="2952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792"/>
                <a:gridCol w="1974452"/>
                <a:gridCol w="1659879"/>
                <a:gridCol w="953761"/>
                <a:gridCol w="1778680"/>
              </a:tblGrid>
              <a:tr h="673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Ф.И.О.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Направление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ID</a:t>
                      </a:r>
                      <a:r>
                        <a:rPr lang="ru-RU" sz="1400" dirty="0">
                          <a:effectLst/>
                        </a:rPr>
                        <a:t> №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Личная подпись студента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2060"/>
                          </a:solidFill>
                          <a:effectLst/>
                        </a:rPr>
                        <a:t>Иванов С.В.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effectLst/>
                        </a:rPr>
                        <a:t>ЭТМб-1-19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2060"/>
                          </a:solidFill>
                          <a:effectLst/>
                        </a:rPr>
                        <a:t>16/45123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87624" y="404664"/>
            <a:ext cx="691276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ЛИСТ РЕГИСТРАЦИИ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Учебная дисциплина 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</a:t>
            </a:r>
            <a:r>
              <a:rPr kumimoji="0" lang="ru-RU" altLang="ru-RU" sz="20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Математика 1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Вид занятий __</a:t>
            </a:r>
            <a:r>
              <a:rPr kumimoji="0" lang="ru-RU" altLang="ru-RU" sz="20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лекция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   Количество кредитов ____</a:t>
            </a:r>
            <a:r>
              <a:rPr kumimoji="0" lang="ru-RU" altLang="ru-RU" sz="20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Преподаватель ___</a:t>
            </a:r>
            <a:r>
              <a:rPr kumimoji="0" lang="ru-RU" altLang="ru-RU" sz="2000" b="0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Тагаева</a:t>
            </a:r>
            <a:r>
              <a:rPr kumimoji="0" lang="ru-RU" altLang="ru-RU" sz="20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._________________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Число студентов: ______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2019-20 учебный год     Семестр __</a:t>
            </a:r>
            <a:r>
              <a:rPr kumimoji="0" lang="ru-RU" altLang="ru-RU" sz="20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осенний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72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781800" cy="720080"/>
          </a:xfrm>
        </p:spPr>
        <p:txBody>
          <a:bodyPr>
            <a:normAutofit/>
          </a:bodyPr>
          <a:lstStyle/>
          <a:p>
            <a:r>
              <a:rPr lang="ru-RU" sz="3200" dirty="0"/>
              <a:t>Кредит технологии 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052736"/>
            <a:ext cx="7543800" cy="5110336"/>
          </a:xfrm>
        </p:spPr>
        <p:txBody>
          <a:bodyPr anchor="t"/>
          <a:lstStyle/>
          <a:p>
            <a:r>
              <a:rPr lang="ru-RU" dirty="0" smtClean="0"/>
              <a:t>1 семестр</a:t>
            </a: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21161"/>
              </p:ext>
            </p:extLst>
          </p:nvPr>
        </p:nvGraphicFramePr>
        <p:xfrm>
          <a:off x="539551" y="1628800"/>
          <a:ext cx="7992890" cy="4779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5955"/>
                <a:gridCol w="882185"/>
                <a:gridCol w="666074"/>
                <a:gridCol w="354235"/>
                <a:gridCol w="1199938"/>
                <a:gridCol w="592066"/>
                <a:gridCol w="888099"/>
                <a:gridCol w="888099"/>
                <a:gridCol w="592066"/>
                <a:gridCol w="659358"/>
                <a:gridCol w="894815"/>
              </a:tblGrid>
              <a:tr h="219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ПО(б)-1-15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Габитова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n-US" sz="1400" b="1" dirty="0" err="1">
                          <a:effectLst/>
                        </a:rPr>
                        <a:t>Рамиля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n-US" sz="1400" b="1" dirty="0" err="1">
                          <a:effectLst/>
                        </a:rPr>
                        <a:t>Ильдаровна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5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Компонент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Кафедра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Дисциплина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Кол. кред.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Всего по уч. пл.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Форма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итогового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контроля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Оценка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Кол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en-US" sz="1400" dirty="0" err="1">
                          <a:effectLst/>
                        </a:rPr>
                        <a:t>баллов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Дата сдачи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219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201</a:t>
                      </a:r>
                      <a:r>
                        <a:rPr lang="ru-RU" sz="1400" dirty="0" smtClean="0">
                          <a:effectLst/>
                        </a:rPr>
                        <a:t>6</a:t>
                      </a:r>
                      <a:r>
                        <a:rPr lang="en-US" sz="1400" dirty="0" smtClean="0">
                          <a:effectLst/>
                        </a:rPr>
                        <a:t>-1</a:t>
                      </a:r>
                      <a:r>
                        <a:rPr lang="ru-RU" sz="1400" dirty="0" smtClean="0">
                          <a:effectLst/>
                        </a:rPr>
                        <a:t>7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учебный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1-курс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b="1" dirty="0">
                          <a:effectLst/>
                        </a:rPr>
                        <a:t>1-семестр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ГК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ПМиИ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Информатика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</a:t>
                      </a:r>
                      <a:r>
                        <a:rPr lang="ru-RU" sz="1400" dirty="0" smtClean="0">
                          <a:effectLst/>
                        </a:rPr>
                        <a:t>5</a:t>
                      </a:r>
                      <a:r>
                        <a:rPr lang="en-US" sz="1400" dirty="0" smtClean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Экзамен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</a:rPr>
                        <a:t>отл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90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B050"/>
                          </a:solidFill>
                          <a:effectLst/>
                        </a:rPr>
                        <a:t>12.01.16</a:t>
                      </a:r>
                      <a:endParaRPr lang="ru-RU" sz="14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509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ГК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КЯ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Кыргызский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язык</a:t>
                      </a:r>
                      <a:r>
                        <a:rPr lang="en-US" sz="1400" dirty="0">
                          <a:effectLst/>
                        </a:rPr>
                        <a:t> (</a:t>
                      </a:r>
                      <a:r>
                        <a:rPr lang="en-US" sz="1400" dirty="0" err="1">
                          <a:effectLst/>
                        </a:rPr>
                        <a:t>базовый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Экзамен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</a:rPr>
                        <a:t>отл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90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B050"/>
                          </a:solidFill>
                          <a:effectLst/>
                        </a:rPr>
                        <a:t>12.01.16</a:t>
                      </a:r>
                      <a:endParaRPr lang="ru-RU" sz="14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29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ГК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ПМиИ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Математика</a:t>
                      </a:r>
                      <a:r>
                        <a:rPr lang="en-US" sz="1400" dirty="0">
                          <a:effectLst/>
                        </a:rPr>
                        <a:t> 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Экзамен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</a:rPr>
                        <a:t>хор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75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B050"/>
                          </a:solidFill>
                          <a:effectLst/>
                        </a:rPr>
                        <a:t>21.01.16</a:t>
                      </a:r>
                      <a:endParaRPr lang="ru-RU" sz="14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726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ВК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ИКГ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Начертательная геометрия и инженерная графика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</a:rPr>
                        <a:t>5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</a:t>
                      </a:r>
                      <a:r>
                        <a:rPr lang="ru-RU" sz="1400" dirty="0" smtClean="0">
                          <a:effectLst/>
                        </a:rPr>
                        <a:t>5</a:t>
                      </a:r>
                      <a:r>
                        <a:rPr lang="en-US" sz="1400" dirty="0" smtClean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Экзамен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</a:rPr>
                        <a:t>хор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74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16.01.16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188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ГК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Физика 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Экзамен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B050"/>
                          </a:solidFill>
                          <a:effectLst/>
                        </a:rPr>
                        <a:t>хор</a:t>
                      </a:r>
                      <a:endParaRPr lang="ru-RU" sz="14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74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11.01.16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63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ГК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ФКиС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Физическая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культура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Зачет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B050"/>
                          </a:solidFill>
                          <a:effectLst/>
                        </a:rPr>
                        <a:t>зачет</a:t>
                      </a:r>
                      <a:endParaRPr lang="ru-RU" sz="14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77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18.01.16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188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ГК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Химия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47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Экзамен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B050"/>
                          </a:solidFill>
                          <a:effectLst/>
                        </a:rPr>
                        <a:t>удов</a:t>
                      </a:r>
                      <a:endParaRPr lang="ru-RU" sz="140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61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</a:rPr>
                        <a:t>05.01.16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68483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7030A0"/>
                          </a:solidFill>
                          <a:effectLst/>
                        </a:rPr>
                        <a:t>Итого</a:t>
                      </a:r>
                      <a:r>
                        <a:rPr lang="en-US" sz="16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7030A0"/>
                          </a:solidFill>
                          <a:effectLst/>
                        </a:rPr>
                        <a:t>за</a:t>
                      </a:r>
                      <a:r>
                        <a:rPr lang="en-US" sz="1600" dirty="0">
                          <a:solidFill>
                            <a:srgbClr val="7030A0"/>
                          </a:solidFill>
                          <a:effectLst/>
                        </a:rPr>
                        <a:t>  1-семестр: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7030A0"/>
                          </a:solidFill>
                          <a:effectLst/>
                        </a:rPr>
                        <a:t>Всего</a:t>
                      </a:r>
                      <a:r>
                        <a:rPr lang="en-US" sz="16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7030A0"/>
                          </a:solidFill>
                          <a:effectLst/>
                        </a:rPr>
                        <a:t>кредитов</a:t>
                      </a:r>
                      <a:r>
                        <a:rPr lang="en-US" sz="1600" dirty="0">
                          <a:solidFill>
                            <a:srgbClr val="7030A0"/>
                          </a:solidFill>
                          <a:effectLst/>
                        </a:rPr>
                        <a:t>: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effectLst/>
                        </a:rPr>
                        <a:t>30</a:t>
                      </a:r>
                      <a:endParaRPr lang="ru-RU" sz="16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</a:rPr>
                        <a:t>Сумма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</a:rPr>
                        <a:t>зарегистр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</a:rPr>
                        <a:t>кред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.: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947" marR="14947" marT="14947" marB="1494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68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60672" cy="648072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Кредит технологии обучения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1. Регистрация на предмет (согласно по графику) каждый студент проходит лично сам;</a:t>
            </a:r>
          </a:p>
          <a:p>
            <a:r>
              <a:rPr lang="ru-RU" dirty="0" smtClean="0"/>
              <a:t>2. Оплата за зарегистрированный предмет;</a:t>
            </a:r>
          </a:p>
          <a:p>
            <a:r>
              <a:rPr lang="ru-RU" dirty="0" smtClean="0"/>
              <a:t>3. Посещение на занятии;</a:t>
            </a:r>
          </a:p>
          <a:p>
            <a:r>
              <a:rPr lang="ru-RU" dirty="0" smtClean="0"/>
              <a:t>4. Выполнение СРСП и заданий своевременно и сдать в срок;</a:t>
            </a:r>
          </a:p>
          <a:p>
            <a:r>
              <a:rPr lang="ru-RU" dirty="0" smtClean="0"/>
              <a:t>5. Набрать необходимые баллы в течении семестра.</a:t>
            </a:r>
          </a:p>
          <a:p>
            <a:r>
              <a:rPr lang="ru-RU" dirty="0" smtClean="0"/>
              <a:t>6. До начало очередной сессии иметь соответствующие баллы по модулям и по СРСП.</a:t>
            </a:r>
          </a:p>
          <a:p>
            <a:r>
              <a:rPr lang="ru-RU" dirty="0" smtClean="0"/>
              <a:t>7. За регулярной пропуски и заданий не сдано, то студенту выставляется оценки </a:t>
            </a:r>
            <a:r>
              <a:rPr lang="en-US" dirty="0" smtClean="0"/>
              <a:t>F</a:t>
            </a:r>
            <a:r>
              <a:rPr lang="ru-RU" dirty="0" smtClean="0"/>
              <a:t> и студент отстраняется от занятии по данному предмету. </a:t>
            </a:r>
          </a:p>
          <a:p>
            <a:r>
              <a:rPr lang="ru-RU" dirty="0" smtClean="0"/>
              <a:t>8. </a:t>
            </a:r>
            <a:r>
              <a:rPr lang="ru-RU" dirty="0" smtClean="0">
                <a:solidFill>
                  <a:srgbClr val="C00000"/>
                </a:solidFill>
              </a:rPr>
              <a:t>Ниже 60 баллов к сессии не допускается и остается на повторный обучения данный предмет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278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60672" cy="648072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/>
              <a:t>Кредит технологии обучения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ru-RU" u="sng" dirty="0" smtClean="0"/>
              <a:t>Если </a:t>
            </a:r>
            <a:r>
              <a:rPr lang="ru-RU" u="sng" dirty="0"/>
              <a:t>студент </a:t>
            </a:r>
            <a:r>
              <a:rPr lang="ru-RU" dirty="0" smtClean="0"/>
              <a:t>за учебный год набрал менее 50 кредитов, то на следующий курс не переводится и останется на повторный год обучения;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Если студент регистрацию на предметы не прошел, то к занятиям не допускается, т.к., его фамилия в списках не числится;</a:t>
            </a:r>
          </a:p>
          <a:p>
            <a:r>
              <a:rPr lang="ru-RU" dirty="0" smtClean="0"/>
              <a:t>За регулярный пропуск занятий и за нарушении порядок университета студент отчисляется из университета;</a:t>
            </a:r>
          </a:p>
          <a:p>
            <a:r>
              <a:rPr lang="ru-RU" u="sng" dirty="0">
                <a:solidFill>
                  <a:srgbClr val="FF0000"/>
                </a:solidFill>
              </a:rPr>
              <a:t>Если студент </a:t>
            </a:r>
            <a:r>
              <a:rPr lang="ru-RU" u="sng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отчисляется не закончив 1 курс, потом восстановлении не подлежит</a:t>
            </a:r>
            <a:r>
              <a:rPr lang="ru-RU" dirty="0" smtClean="0"/>
              <a:t>;</a:t>
            </a:r>
          </a:p>
          <a:p>
            <a:r>
              <a:rPr lang="ru-RU" dirty="0" smtClean="0"/>
              <a:t>Если студент в течении семестра по какому-либо предмету набрал менее 41 баллов, то данный предмет необходимо изучить заново полностью, оплатив за кредиты;</a:t>
            </a:r>
          </a:p>
        </p:txBody>
      </p:sp>
    </p:spTree>
    <p:extLst>
      <p:ext uri="{BB962C8B-B14F-4D97-AF65-F5344CB8AC3E}">
        <p14:creationId xmlns:p14="http://schemas.microsoft.com/office/powerpoint/2010/main" val="3520365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6480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</a:rPr>
              <a:t>Система оценки знаний студентов</a:t>
            </a:r>
            <a:endParaRPr lang="ru-RU" sz="3200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300236"/>
              </p:ext>
            </p:extLst>
          </p:nvPr>
        </p:nvGraphicFramePr>
        <p:xfrm>
          <a:off x="971598" y="1412776"/>
          <a:ext cx="7632849" cy="4392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6502"/>
                <a:gridCol w="1149764"/>
                <a:gridCol w="2352502"/>
                <a:gridCol w="2904081"/>
              </a:tblGrid>
              <a:tr h="1229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(баллы)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Оценка по буквенной системе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Оценка традиционной системе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Примечание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87-100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Отлично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80-86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Хорошо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74-79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68-73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61-67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41-60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FX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Неудовлетворительно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B0F0"/>
                          </a:solidFill>
                          <a:effectLst/>
                        </a:rPr>
                        <a:t>Есть возможность в течении месяца ликвидировать</a:t>
                      </a:r>
                      <a:endParaRPr lang="ru-RU" sz="1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0-40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Изучить повторно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753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308</TotalTime>
  <Words>678</Words>
  <Application>Microsoft Office PowerPoint</Application>
  <PresentationFormat>Экран (4:3)</PresentationFormat>
  <Paragraphs>221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Impact</vt:lpstr>
      <vt:lpstr>Times New Roman</vt:lpstr>
      <vt:lpstr>NewsPrint</vt:lpstr>
      <vt:lpstr>Деканат    ИТР</vt:lpstr>
      <vt:lpstr>Кредит технология обучения</vt:lpstr>
      <vt:lpstr>Кредит технология обучения</vt:lpstr>
      <vt:lpstr>КРЕДИТ ТЕХНОЛОГИИ ОБУЧЕНИЯ</vt:lpstr>
      <vt:lpstr>Презентация PowerPoint</vt:lpstr>
      <vt:lpstr>Кредит технологии обучения</vt:lpstr>
      <vt:lpstr>Кредит технологии обучения</vt:lpstr>
      <vt:lpstr>Кредит технологии обучения</vt:lpstr>
      <vt:lpstr>Система оценки знаний студентов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GIZ Прогамма «Профессиональное образование в Центральной Азии»</dc:title>
  <dc:creator>Таир</dc:creator>
  <cp:lastModifiedBy>фтм</cp:lastModifiedBy>
  <cp:revision>24</cp:revision>
  <cp:lastPrinted>2019-11-20T05:54:18Z</cp:lastPrinted>
  <dcterms:created xsi:type="dcterms:W3CDTF">2016-03-28T08:55:30Z</dcterms:created>
  <dcterms:modified xsi:type="dcterms:W3CDTF">2023-03-31T09:40:11Z</dcterms:modified>
</cp:coreProperties>
</file>