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7" r:id="rId2"/>
    <p:sldMasterId id="2147483749" r:id="rId3"/>
    <p:sldMasterId id="2147483761" r:id="rId4"/>
    <p:sldMasterId id="2147483785" r:id="rId5"/>
    <p:sldMasterId id="2147483797" r:id="rId6"/>
    <p:sldMasterId id="2147483809" r:id="rId7"/>
    <p:sldMasterId id="2147483821" r:id="rId8"/>
    <p:sldMasterId id="2147483833" r:id="rId9"/>
    <p:sldMasterId id="2147483845" r:id="rId10"/>
  </p:sldMasterIdLst>
  <p:notesMasterIdLst>
    <p:notesMasterId r:id="rId34"/>
  </p:notesMasterIdLst>
  <p:sldIdLst>
    <p:sldId id="270" r:id="rId11"/>
    <p:sldId id="271" r:id="rId12"/>
    <p:sldId id="260" r:id="rId13"/>
    <p:sldId id="282" r:id="rId14"/>
    <p:sldId id="257" r:id="rId15"/>
    <p:sldId id="263" r:id="rId16"/>
    <p:sldId id="258" r:id="rId17"/>
    <p:sldId id="262" r:id="rId18"/>
    <p:sldId id="276" r:id="rId19"/>
    <p:sldId id="277" r:id="rId20"/>
    <p:sldId id="278" r:id="rId21"/>
    <p:sldId id="279" r:id="rId22"/>
    <p:sldId id="280" r:id="rId23"/>
    <p:sldId id="281" r:id="rId24"/>
    <p:sldId id="272" r:id="rId25"/>
    <p:sldId id="261" r:id="rId26"/>
    <p:sldId id="264" r:id="rId27"/>
    <p:sldId id="273" r:id="rId28"/>
    <p:sldId id="266" r:id="rId29"/>
    <p:sldId id="274" r:id="rId30"/>
    <p:sldId id="265" r:id="rId31"/>
    <p:sldId id="283" r:id="rId32"/>
    <p:sldId id="2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0D20C6E-936C-4085-A45B-630307DBA400}">
          <p14:sldIdLst>
            <p14:sldId id="270"/>
            <p14:sldId id="271"/>
            <p14:sldId id="260"/>
            <p14:sldId id="282"/>
            <p14:sldId id="257"/>
            <p14:sldId id="263"/>
            <p14:sldId id="258"/>
            <p14:sldId id="262"/>
            <p14:sldId id="276"/>
            <p14:sldId id="277"/>
            <p14:sldId id="278"/>
            <p14:sldId id="279"/>
            <p14:sldId id="280"/>
            <p14:sldId id="281"/>
            <p14:sldId id="272"/>
            <p14:sldId id="261"/>
            <p14:sldId id="264"/>
            <p14:sldId id="273"/>
            <p14:sldId id="266"/>
            <p14:sldId id="274"/>
            <p14:sldId id="265"/>
            <p14:sldId id="283"/>
            <p14:sldId id="284"/>
          </p14:sldIdLst>
        </p14:section>
        <p14:section name="Раздел без заголовка" id="{EC6C9771-1ACC-4E3D-A45C-C11E1D481B2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384A9-4D3A-421D-92C4-8A89BD421498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30203-0E01-492E-9CB1-F4F893FCAF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378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F43B3-7579-467A-B974-14AF10567A37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9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ts val="1400"/>
              <a:buFont typeface="Arial"/>
              <a:buNone/>
              <a:defRPr/>
            </a:pPr>
            <a:endParaRPr lang="ru-RU" kern="0">
              <a:solidFill>
                <a:srgbClr val="000000"/>
              </a:solidFill>
              <a:cs typeface="Calibri"/>
              <a:sym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3D7F43B3-7579-467A-B974-14AF10567A37}" type="slidenum">
              <a:rPr lang="ru-RU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11</a:t>
            </a:fld>
            <a:endParaRPr lang="ru-RU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75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ts val="1400"/>
              <a:buFont typeface="Arial"/>
              <a:buNone/>
              <a:defRPr/>
            </a:pPr>
            <a:endParaRPr lang="ru-RU" kern="0">
              <a:solidFill>
                <a:srgbClr val="000000"/>
              </a:solidFill>
              <a:cs typeface="Calibri"/>
              <a:sym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3D7F43B3-7579-467A-B974-14AF10567A37}" type="slidenum">
              <a:rPr lang="ru-RU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12</a:t>
            </a:fld>
            <a:endParaRPr lang="ru-RU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811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F43B3-7579-467A-B974-14AF10567A37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2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5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08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278FC78-F395-68B0-9B5B-3B2894F0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ADF58FB-43BB-8167-5260-AF7FE660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CCEED55-1C3E-E3D9-EB1F-C496AB83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431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A7FC89-FB15-412E-86B4-5FB51FD46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EC7D422-2C22-F0B5-31BF-89185721B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1870CFA-E2D7-9F87-B980-4A0ADACFB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FAAB0C3-056F-4DDB-BC98-88589D85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4B4572F-BD6C-03BD-5C3A-E9E679AF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E0F5285-B4B4-4A20-B2D6-6D3736F9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255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F7869A-9084-9A93-C12E-C96B5A24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88BC93D-81F8-2DA4-1C2C-02A4E4559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714CCCD-7A34-4B8E-D737-C29D49354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1D65AE0-2EE7-9289-47CB-1109482B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C88C619-9943-314C-87F5-3A93132D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900CDDD-C731-87BE-40AD-A959BA7F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833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61ABC7-7914-FA01-0A19-3DBBA222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E0E4DBC-FC5B-C8CE-FE6D-32ADBAB14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7FF358C-ED8A-44E2-3F1A-2BCA0686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DD6593-BB76-42F2-E5AC-A6F777CB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AF50191-B54C-98D2-5D20-1423EAE2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846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7A937A5-4B9B-CA9E-6B7E-A7C71CF893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109BE5C-D225-97BA-D453-3F980E3E4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136EA2F-2D8A-D8F6-E9A0-FC787F79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355B21C-FAC7-EFCE-DD24-1F0005534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19248F5-89AF-0671-3FC2-F185C5FC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237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8B94A4-F3A7-04FD-0C62-B6CB9DC5C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2DF912A-1E49-1742-80FD-D0E713792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75590CA-9492-4FD3-174B-59982BB2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737BD-7EAD-9997-37CA-BA3011F93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3189576-BCC8-23C3-D4A7-5B80E932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143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F830A0-48D6-C36F-14BF-9612E5777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55C353-CFCF-FC5A-D4AE-993FAEE25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A44DDAD-EBBD-CD6C-A360-3AD34F9B8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739FC9-6E3F-2277-7AB4-EBADAEDB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D41FDB5-475C-9C0A-E1E5-45BF358CA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160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E7A836-F5C8-3876-AE6B-5ADF63A9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3BD8675-58FA-97CA-7039-88A185083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FE09364-6969-A47C-4171-5580B041A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9C4EAC-681B-0FCE-4BAA-B516E31B6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49C664C-A7B3-8354-5035-C2DE12F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287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90E7E3-C429-715A-75F1-1FE69B99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868D24B-7782-C8C7-C7A4-C5942CC7F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B66049A-D8E9-075E-0AB3-74841B5C2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7D7C2A9-A86A-945B-C9C1-BD4A7C08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47C68CC-EC12-F7D5-A9AC-D37A6EAF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B3407DF-F14F-E747-2A56-D7213304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607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F525C5-CD9B-DB1D-B5CD-13A4032C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5021B42-CCF0-8D20-D16C-444DF7EB7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B7FB477-B23F-AF5D-4BAB-0E9EE9FA1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F47FEBB-EBFC-B8A6-6CCE-C8DAE96476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5A57B42-0F2F-F97D-EBCB-F68AEB7B5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1E6D70C-B50E-6E1F-7AE8-8C4F4F55D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13C04BA-2045-1441-BB17-C925F25D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8B4F935-B369-C971-F9EA-47D75BE3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0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04997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B8C083-AB19-B0F8-F9D6-B3A5B069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C23C70E-2622-FF70-E17E-4BD9B6E0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50B26BA-7C95-73B1-AE73-92067C83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8B0BF06-3C7C-971F-303A-BF82E586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745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278FC78-F395-68B0-9B5B-3B2894F0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ADF58FB-43BB-8167-5260-AF7FE660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CCEED55-1C3E-E3D9-EB1F-C496AB83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916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A7FC89-FB15-412E-86B4-5FB51FD46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EC7D422-2C22-F0B5-31BF-89185721B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1870CFA-E2D7-9F87-B980-4A0ADACFB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FAAB0C3-056F-4DDB-BC98-88589D85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4B4572F-BD6C-03BD-5C3A-E9E679AF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E0F5285-B4B4-4A20-B2D6-6D3736F9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685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F7869A-9084-9A93-C12E-C96B5A24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88BC93D-81F8-2DA4-1C2C-02A4E4559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714CCCD-7A34-4B8E-D737-C29D49354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1D65AE0-2EE7-9289-47CB-1109482B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C88C619-9943-314C-87F5-3A93132D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900CDDD-C731-87BE-40AD-A959BA7F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375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61ABC7-7914-FA01-0A19-3DBBA222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E0E4DBC-FC5B-C8CE-FE6D-32ADBAB14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7FF358C-ED8A-44E2-3F1A-2BCA0686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DD6593-BB76-42F2-E5AC-A6F777CB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AF50191-B54C-98D2-5D20-1423EAE2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205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7A937A5-4B9B-CA9E-6B7E-A7C71CF893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109BE5C-D225-97BA-D453-3F980E3E4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136EA2F-2D8A-D8F6-E9A0-FC787F79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355B21C-FAC7-EFCE-DD24-1F0005534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19248F5-89AF-0671-3FC2-F185C5FC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6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5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2246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91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88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55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43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9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14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0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2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8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1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1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2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7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6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0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9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4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32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2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4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4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2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7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7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956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4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23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6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7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6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5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2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689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8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4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0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4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416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8B94A4-F3A7-04FD-0C62-B6CB9DC5C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2DF912A-1E49-1742-80FD-D0E713792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75590CA-9492-4FD3-174B-59982BB2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737BD-7EAD-9997-37CA-BA3011F93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3189576-BCC8-23C3-D4A7-5B80E932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60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F830A0-48D6-C36F-14BF-9612E5777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55C353-CFCF-FC5A-D4AE-993FAEE25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A44DDAD-EBBD-CD6C-A360-3AD34F9B8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739FC9-6E3F-2277-7AB4-EBADAEDB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D41FDB5-475C-9C0A-E1E5-45BF358CA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321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E7A836-F5C8-3876-AE6B-5ADF63A9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3BD8675-58FA-97CA-7039-88A185083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FE09364-6969-A47C-4171-5580B041A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9C4EAC-681B-0FCE-4BAA-B516E31B6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49C664C-A7B3-8354-5035-C2DE12F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199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90E7E3-C429-715A-75F1-1FE69B99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868D24B-7782-C8C7-C7A4-C5942CC7F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B66049A-D8E9-075E-0AB3-74841B5C2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7D7C2A9-A86A-945B-C9C1-BD4A7C08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47C68CC-EC12-F7D5-A9AC-D37A6EAF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B3407DF-F14F-E747-2A56-D7213304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95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F525C5-CD9B-DB1D-B5CD-13A4032C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5021B42-CCF0-8D20-D16C-444DF7EB7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B7FB477-B23F-AF5D-4BAB-0E9EE9FA1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F47FEBB-EBFC-B8A6-6CCE-C8DAE96476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5A57B42-0F2F-F97D-EBCB-F68AEB7B5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1E6D70C-B50E-6E1F-7AE8-8C4F4F55D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13C04BA-2045-1441-BB17-C925F25D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8B4F935-B369-C971-F9EA-47D75BE3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589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B8C083-AB19-B0F8-F9D6-B3A5B069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C23C70E-2622-FF70-E17E-4BD9B6E0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50B26BA-7C95-73B1-AE73-92067C83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8B0BF06-3C7C-971F-303A-BF82E586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9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E56D7-AB2B-48F4-8C33-0B36FE28C38E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54AC353-51EC-4A82-91DE-CCEC12FC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5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4736C8-AD51-59BD-A2C2-E7C5DE4C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DA05F4-7119-390F-9CCF-DA4984A35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DDC4BC-BAAD-BBE5-CB00-9E5A5AC64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FDE89A9-C14F-4659-BCCE-93721AB22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1FFF49-CD11-FC72-F95D-AD8EA3B9F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2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5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8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5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7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2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21.04.2021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Докторская школа и докторские программы КГТУ им. И. Раззакова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3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4736C8-AD51-59BD-A2C2-E7C5DE4C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DA05F4-7119-390F-9CCF-DA4984A35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DDC4BC-BAAD-BBE5-CB00-9E5A5AC64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82BE819-0579-46B8-9403-A9CD0005496E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18.12.2025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FDE89A9-C14F-4659-BCCE-93721AB22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1FFF49-CD11-FC72-F95D-AD8EA3B9F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0702D3-151A-4D8B-A80D-B7D5CC389919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3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kstu.kg/fakultety/ehnergeticheskii-fakultet/fizika" TargetMode="External"/><Relationship Id="rId3" Type="http://schemas.openxmlformats.org/officeDocument/2006/relationships/hyperlink" Target="https://kstu.kg/fakultety/ehnergeticheskii-fakultet/ehlektrosnabzhenie" TargetMode="External"/><Relationship Id="rId7" Type="http://schemas.openxmlformats.org/officeDocument/2006/relationships/hyperlink" Target="https://kstu.kg/fakultety/ehnergeticheskii-fakultet/teploehnergetika" TargetMode="External"/><Relationship Id="rId2" Type="http://schemas.openxmlformats.org/officeDocument/2006/relationships/hyperlink" Target="https://kstu.kg/bokovoe-menju/instituty/ehnergeticheskii-institut/ehlektroehnergetika-im-dzh-apyshev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stu.kg/fakultety/ehnergeticheskii-fakultet/teoreticheskie-osnovy-ehlektrotekhniki-i-obshchei-ehlektroniki" TargetMode="External"/><Relationship Id="rId5" Type="http://schemas.openxmlformats.org/officeDocument/2006/relationships/hyperlink" Target="https://kstu.kg/fakultety/ehnergeticheskii-fakultet/vozobnovljaemye-istochniki-ehnergii" TargetMode="External"/><Relationship Id="rId10" Type="http://schemas.openxmlformats.org/officeDocument/2006/relationships/hyperlink" Target="https://kstu.kg/fakultety/ehnergeticheskii-fakultet/filosofija-i-socialnye-nauki" TargetMode="External"/><Relationship Id="rId4" Type="http://schemas.openxmlformats.org/officeDocument/2006/relationships/hyperlink" Target="https://kstu.kg/fakultety/ehnergeticheskii-fakultet/ehlektromekhanika" TargetMode="External"/><Relationship Id="rId9" Type="http://schemas.openxmlformats.org/officeDocument/2006/relationships/hyperlink" Target="https://kstu.kg/fakultety/ehnergeticheskii-fakultet/tekhnosfernaja-bezopasnos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0827" t="45776" b="47657"/>
          <a:stretch>
            <a:fillRect/>
          </a:stretch>
        </p:blipFill>
        <p:spPr>
          <a:xfrm>
            <a:off x="11073618" y="3559126"/>
            <a:ext cx="1118382" cy="4501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6" y="0"/>
            <a:ext cx="12192000" cy="6858000"/>
          </a:xfrm>
          <a:prstGeom prst="rect">
            <a:avLst/>
          </a:prstGeom>
        </p:spPr>
      </p:pic>
      <p:sp>
        <p:nvSpPr>
          <p:cNvPr id="10" name="Google Shape;94;p1"/>
          <p:cNvSpPr txBox="1"/>
          <p:nvPr/>
        </p:nvSpPr>
        <p:spPr>
          <a:xfrm>
            <a:off x="245863" y="2153770"/>
            <a:ext cx="4750343" cy="139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prstClr val="black"/>
              </a:buClr>
              <a:buSzPts val="3200"/>
            </a:pP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Кыргызский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государственный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технический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университет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имени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Исхака</a:t>
            </a:r>
            <a:r>
              <a:rPr lang="en-US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Раззакова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endParaRPr lang="ru-RU" sz="2000" b="1" dirty="0" smtClean="0">
              <a:solidFill>
                <a:srgbClr val="0070C0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  <a:p>
            <a:pPr>
              <a:lnSpc>
                <a:spcPct val="90000"/>
              </a:lnSpc>
              <a:buClr>
                <a:prstClr val="black"/>
              </a:buClr>
              <a:buSzPts val="3200"/>
            </a:pP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  <a:p>
            <a:pPr>
              <a:lnSpc>
                <a:spcPct val="90000"/>
              </a:lnSpc>
              <a:buClr>
                <a:prstClr val="black"/>
              </a:buClr>
              <a:buSzPts val="3200"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ЭНЕРГЕТИЧЕСКИЙ ИНСТИТУТ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4115" y="5851359"/>
            <a:ext cx="4939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dirty="0" smtClean="0">
                <a:ea typeface="Calibri" panose="020F0502020204030204"/>
                <a:cs typeface="Calibri" panose="020F0502020204030204"/>
                <a:sym typeface="+mn-ea"/>
              </a:rPr>
              <a:t> Директор Энергетического института, </a:t>
            </a:r>
          </a:p>
          <a:p>
            <a:pPr algn="ctr"/>
            <a:r>
              <a:rPr lang="ru-RU" altLang="en-US" dirty="0" smtClean="0">
                <a:ea typeface="Calibri" panose="020F0502020204030204"/>
                <a:cs typeface="Calibri" panose="020F0502020204030204"/>
                <a:sym typeface="+mn-ea"/>
              </a:rPr>
              <a:t>к.т.н., доцент</a:t>
            </a:r>
            <a:r>
              <a:rPr lang="ru-RU" altLang="en-US" dirty="0">
                <a:ea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ru-RU" altLang="en-US" dirty="0" err="1" smtClean="0">
                <a:ea typeface="Calibri" panose="020F0502020204030204"/>
                <a:cs typeface="Calibri" panose="020F0502020204030204"/>
                <a:sym typeface="+mn-ea"/>
              </a:rPr>
              <a:t>Калматов</a:t>
            </a:r>
            <a:r>
              <a:rPr lang="ru-RU" altLang="en-US" dirty="0" smtClean="0">
                <a:ea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ru-RU" altLang="en-US" dirty="0" err="1" smtClean="0">
                <a:ea typeface="Calibri" panose="020F0502020204030204"/>
                <a:cs typeface="Calibri" panose="020F0502020204030204"/>
                <a:sym typeface="+mn-ea"/>
              </a:rPr>
              <a:t>Улукбек</a:t>
            </a:r>
            <a:r>
              <a:rPr lang="ru-RU" altLang="en-US" dirty="0" smtClean="0">
                <a:ea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ru-RU" altLang="en-US" dirty="0" err="1" smtClean="0">
                <a:ea typeface="Calibri" panose="020F0502020204030204"/>
                <a:cs typeface="Calibri" panose="020F0502020204030204"/>
                <a:sym typeface="+mn-ea"/>
              </a:rPr>
              <a:t>Абдукалыкович</a:t>
            </a:r>
            <a:endParaRPr lang="en-US" altLang="en-US" dirty="0">
              <a:ea typeface="Calibri" panose="020F0502020204030204"/>
              <a:cs typeface="Calibri" panose="020F0502020204030204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9709267" y="4793463"/>
          <a:ext cx="1220787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CorelDRAW" r:id="rId6" imgW="1220838" imgH="1469321" progId="CorelDraw.Graphic.20">
                  <p:embed/>
                </p:oleObj>
              </mc:Choice>
              <mc:Fallback>
                <p:oleObj name="CorelDRAW" r:id="rId6" imgW="1220838" imgH="1469321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09267" y="4793463"/>
                        <a:ext cx="1220787" cy="147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57576" y="400929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spcBef>
                <a:spcPts val="1000"/>
              </a:spcBef>
              <a:buClr>
                <a:srgbClr val="A53010"/>
              </a:buClr>
            </a:pPr>
            <a:r>
              <a:rPr lang="ky-KG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Взаимодействие </a:t>
            </a:r>
            <a:r>
              <a:rPr lang="ky-KG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института </a:t>
            </a:r>
            <a:r>
              <a:rPr lang="ky-KG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энергетической отраслью 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Кыргызстана</a:t>
            </a:r>
          </a:p>
        </p:txBody>
      </p:sp>
      <p:pic>
        <p:nvPicPr>
          <p:cNvPr id="9" name="Рисунок 8" descr="https://kstu.kg/fileadmin/user_upload/whatsapp_image_2025-03-26_at_14.56.12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034" y="981956"/>
            <a:ext cx="1061280" cy="1019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y-KG" sz="3733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Солнечная электростанция КГТУ</a:t>
            </a:r>
            <a:endParaRPr lang="ru-RU" sz="3733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210" y="1425083"/>
            <a:ext cx="11853746" cy="171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30000"/>
              </a:lnSpc>
              <a:defRPr/>
            </a:pPr>
            <a:r>
              <a:rPr lang="ru-RU" sz="2800" i="1" dirty="0">
                <a:solidFill>
                  <a:srgbClr val="0161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 декабря 2023 г состоялось открытие учебно-демонстрационной сетевой солнечной электростанции мощностью 80 кВт в КГТУ им. И. Раззакова при финансовой поддержке </a:t>
            </a:r>
            <a:r>
              <a:rPr lang="en-US" sz="2800" i="1" dirty="0">
                <a:solidFill>
                  <a:srgbClr val="0161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USAID</a:t>
            </a:r>
            <a:endParaRPr lang="x-none" sz="2800" dirty="0">
              <a:solidFill>
                <a:srgbClr val="0161B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27100" cy="8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449" y="-1"/>
            <a:ext cx="927100" cy="8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DD5687E-8E9C-94A0-6C59-BC9FA2CC3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8" y="3541408"/>
            <a:ext cx="12147549" cy="271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0FAAD065-AB2E-4C26-8633-E3ABC2CBB748}" type="slidenum">
              <a:rPr lang="en-US" kern="0" smtClean="0">
                <a:solidFill>
                  <a:srgbClr val="757575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11</a:t>
            </a:fld>
            <a:endParaRPr lang="en-US" kern="0">
              <a:solidFill>
                <a:srgbClr val="75757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AutoShape 2" descr="blob:https://web.whatsapp.com/9900e9d9-2dfc-43f8-b7f5-6ecfd5a30e0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lang="ru-RU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21568" r="18385" b="10299"/>
          <a:stretch/>
        </p:blipFill>
        <p:spPr>
          <a:xfrm>
            <a:off x="307975" y="1948228"/>
            <a:ext cx="3659114" cy="2412757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5" r="-335"/>
          <a:stretch/>
        </p:blipFill>
        <p:spPr bwMode="auto">
          <a:xfrm>
            <a:off x="3967089" y="4511724"/>
            <a:ext cx="4210929" cy="224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125" y="1948228"/>
            <a:ext cx="3877797" cy="2412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А\Downloads\b4c74f36-1156-4ffd-8ca8-088705053de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958" y="1948228"/>
            <a:ext cx="3432179" cy="2412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958" y="4481195"/>
            <a:ext cx="3432178" cy="224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975" y="4511724"/>
            <a:ext cx="3504174" cy="2245712"/>
          </a:xfrm>
          <a:prstGeom prst="rect">
            <a:avLst/>
          </a:prstGeom>
        </p:spPr>
      </p:pic>
      <p:sp>
        <p:nvSpPr>
          <p:cNvPr id="17" name="Google Shape;170;p9">
            <a:extLst>
              <a:ext uri="{FF2B5EF4-FFF2-40B4-BE49-F238E27FC236}">
                <a16:creationId xmlns="" xmlns:a16="http://schemas.microsoft.com/office/drawing/2014/main" id="{B518D3DD-3E7D-472E-91E0-DDB3D0CAA222}"/>
              </a:ext>
            </a:extLst>
          </p:cNvPr>
          <p:cNvSpPr/>
          <p:nvPr/>
        </p:nvSpPr>
        <p:spPr>
          <a:xfrm>
            <a:off x="0" y="1217970"/>
            <a:ext cx="12192003" cy="45719"/>
          </a:xfrm>
          <a:prstGeom prst="rect">
            <a:avLst/>
          </a:prstGeom>
          <a:gradFill>
            <a:gsLst>
              <a:gs pos="0">
                <a:srgbClr val="0036A2"/>
              </a:gs>
              <a:gs pos="50000">
                <a:srgbClr val="0061FE"/>
              </a:gs>
              <a:gs pos="100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6096" y="289160"/>
            <a:ext cx="8906734" cy="62069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en-US" sz="2100" dirty="0" smtClean="0">
                <a:solidFill>
                  <a:srgbClr val="1F1F1F"/>
                </a:solidFill>
                <a:latin typeface="inherit"/>
              </a:rPr>
              <a:t>Международные и местные делегации посещают мастерскую Лу Баня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en-US" sz="2100" dirty="0" smtClean="0">
                <a:solidFill>
                  <a:srgbClr val="1F1F1F"/>
                </a:solidFill>
                <a:latin typeface="inherit"/>
              </a:rPr>
              <a:t>для академического и исследовательского сотрудничества.</a:t>
            </a:r>
            <a:r>
              <a:rPr lang="ru-RU" altLang="en-US" sz="800" dirty="0" smtClean="0">
                <a:solidFill>
                  <a:prstClr val="black"/>
                </a:solidFill>
              </a:rPr>
              <a:t> </a:t>
            </a:r>
            <a:endParaRPr lang="ru-RU" altLang="en-US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1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0FAAD065-AB2E-4C26-8633-E3ABC2CBB748}" type="slidenum">
              <a:rPr lang="en-US" kern="0" smtClean="0">
                <a:solidFill>
                  <a:srgbClr val="757575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12</a:t>
            </a:fld>
            <a:endParaRPr lang="en-US" kern="0">
              <a:solidFill>
                <a:srgbClr val="75757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AutoShape 2" descr="blob:https://web.whatsapp.com/9900e9d9-2dfc-43f8-b7f5-6ecfd5a30e0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lang="ru-RU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61" y="1488559"/>
            <a:ext cx="3410712" cy="2558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61" y="4186623"/>
            <a:ext cx="3410712" cy="25580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46" y="4149820"/>
            <a:ext cx="3611753" cy="25716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46" y="1460141"/>
            <a:ext cx="3611753" cy="25864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/>
          <a:stretch>
            <a:fillRect/>
          </a:stretch>
        </p:blipFill>
        <p:spPr>
          <a:xfrm>
            <a:off x="342460" y="4175843"/>
            <a:ext cx="3310128" cy="25795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/>
          <a:stretch>
            <a:fillRect/>
          </a:stretch>
        </p:blipFill>
        <p:spPr>
          <a:xfrm>
            <a:off x="364148" y="1474938"/>
            <a:ext cx="3288440" cy="2571655"/>
          </a:xfrm>
          <a:prstGeom prst="rect">
            <a:avLst/>
          </a:prstGeom>
        </p:spPr>
      </p:pic>
      <p:sp>
        <p:nvSpPr>
          <p:cNvPr id="19" name="Google Shape;170;p9">
            <a:extLst>
              <a:ext uri="{FF2B5EF4-FFF2-40B4-BE49-F238E27FC236}">
                <a16:creationId xmlns="" xmlns:a16="http://schemas.microsoft.com/office/drawing/2014/main" id="{46E3AF15-56D2-410F-919B-8148E536D14B}"/>
              </a:ext>
            </a:extLst>
          </p:cNvPr>
          <p:cNvSpPr/>
          <p:nvPr/>
        </p:nvSpPr>
        <p:spPr>
          <a:xfrm>
            <a:off x="0" y="1217970"/>
            <a:ext cx="12192003" cy="45719"/>
          </a:xfrm>
          <a:prstGeom prst="rect">
            <a:avLst/>
          </a:prstGeom>
          <a:gradFill>
            <a:gsLst>
              <a:gs pos="0">
                <a:srgbClr val="0036A2"/>
              </a:gs>
              <a:gs pos="50000">
                <a:srgbClr val="0061FE"/>
              </a:gs>
              <a:gs pos="100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359468" y="422535"/>
            <a:ext cx="5051364" cy="65146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en-US" sz="2200" dirty="0" smtClean="0">
                <a:solidFill>
                  <a:srgbClr val="1F1F1F"/>
                </a:solidFill>
                <a:latin typeface="inherit"/>
              </a:rPr>
              <a:t>Лаборатория «Электроэнергетика» мастерская </a:t>
            </a:r>
            <a:r>
              <a:rPr lang="ru-RU" altLang="en-US" sz="2200" dirty="0" smtClean="0">
                <a:solidFill>
                  <a:srgbClr val="1F1F1F"/>
                </a:solidFill>
                <a:latin typeface="inherit"/>
              </a:rPr>
              <a:t>Лу Баня</a:t>
            </a:r>
            <a:r>
              <a:rPr lang="ru-RU" altLang="en-US" sz="2200" dirty="0" smtClean="0">
                <a:solidFill>
                  <a:prstClr val="black"/>
                </a:solidFill>
              </a:rPr>
              <a:t> </a:t>
            </a:r>
            <a:endParaRPr lang="ru-RU" altLang="en-US" sz="22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0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0116D5D-506B-F442-3E4F-A4D9FD1E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48DBA94-8DC5-7DC4-E01E-7A92973B4E58}"/>
              </a:ext>
            </a:extLst>
          </p:cNvPr>
          <p:cNvSpPr txBox="1"/>
          <p:nvPr/>
        </p:nvSpPr>
        <p:spPr>
          <a:xfrm>
            <a:off x="401216" y="202554"/>
            <a:ext cx="10636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Лаборатория «Цифровые системы автоматизации в энергетике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x-none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EAF8459-A28D-5D75-FC63-8479675938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78"/>
          <a:stretch/>
        </p:blipFill>
        <p:spPr>
          <a:xfrm>
            <a:off x="4785451" y="993038"/>
            <a:ext cx="7242325" cy="3624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76B1F78-256E-4D61-B21C-12E6D13A28BA}"/>
              </a:ext>
            </a:extLst>
          </p:cNvPr>
          <p:cNvSpPr txBox="1"/>
          <p:nvPr/>
        </p:nvSpPr>
        <p:spPr>
          <a:xfrm>
            <a:off x="83976" y="4731137"/>
            <a:ext cx="121080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тренажера для практической подготовки по автоматизации энергосистемы — помочь обучающимся освоить принципы работы, структуру и методы эксплуатации энергосистем, научиться анализировать электрические схемы, использовать оборудование и разрабатывать программные средства для контроля и управления. Практическая подготовка позволяет глубже понять работу оборудования и систем автоматизации на электростанциях, проводить теоретические исследования и решать практические задачи, а также развивать навыки работы с автоматизированными системами управления энергетическими объектами и разработкой алгоритмов автоматизации различной сложности.</a:t>
            </a:r>
            <a:endParaRPr lang="x-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421ABF7-AAC9-CF0E-B185-098127A5D9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47"/>
          <a:stretch/>
        </p:blipFill>
        <p:spPr>
          <a:xfrm>
            <a:off x="-28176" y="993038"/>
            <a:ext cx="4861249" cy="3645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6861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E558F9-BBC5-B18B-7C9F-49F3D660C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1E2700-AD24-1A26-8FFF-0756C3FC469F}"/>
              </a:ext>
            </a:extLst>
          </p:cNvPr>
          <p:cNvSpPr txBox="1"/>
          <p:nvPr/>
        </p:nvSpPr>
        <p:spPr>
          <a:xfrm>
            <a:off x="1756753" y="292598"/>
            <a:ext cx="8166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k-KZ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Лаборатория новых энергетических </a:t>
            </a:r>
            <a:r>
              <a:rPr lang="kk-KZ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ресурсов</a:t>
            </a:r>
            <a:endParaRPr lang="x-none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2A3454-C0EC-E635-EFFD-46094F083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" y="855014"/>
            <a:ext cx="8801100" cy="39909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A6313F0-DC2F-DCC0-82F0-67025AC5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173" y="855013"/>
            <a:ext cx="2955581" cy="3990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82ECB33-C8B4-C906-2891-DBBCFEFAD53E}"/>
              </a:ext>
            </a:extLst>
          </p:cNvPr>
          <p:cNvSpPr txBox="1"/>
          <p:nvPr/>
        </p:nvSpPr>
        <p:spPr>
          <a:xfrm>
            <a:off x="370892" y="5047489"/>
            <a:ext cx="116002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практической подготовки по использованию технологий новых источников энергии отличается высокой функциональностью. Теоретическое обучение служит основой для экспериментального обучения. В процессе экспериментов учащиеся осваивают базовые принципы солнечной генерации, использование преобразователя аккумулированной электроэнергии, анализатора качества электрической энергии и систему управления энергией микросети, а также монтаж и сборку солнечных панелей </a:t>
            </a:r>
            <a:endParaRPr lang="x-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04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0019" y="140094"/>
            <a:ext cx="10610334" cy="70218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Поддержка энергетического института со стороны министра энергетики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Ибраева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Т.О.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467" y="1567250"/>
            <a:ext cx="11252886" cy="1186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Два </a:t>
            </a:r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раза в год министр </a:t>
            </a:r>
            <a:r>
              <a:rPr lang="ru-RU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Энергетики </a:t>
            </a:r>
            <a:r>
              <a:rPr lang="ru-RU" sz="2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Таалайбек</a:t>
            </a:r>
            <a:r>
              <a:rPr lang="ru-RU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Омукеевич</a:t>
            </a:r>
            <a:r>
              <a:rPr lang="ru-RU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читает лекции для </a:t>
            </a:r>
            <a:r>
              <a:rPr lang="ru-RU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студентам и магистрам ЭИ.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blob:https://web.whatsapp.com/2373a8d2-d373-44fe-bc89-140056bd065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34" y="3689520"/>
            <a:ext cx="3514810" cy="26361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828" y="3689520"/>
            <a:ext cx="3106940" cy="2494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86" y="2973859"/>
            <a:ext cx="2829700" cy="2364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2885303"/>
            <a:ext cx="2706859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78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4704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23406" y="1357391"/>
            <a:ext cx="1078992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Энергетический институт постоянно работает над укреплением и расширением взаимодействия с внешними партнёрами как внутри Кыргызстана, так и за его пределами. </a:t>
            </a:r>
          </a:p>
          <a:p>
            <a:pPr indent="228600" algn="just">
              <a:spcAft>
                <a:spcPts val="0"/>
              </a:spcAft>
            </a:pP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фокусе сотрудничества находятся следующие направления:</a:t>
            </a:r>
            <a:endParaRPr lang="en-US" sz="2200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обмен академическими программами и научными результатами с ведущими вузами и исследовательскими центрами;</a:t>
            </a:r>
            <a:endParaRPr lang="en-US" sz="2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совместная разработка методических материалов и проведение образовательных мероприятий;</a:t>
            </a:r>
            <a:endParaRPr lang="en-US" sz="2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производственных проектов и стажировок на предприятиях различных форм собственности;</a:t>
            </a:r>
            <a:endParaRPr lang="en-US" sz="2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привлечение международных партнеров для внедрения передовых технологий и </a:t>
            </a:r>
            <a:r>
              <a:rPr lang="ru-RU" sz="2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цифровизации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учебного процесса.</a:t>
            </a:r>
            <a:endParaRPr lang="en-US" sz="2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Такой комплексный подход способствует повышению качества подготовки специалистов, интеграции инноваций в учебный процесс и укреплению репутации института на глобальном образовательном рынке.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16232" y="480991"/>
            <a:ext cx="9815149" cy="7332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Организация и проведение практик. База практик</a:t>
            </a:r>
            <a:endParaRPr lang="en-US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02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0823" y="505097"/>
            <a:ext cx="10659292" cy="6183086"/>
          </a:xfrm>
        </p:spPr>
        <p:txBody>
          <a:bodyPr/>
          <a:lstStyle/>
          <a:p>
            <a:pPr indent="228600"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обеспечения высокого уровня практико-ориентированной подготовки кафедры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энергетического института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заключили долгосрочные соглашения о проведении учебно-ознакомительных, производственных и преддипломных практик до 2030 года со следующими ведущими энергетическими компаниями: ОАО «Национальная электрическая сеть Кыргызстана», ОАО «Электрические станции»,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ОсОО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Электросила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ОАО 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Чакан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ГЭС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ОАО «КЭРЦ», МП ТЭЦ Бишкек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другими ключевыми предприятиями отрасли.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Эти соглашения гарантируют студентам доступ к современному оборудованию, реальным производственным задачам и наставничеству опытных специалистов, что значительно повышает их конкурентоспособность на рынке труда.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94" y="3539164"/>
            <a:ext cx="3519713" cy="26397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6" y="3517557"/>
            <a:ext cx="3372973" cy="2537635"/>
          </a:xfrm>
          <a:prstGeom prst="rect">
            <a:avLst/>
          </a:prstGeom>
        </p:spPr>
      </p:pic>
      <p:pic>
        <p:nvPicPr>
          <p:cNvPr id="7" name="Рисунок 6" descr="C:\Users\KGTU\AppData\Local\Temp\Rar$DIa0.907\WhatsApp Image 2025-12-16 at 09.56.46 (1)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9" b="33606"/>
          <a:stretch/>
        </p:blipFill>
        <p:spPr bwMode="auto">
          <a:xfrm>
            <a:off x="4557881" y="3539164"/>
            <a:ext cx="3252990" cy="25160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4347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092" y="154553"/>
            <a:ext cx="9873520" cy="88341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Взаимодействия ЭИ с энергетическими предприятиями Кыргызстана</a:t>
            </a:r>
            <a:endParaRPr lang="ru-RU" dirty="0"/>
          </a:p>
        </p:txBody>
      </p:sp>
      <p:pic>
        <p:nvPicPr>
          <p:cNvPr id="3074" name="Picture 2" descr="https://kstu.kg/fileadmin/_processed_/3/6/csm_whatsapp_image_2025-10-24_at_20.51.03_389d5d4ca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68" y="1319512"/>
            <a:ext cx="4118917" cy="262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kstu.kg/fileadmin/_processed_/1/9/csm_whatsapp_image_2025-11-06_at_12.23.37__1__aa7117afc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193" y="4098753"/>
            <a:ext cx="2949145" cy="254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kstu.kg/fileadmin/_processed_/b/8/csm_whatsapp_image_2025-10-20_at_11.46.56_dfd2309ce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31" y="1319512"/>
            <a:ext cx="3561278" cy="262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4" y="1319512"/>
            <a:ext cx="3814119" cy="2860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4" y="4254897"/>
            <a:ext cx="2870887" cy="2236891"/>
          </a:xfrm>
          <a:prstGeom prst="rect">
            <a:avLst/>
          </a:prstGeom>
        </p:spPr>
      </p:pic>
      <p:pic>
        <p:nvPicPr>
          <p:cNvPr id="11" name="Рисунок 10" descr="C:\Users\KGTU\AppData\Local\Temp\Rar$DIa0.757\WhatsApp Image 2025-12-16 at 09.56.45.jpe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0" b="41388"/>
          <a:stretch/>
        </p:blipFill>
        <p:spPr bwMode="auto">
          <a:xfrm>
            <a:off x="3130378" y="4431786"/>
            <a:ext cx="2932670" cy="18994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KGTU\AppData\Local\Temp\Rar$DIa0.481\WhatsApp Image 2025-12-16 at 09.56.46 (2).jpe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4" b="30801"/>
          <a:stretch/>
        </p:blipFill>
        <p:spPr bwMode="auto">
          <a:xfrm>
            <a:off x="6071286" y="4098753"/>
            <a:ext cx="2842054" cy="2549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8696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6183" y="206098"/>
            <a:ext cx="10075817" cy="490587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Организация академической мобильности </a:t>
            </a: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студентов </a:t>
            </a:r>
            <a:endParaRPr lang="en-US" sz="2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6954" y="705005"/>
            <a:ext cx="10543314" cy="2690950"/>
          </a:xfrm>
        </p:spPr>
        <p:txBody>
          <a:bodyPr>
            <a:normAutofit lnSpcReduction="10000"/>
          </a:bodyPr>
          <a:lstStyle/>
          <a:p>
            <a:pPr indent="44958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Международная деятельность Энергетического института нацелена на воплощение ключевых принципов Болонского процесса, главным из которых является обеспечение академической мобильности профессорско-преподавательского состава и студентов. Академическая мобильность реализуется через договорённости и совместные программы с университетами-партнёрами. В рамках обменных проектов студенты ЭИ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проходят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обучение и стажировки в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КГЭУ, НИУ МЭИ,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УрФУ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(Россия),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Ильменау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(Германия), АУЭС, (Казахстан),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Циньзяньский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энергетический институт (Китай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Ташкентский государственный технический университет имени Ислама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Каримова (Узбекистан), 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также в ряде других зарубежных вузов. Полученный в ходе этих программ международный опыт способствует расширению профессионального кругозора, обмену передовыми методиками и укреплению глобальных академических связей.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098" name="Picture 2" descr="https://kstu.kg/fileadmin/user_upload/1_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"/>
          <a:stretch/>
        </p:blipFill>
        <p:spPr bwMode="auto">
          <a:xfrm>
            <a:off x="5079489" y="3395955"/>
            <a:ext cx="3315692" cy="237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kstu.kg/fileadmin/_processed_/b/3/csm_22_56492a60c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856" y="5069335"/>
            <a:ext cx="2943666" cy="165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Флаги Китая — Википедия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089" y="5069335"/>
            <a:ext cx="965200" cy="64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" y="3471231"/>
            <a:ext cx="2499391" cy="1899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2192" r="-83" b="34414"/>
          <a:stretch/>
        </p:blipFill>
        <p:spPr>
          <a:xfrm>
            <a:off x="8541872" y="3041250"/>
            <a:ext cx="2975650" cy="2097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9" b="30931"/>
          <a:stretch/>
        </p:blipFill>
        <p:spPr>
          <a:xfrm>
            <a:off x="2672386" y="3560712"/>
            <a:ext cx="2345600" cy="273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58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/>
          <p:cNvSpPr>
            <a:spLocks noGrp="1"/>
          </p:cNvSpPr>
          <p:nvPr>
            <p:ph idx="1"/>
          </p:nvPr>
        </p:nvSpPr>
        <p:spPr>
          <a:xfrm>
            <a:off x="1654175" y="77621"/>
            <a:ext cx="11322343" cy="756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209740"/>
                </a:solidFill>
              </a:rPr>
              <a:t>                 </a:t>
            </a:r>
            <a:r>
              <a:rPr lang="en-US" altLang="ru-RU" sz="4000" b="1" dirty="0">
                <a:solidFill>
                  <a:srgbClr val="209740"/>
                </a:solidFill>
              </a:rPr>
              <a:t>  </a:t>
            </a:r>
            <a:r>
              <a:rPr lang="en-US" altLang="en-US" sz="4000" b="1" dirty="0">
                <a:solidFill>
                  <a:srgbClr val="209740"/>
                </a:solidFill>
              </a:rPr>
              <a:t>Структура университета</a:t>
            </a:r>
            <a:endParaRPr lang="en-US" sz="36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4000" b="1" dirty="0">
              <a:solidFill>
                <a:srgbClr val="209740"/>
              </a:solidFill>
            </a:endParaRPr>
          </a:p>
          <a:p>
            <a:pPr marL="0" indent="0">
              <a:buNone/>
            </a:pPr>
            <a:endParaRPr lang="ru-RU" sz="4000" dirty="0">
              <a:solidFill>
                <a:srgbClr val="20974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65348" y="6426047"/>
            <a:ext cx="2743200" cy="365125"/>
          </a:xfrm>
        </p:spPr>
        <p:txBody>
          <a:bodyPr/>
          <a:lstStyle/>
          <a:p>
            <a:fld id="{3FB01171-4708-4AD9-BE15-8E46DD0D33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4901" y="553353"/>
            <a:ext cx="313709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161B7"/>
                </a:solidFill>
              </a:rPr>
              <a:t> </a:t>
            </a:r>
            <a:r>
              <a:rPr lang="en-US" altLang="en-US" sz="3600" b="1" dirty="0">
                <a:solidFill>
                  <a:srgbClr val="0161B7"/>
                </a:solidFill>
              </a:rPr>
              <a:t>Институтов </a:t>
            </a:r>
            <a:r>
              <a:rPr lang="ru-RU" sz="2800" b="1" dirty="0">
                <a:solidFill>
                  <a:srgbClr val="0161B7"/>
                </a:solidFill>
              </a:rPr>
              <a:t> </a:t>
            </a:r>
            <a:r>
              <a:rPr lang="en-US" sz="2800" b="1" dirty="0">
                <a:solidFill>
                  <a:srgbClr val="209740"/>
                </a:solidFill>
              </a:rPr>
              <a:t> </a:t>
            </a:r>
            <a:r>
              <a:rPr lang="ru-RU" sz="2800" b="1" dirty="0">
                <a:solidFill>
                  <a:srgbClr val="209740"/>
                </a:solidFill>
              </a:rPr>
              <a:t> 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667069" y="526905"/>
            <a:ext cx="3600177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0161B7"/>
                </a:solidFill>
              </a:rPr>
              <a:t>Высшие школы</a:t>
            </a:r>
            <a:r>
              <a:rPr lang="ru-RU" sz="2800" b="1" dirty="0">
                <a:solidFill>
                  <a:srgbClr val="0161B7"/>
                </a:solidFill>
              </a:rPr>
              <a:t> </a:t>
            </a:r>
            <a:r>
              <a:rPr lang="en-US" sz="2800" b="1" dirty="0">
                <a:solidFill>
                  <a:srgbClr val="0161B7"/>
                </a:solidFill>
              </a:rPr>
              <a:t> </a:t>
            </a:r>
            <a:endParaRPr lang="ru-RU" sz="2800" b="1" dirty="0">
              <a:solidFill>
                <a:srgbClr val="0161B7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00355" y="1366520"/>
            <a:ext cx="3595370" cy="965835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Кыргызский Горно-металлургический институт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71780" y="2456180"/>
            <a:ext cx="3618230" cy="97790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x-none" sz="2000" dirty="0" err="1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Кыргызский</a:t>
            </a:r>
            <a:r>
              <a:rPr lang="en-US" altLang="x-none" sz="2000" dirty="0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2000" dirty="0" err="1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инженерно-строительный</a:t>
            </a:r>
            <a:r>
              <a:rPr lang="en-US" altLang="x-none" sz="2000" dirty="0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институт </a:t>
            </a:r>
            <a:endParaRPr lang="en-US" altLang="x-none" sz="2000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9400" y="3556000"/>
            <a:ext cx="3610610" cy="899795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prstClr val="white"/>
                </a:solidFill>
              </a:rPr>
              <a:t> </a:t>
            </a:r>
            <a:r>
              <a:rPr lang="en-US" altLang="x-none" sz="2000" dirty="0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 архитектуры и дизайна </a:t>
            </a:r>
            <a:endParaRPr lang="en-US" altLang="x-none" sz="2300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1940" y="4646930"/>
            <a:ext cx="3608070" cy="899795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2000" dirty="0">
                <a:solidFill>
                  <a:prstClr val="white"/>
                </a:solidFill>
                <a:latin typeface="Arial Black" panose="020B0A04020102020204" pitchFamily="34" charset="0"/>
              </a:rPr>
              <a:t>Институт информационных технологий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72415" y="5738495"/>
            <a:ext cx="3617595" cy="899795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Технологический институт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162088" y="1379427"/>
            <a:ext cx="95242" cy="5256533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469130" y="2712085"/>
            <a:ext cx="3625850" cy="970915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Кыргызско-германский технический институт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468495" y="3922395"/>
            <a:ext cx="3656330" cy="1141095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alt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Институт электроники и телекоммуникаций </a:t>
            </a:r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311266" y="1366684"/>
            <a:ext cx="101214" cy="5269275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00206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79828" y="1150358"/>
            <a:ext cx="11549575" cy="18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463415" y="1485265"/>
            <a:ext cx="3619500" cy="1006475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Энергетический институт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x-none" dirty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61510" y="5305425"/>
            <a:ext cx="3709035" cy="102870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Институт транспорта и робототехники</a:t>
            </a:r>
            <a:endParaRPr lang="en-US" altLang="en-US" sz="2000" dirty="0">
              <a:solidFill>
                <a:prstClr val="white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58964" y="2375660"/>
            <a:ext cx="3024000" cy="126000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Высшая школа экономики и бизнеса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662257" y="4045317"/>
            <a:ext cx="3024000" cy="126000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altLang="en-US" sz="2000" dirty="0">
                <a:solidFill>
                  <a:prstClr val="white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высшая школа логистики</a:t>
            </a:r>
          </a:p>
        </p:txBody>
      </p:sp>
    </p:spTree>
    <p:extLst>
      <p:ext uri="{BB962C8B-B14F-4D97-AF65-F5344CB8AC3E}">
        <p14:creationId xmlns:p14="http://schemas.microsoft.com/office/powerpoint/2010/main" val="236100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415A-412B-4F62-BD0F-884D0AD0D4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408176" y="786384"/>
            <a:ext cx="1029614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00751" y="153623"/>
            <a:ext cx="657758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rgbClr val="002060"/>
                </a:solidFill>
              </a:rPr>
              <a:t>Студенты в науке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4168" t="8106" r="-4168" b="-3140"/>
          <a:stretch>
            <a:fillRect/>
          </a:stretch>
        </p:blipFill>
        <p:spPr>
          <a:xfrm>
            <a:off x="3941590" y="1190263"/>
            <a:ext cx="3990496" cy="2526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10685" r="4120" b="5630"/>
          <a:stretch>
            <a:fillRect/>
          </a:stretch>
        </p:blipFill>
        <p:spPr>
          <a:xfrm>
            <a:off x="4100751" y="4120823"/>
            <a:ext cx="3866631" cy="2474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1874" t="13461" r="-1874" b="-6287"/>
          <a:stretch>
            <a:fillRect/>
          </a:stretch>
        </p:blipFill>
        <p:spPr>
          <a:xfrm>
            <a:off x="148640" y="4120826"/>
            <a:ext cx="3719815" cy="2474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23749" b="6692"/>
          <a:stretch>
            <a:fillRect/>
          </a:stretch>
        </p:blipFill>
        <p:spPr>
          <a:xfrm>
            <a:off x="8183841" y="1281825"/>
            <a:ext cx="3901836" cy="2417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8" descr="A group of people standing in a room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0" y="1225554"/>
            <a:ext cx="3563567" cy="2474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C:\Users\Intel\Desktop\База фотографий ТФ\ТППП\битва мясников\DSC0028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547" y="4016976"/>
            <a:ext cx="3673470" cy="2577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2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kstu.kg/fileadmin/user_upload/banner_na_sait_gotov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1" y="2502007"/>
            <a:ext cx="4241074" cy="34198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179142" y="157936"/>
            <a:ext cx="10624457" cy="24999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0000"/>
                </a:solidFill>
                <a:latin typeface="Open Sans"/>
              </a:rPr>
              <a:t>Каждый год КГТУ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им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. </a:t>
            </a:r>
            <a:r>
              <a:rPr lang="ru-RU" dirty="0" err="1" smtClean="0">
                <a:solidFill>
                  <a:srgbClr val="000000"/>
                </a:solidFill>
                <a:latin typeface="Open Sans"/>
              </a:rPr>
              <a:t>И.Раззакова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совместно с ОАО «Национальная электрическая сеть Кыргызстана» (НЭСК)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проведет чемпионат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по решению инженерных задач среди студентов и магистрантов энергетического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направления.</a:t>
            </a:r>
          </a:p>
          <a:p>
            <a:r>
              <a:rPr lang="ru-RU" b="1" i="1" dirty="0" smtClean="0">
                <a:solidFill>
                  <a:srgbClr val="000000"/>
                </a:solidFill>
                <a:latin typeface="Open Sans"/>
              </a:rPr>
              <a:t>Основная 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цель чемпионата:</a:t>
            </a:r>
          </a:p>
          <a:p>
            <a:r>
              <a:rPr lang="ru-RU" dirty="0">
                <a:solidFill>
                  <a:srgbClr val="000000"/>
                </a:solidFill>
                <a:latin typeface="Open Sans"/>
              </a:rPr>
              <a:t>- создание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профориентационной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площадки для студентов вузов с участием энергокомпаний республики;</a:t>
            </a:r>
          </a:p>
          <a:p>
            <a:r>
              <a:rPr lang="ru-RU" dirty="0">
                <a:solidFill>
                  <a:srgbClr val="000000"/>
                </a:solidFill>
                <a:latin typeface="Open Sans"/>
              </a:rPr>
              <a:t>- практическое обучение студентов на основе образовательной технологии, предусматривающей решение реальных производственных задач</a:t>
            </a:r>
          </a:p>
          <a:p>
            <a:pPr indent="0" algn="just">
              <a:buNone/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US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122" name="Picture 2" descr="https://kstu.kg/fileadmin/user_upload/2_mes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27128"/>
          <a:stretch/>
        </p:blipFill>
        <p:spPr bwMode="auto">
          <a:xfrm>
            <a:off x="334670" y="4684295"/>
            <a:ext cx="3783625" cy="204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kstu.kg/fileadmin/user_upload/img_57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0"/>
          <a:stretch/>
        </p:blipFill>
        <p:spPr bwMode="auto">
          <a:xfrm>
            <a:off x="390583" y="2366633"/>
            <a:ext cx="3727712" cy="217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kstu.kg/fileadmin/user_upload/img_57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108" y="4374482"/>
            <a:ext cx="2877168" cy="22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kstu.kg/fileadmin/_processed_/c/7/csm_dsc_0520__2__5d5786118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108" y="2366633"/>
            <a:ext cx="26860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503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94" t="9126" r="11516" b="3364"/>
          <a:stretch/>
        </p:blipFill>
        <p:spPr>
          <a:xfrm>
            <a:off x="873211" y="0"/>
            <a:ext cx="921814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62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114" y="278242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5600" b="1" dirty="0"/>
              <a:t>Спасибо за </a:t>
            </a:r>
            <a:r>
              <a:rPr lang="ru-RU" sz="5600" b="1" dirty="0" smtClean="0"/>
              <a:t>внимание!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437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476" y="80413"/>
            <a:ext cx="8911687" cy="4715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Энергетического института (ЭИ)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20586" y="5743165"/>
            <a:ext cx="9932302" cy="78259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А также, 1 учебный полигон 35/10 </a:t>
            </a:r>
            <a:r>
              <a:rPr lang="ru-RU" dirty="0" err="1" smtClean="0">
                <a:solidFill>
                  <a:schemeClr val="tx1"/>
                </a:solidFill>
              </a:rPr>
              <a:t>кВ</a:t>
            </a:r>
            <a:r>
              <a:rPr lang="ru-RU" dirty="0" smtClean="0">
                <a:solidFill>
                  <a:schemeClr val="tx1"/>
                </a:solidFill>
              </a:rPr>
              <a:t>, Высоковольтная лаборатория 300 </a:t>
            </a:r>
            <a:r>
              <a:rPr lang="ru-RU" dirty="0" err="1" smtClean="0">
                <a:solidFill>
                  <a:schemeClr val="tx1"/>
                </a:solidFill>
              </a:rPr>
              <a:t>кВ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и СЭС – 80 кВт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7498" y="574236"/>
            <a:ext cx="1154450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dirty="0" smtClean="0">
                <a:solidFill>
                  <a:srgbClr val="000000"/>
                </a:solidFill>
                <a:latin typeface="Open Sans"/>
              </a:rPr>
              <a:t>                    В </a:t>
            </a:r>
            <a:r>
              <a:rPr lang="ru-RU" b="1" dirty="0" smtClean="0">
                <a:solidFill>
                  <a:srgbClr val="000000"/>
                </a:solidFill>
                <a:latin typeface="Open Sans"/>
              </a:rPr>
              <a:t>состав </a:t>
            </a:r>
            <a:r>
              <a:rPr lang="ru-RU" b="1" dirty="0" smtClean="0">
                <a:solidFill>
                  <a:srgbClr val="000000"/>
                </a:solidFill>
                <a:latin typeface="Open Sans"/>
              </a:rPr>
              <a:t>Энергетического </a:t>
            </a:r>
            <a:r>
              <a:rPr lang="ru-RU" b="1" dirty="0" smtClean="0">
                <a:solidFill>
                  <a:srgbClr val="000000"/>
                </a:solidFill>
                <a:latin typeface="Open Sans"/>
              </a:rPr>
              <a:t>института входят 8 кафедр: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rgbClr val="0647CC"/>
                </a:solidFill>
                <a:latin typeface="Open Sans"/>
                <a:hlinkClick r:id="rId2"/>
              </a:rPr>
              <a:t>1. </a:t>
            </a:r>
            <a:r>
              <a:rPr lang="ru-RU" dirty="0" smtClean="0">
                <a:latin typeface="Open Sans"/>
                <a:hlinkClick r:id="rId2"/>
              </a:rPr>
              <a:t>Электроэнергетика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Open Sans"/>
              </a:rPr>
              <a:t>- 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зав. кафедрой, д.т.н., профессор </a:t>
            </a:r>
            <a:r>
              <a:rPr lang="ru-RU" dirty="0" err="1" smtClean="0">
                <a:solidFill>
                  <a:srgbClr val="0647CC"/>
                </a:solidFill>
                <a:latin typeface="Open Sans"/>
              </a:rPr>
              <a:t>Бакаова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0647CC"/>
                </a:solidFill>
                <a:latin typeface="Open Sans"/>
              </a:rPr>
              <a:t>Айна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0647CC"/>
                </a:solidFill>
                <a:latin typeface="Open Sans"/>
              </a:rPr>
              <a:t>Бакасовна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;</a:t>
            </a:r>
            <a:endParaRPr lang="ru-RU" dirty="0" smtClean="0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rgbClr val="0647CC"/>
                </a:solidFill>
                <a:latin typeface="Open Sans"/>
                <a:hlinkClick r:id="rId3"/>
              </a:rPr>
              <a:t>2</a:t>
            </a:r>
            <a:r>
              <a:rPr lang="ru-RU" dirty="0">
                <a:solidFill>
                  <a:srgbClr val="0647CC"/>
                </a:solidFill>
                <a:latin typeface="Open Sans"/>
                <a:hlinkClick r:id="rId3"/>
              </a:rPr>
              <a:t>. </a:t>
            </a:r>
            <a:r>
              <a:rPr lang="ru-RU" dirty="0" smtClean="0">
                <a:solidFill>
                  <a:srgbClr val="0647CC"/>
                </a:solidFill>
                <a:latin typeface="Open Sans"/>
                <a:hlinkClick r:id="rId3"/>
              </a:rPr>
              <a:t>Электроснабжение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 - 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зав. 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кафедрой, Асанов </a:t>
            </a:r>
            <a:r>
              <a:rPr lang="ru-RU" dirty="0" err="1">
                <a:solidFill>
                  <a:srgbClr val="0647CC"/>
                </a:solidFill>
                <a:latin typeface="Open Sans"/>
              </a:rPr>
              <a:t>Азамат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0647CC"/>
                </a:solidFill>
                <a:latin typeface="Open Sans"/>
              </a:rPr>
              <a:t>Курманкулович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;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200000"/>
              </a:lnSpc>
            </a:pPr>
            <a:r>
              <a:rPr lang="ru-RU" dirty="0">
                <a:solidFill>
                  <a:srgbClr val="0647CC"/>
                </a:solidFill>
                <a:latin typeface="Open Sans"/>
                <a:hlinkClick r:id="rId4"/>
              </a:rPr>
              <a:t>3. </a:t>
            </a:r>
            <a:r>
              <a:rPr lang="ru-RU" dirty="0" smtClean="0">
                <a:solidFill>
                  <a:srgbClr val="0647CC"/>
                </a:solidFill>
                <a:latin typeface="Open Sans"/>
                <a:hlinkClick r:id="rId4"/>
              </a:rPr>
              <a:t>Электромеханика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 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- 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зав. кафедрой, к.т.н., доцент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647CC"/>
                </a:solidFill>
                <a:latin typeface="Open Sans"/>
              </a:rPr>
              <a:t>Сандыбаева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 Аида </a:t>
            </a:r>
            <a:r>
              <a:rPr lang="ru-RU" dirty="0" err="1" smtClean="0">
                <a:solidFill>
                  <a:srgbClr val="0647CC"/>
                </a:solidFill>
                <a:latin typeface="Open Sans"/>
              </a:rPr>
              <a:t>Рысматовна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;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200000"/>
              </a:lnSpc>
            </a:pPr>
            <a:r>
              <a:rPr lang="ru-RU" dirty="0">
                <a:solidFill>
                  <a:srgbClr val="0647CC"/>
                </a:solidFill>
                <a:latin typeface="Open Sans"/>
                <a:hlinkClick r:id="rId5"/>
              </a:rPr>
              <a:t>4. Возобновляемые источники </a:t>
            </a:r>
            <a:r>
              <a:rPr lang="ru-RU" dirty="0" smtClean="0">
                <a:solidFill>
                  <a:srgbClr val="0647CC"/>
                </a:solidFill>
                <a:latin typeface="Open Sans"/>
                <a:hlinkClick r:id="rId5"/>
              </a:rPr>
              <a:t>энергии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 - зав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. кафедрой, к.т.н., доцент </a:t>
            </a:r>
            <a:r>
              <a:rPr lang="ru-RU" dirty="0" err="1">
                <a:solidFill>
                  <a:srgbClr val="0647CC"/>
                </a:solidFill>
                <a:latin typeface="Open Sans"/>
              </a:rPr>
              <a:t>Медеров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647CC"/>
                </a:solidFill>
                <a:latin typeface="Open Sans"/>
              </a:rPr>
              <a:t>Таалайбек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0647CC"/>
                </a:solidFill>
                <a:latin typeface="Open Sans"/>
              </a:rPr>
              <a:t>Тынычтыкович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;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200000"/>
              </a:lnSpc>
            </a:pPr>
            <a:r>
              <a:rPr lang="ru-RU" u="sng" dirty="0" smtClean="0">
                <a:solidFill>
                  <a:srgbClr val="0647CC"/>
                </a:solidFill>
                <a:latin typeface="Open Sans"/>
                <a:hlinkClick r:id="rId6"/>
              </a:rPr>
              <a:t>5</a:t>
            </a:r>
            <a:r>
              <a:rPr lang="ru-RU" u="sng" dirty="0">
                <a:solidFill>
                  <a:srgbClr val="0647CC"/>
                </a:solidFill>
                <a:latin typeface="Open Sans"/>
                <a:hlinkClick r:id="rId6"/>
              </a:rPr>
              <a:t>. </a:t>
            </a:r>
            <a:r>
              <a:rPr lang="ru-RU" u="sng" dirty="0">
                <a:solidFill>
                  <a:srgbClr val="FF0000"/>
                </a:solidFill>
                <a:latin typeface="Open Sans"/>
              </a:rPr>
              <a:t>Теоретическая и общая </a:t>
            </a:r>
            <a:r>
              <a:rPr lang="ru-RU" u="sng" dirty="0" smtClean="0">
                <a:solidFill>
                  <a:srgbClr val="FF0000"/>
                </a:solidFill>
                <a:latin typeface="Open Sans"/>
              </a:rPr>
              <a:t>электротехника</a:t>
            </a:r>
            <a:r>
              <a:rPr lang="ru-RU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Open Sans"/>
              </a:rPr>
              <a:t>- 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зав. кафедрой,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 к.т.н., доцент 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Асанова Салима 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Муратовна;</a:t>
            </a:r>
            <a:endParaRPr lang="ru-RU" dirty="0">
              <a:solidFill>
                <a:srgbClr val="0647CC"/>
              </a:solidFill>
              <a:latin typeface="Open Sans"/>
            </a:endParaRP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rgbClr val="FF0000"/>
                </a:solidFill>
                <a:latin typeface="Open Sans"/>
                <a:hlinkClick r:id="rId7"/>
              </a:rPr>
              <a:t>6</a:t>
            </a:r>
            <a:r>
              <a:rPr lang="ru-RU" dirty="0">
                <a:solidFill>
                  <a:srgbClr val="FF0000"/>
                </a:solidFill>
                <a:latin typeface="Open Sans"/>
                <a:hlinkClick r:id="rId7"/>
              </a:rPr>
              <a:t>. </a:t>
            </a:r>
            <a:r>
              <a:rPr lang="ru-RU" dirty="0" smtClean="0">
                <a:solidFill>
                  <a:srgbClr val="FF0000"/>
                </a:solidFill>
                <a:latin typeface="Open Sans"/>
                <a:hlinkClick r:id="rId7"/>
              </a:rPr>
              <a:t>Теплоэнергетика</a:t>
            </a:r>
            <a:r>
              <a:rPr lang="ru-RU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Open Sans"/>
              </a:rPr>
              <a:t>- 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зав. кафедрой, к.т.н., доцент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647CC"/>
                </a:solidFill>
                <a:latin typeface="Open Sans"/>
              </a:rPr>
              <a:t>Насирдинова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647CC"/>
                </a:solidFill>
                <a:latin typeface="Open Sans"/>
              </a:rPr>
              <a:t>Сайрагуль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0647CC"/>
                </a:solidFill>
                <a:latin typeface="Open Sans"/>
              </a:rPr>
              <a:t>Мухамбетовна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; </a:t>
            </a:r>
            <a:endParaRPr lang="ru-RU" dirty="0">
              <a:solidFill>
                <a:srgbClr val="0647CC"/>
              </a:solidFill>
              <a:latin typeface="Open Sans"/>
            </a:endParaRP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rgbClr val="0647CC"/>
                </a:solidFill>
                <a:latin typeface="Open Sans"/>
                <a:hlinkClick r:id="rId8"/>
              </a:rPr>
              <a:t>7</a:t>
            </a:r>
            <a:r>
              <a:rPr lang="ru-RU" dirty="0">
                <a:solidFill>
                  <a:srgbClr val="0647CC"/>
                </a:solidFill>
                <a:latin typeface="Open Sans"/>
                <a:hlinkClick r:id="rId8"/>
              </a:rPr>
              <a:t>. </a:t>
            </a:r>
            <a:r>
              <a:rPr lang="ru-RU" dirty="0" err="1">
                <a:solidFill>
                  <a:srgbClr val="FF0000"/>
                </a:solidFill>
                <a:latin typeface="Open Sans"/>
                <a:hlinkClick r:id="rId9"/>
              </a:rPr>
              <a:t>Техносферная</a:t>
            </a:r>
            <a:r>
              <a:rPr lang="ru-RU" dirty="0">
                <a:solidFill>
                  <a:srgbClr val="FF0000"/>
                </a:solidFill>
                <a:latin typeface="Open Sans"/>
                <a:hlinkClick r:id="rId9"/>
              </a:rPr>
              <a:t> безопасность</a:t>
            </a:r>
            <a:r>
              <a:rPr lang="ru-RU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- зав. кафедрой, к.т.н., доцент </a:t>
            </a:r>
            <a:r>
              <a:rPr lang="ru-RU" dirty="0" err="1">
                <a:solidFill>
                  <a:srgbClr val="0647CC"/>
                </a:solidFill>
                <a:latin typeface="Open Sans"/>
              </a:rPr>
              <a:t>Омуров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647CC"/>
                </a:solidFill>
                <a:latin typeface="Open Sans"/>
              </a:rPr>
              <a:t>Жыргалбек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647CC"/>
                </a:solidFill>
                <a:latin typeface="Open Sans"/>
              </a:rPr>
              <a:t>Макешович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200000"/>
              </a:lnSpc>
            </a:pPr>
            <a:r>
              <a:rPr lang="ru-RU" dirty="0">
                <a:solidFill>
                  <a:srgbClr val="0647CC"/>
                </a:solidFill>
                <a:latin typeface="Open Sans"/>
                <a:hlinkClick r:id="rId10"/>
              </a:rPr>
              <a:t>8. </a:t>
            </a:r>
            <a:r>
              <a:rPr lang="ru-RU" dirty="0" smtClean="0">
                <a:solidFill>
                  <a:srgbClr val="0647CC"/>
                </a:solidFill>
                <a:latin typeface="Open Sans"/>
                <a:hlinkClick r:id="rId8"/>
              </a:rPr>
              <a:t>Общая физика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 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- зав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. кафедрой, </a:t>
            </a:r>
            <a:r>
              <a:rPr lang="ru-RU" dirty="0" err="1" smtClean="0">
                <a:solidFill>
                  <a:srgbClr val="0647CC"/>
                </a:solidFill>
                <a:latin typeface="Open Sans"/>
              </a:rPr>
              <a:t>д.ф-м.н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., 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профессор </a:t>
            </a:r>
            <a:r>
              <a:rPr lang="ru-RU" dirty="0" err="1">
                <a:solidFill>
                  <a:srgbClr val="0647CC"/>
                </a:solidFill>
                <a:latin typeface="Open Sans"/>
              </a:rPr>
              <a:t>Султаналиева</a:t>
            </a:r>
            <a:r>
              <a:rPr lang="ru-RU" dirty="0">
                <a:solidFill>
                  <a:srgbClr val="0647CC"/>
                </a:solidFill>
                <a:latin typeface="Open Sans"/>
              </a:rPr>
              <a:t> Рая </a:t>
            </a:r>
            <a:r>
              <a:rPr lang="ru-RU" dirty="0" err="1" smtClean="0">
                <a:solidFill>
                  <a:srgbClr val="0647CC"/>
                </a:solidFill>
                <a:latin typeface="Open Sans"/>
              </a:rPr>
              <a:t>Мамакеевна</a:t>
            </a:r>
            <a:r>
              <a:rPr lang="ru-RU" dirty="0" smtClean="0">
                <a:solidFill>
                  <a:srgbClr val="0647CC"/>
                </a:solidFill>
                <a:latin typeface="Open Sans"/>
              </a:rPr>
              <a:t>;</a:t>
            </a:r>
            <a:endParaRPr lang="ru-RU" dirty="0">
              <a:solidFill>
                <a:srgbClr val="0000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70900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76" t="8619" r="11512" b="3578"/>
          <a:stretch/>
        </p:blipFill>
        <p:spPr>
          <a:xfrm>
            <a:off x="1318055" y="1"/>
            <a:ext cx="9374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9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6536" y="223516"/>
            <a:ext cx="8911687" cy="6473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ЭИ готовит бакалавров и магистров по следующими направлениям и профилям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1275769"/>
              </p:ext>
            </p:extLst>
          </p:nvPr>
        </p:nvGraphicFramePr>
        <p:xfrm>
          <a:off x="2020388" y="1088020"/>
          <a:ext cx="9875050" cy="5559213"/>
        </p:xfrm>
        <a:graphic>
          <a:graphicData uri="http://schemas.openxmlformats.org/drawingml/2006/table">
            <a:tbl>
              <a:tblPr firstRow="1" firstCol="1" bandRow="1"/>
              <a:tblGrid>
                <a:gridCol w="705422">
                  <a:extLst>
                    <a:ext uri="{9D8B030D-6E8A-4147-A177-3AD203B41FA5}">
                      <a16:colId xmlns="" xmlns:a16="http://schemas.microsoft.com/office/drawing/2014/main" val="3462410443"/>
                    </a:ext>
                  </a:extLst>
                </a:gridCol>
                <a:gridCol w="2727639">
                  <a:extLst>
                    <a:ext uri="{9D8B030D-6E8A-4147-A177-3AD203B41FA5}">
                      <a16:colId xmlns="" xmlns:a16="http://schemas.microsoft.com/office/drawing/2014/main" val="4025204828"/>
                    </a:ext>
                  </a:extLst>
                </a:gridCol>
                <a:gridCol w="6441989"/>
              </a:tblGrid>
              <a:tr h="603985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084" marR="22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Шифр и наименование направления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084" marR="22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Перечень реализуемых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профилей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программ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84" marR="22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3356559"/>
                  </a:ext>
                </a:extLst>
              </a:tr>
              <a:tr h="190017">
                <a:tc gridSpan="3"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                                                      </a:t>
                      </a: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Бакалавриат, магистратура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084" marR="22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16605924"/>
                  </a:ext>
                </a:extLst>
              </a:tr>
              <a:tr h="240607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084" marR="22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y-KG" sz="130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y-KG" sz="130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y-KG" sz="130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y-KG" sz="130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3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640200</a:t>
                      </a:r>
                      <a:r>
                        <a:rPr lang="ru-RU" sz="13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ky-KG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Электроэнергетика и электротехника”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084" marR="22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ky-KG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Электрические </a:t>
                      </a: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станции;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ky-KG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Релейная защита и автоматизация электроэнергетических </a:t>
                      </a: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систем;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ky-KG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Электроэнергетические </a:t>
                      </a:r>
                      <a:r>
                        <a:rPr lang="ky-KG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системы и </a:t>
                      </a: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сети;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ru-RU" sz="1300" b="0" i="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</a:rPr>
                        <a:t>  Электрические машины и автоматизированное электрооборудование;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  Электроснабжение (</a:t>
                      </a:r>
                      <a:r>
                        <a:rPr lang="ky-KG" sz="13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отраслям);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 Гидроэлектроэнергетика;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 Менеджмент </a:t>
                      </a:r>
                      <a:r>
                        <a:rPr lang="ky-KG" sz="13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электроэнергетике;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 </a:t>
                      </a:r>
                      <a:r>
                        <a:rPr lang="ky-KG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Альтернативные источники </a:t>
                      </a: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энергии;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9. </a:t>
                      </a:r>
                      <a:r>
                        <a:rPr lang="ky-KG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Цифровые системы автоматизации в </a:t>
                      </a: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электроэнергетике.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084" marR="22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1033395"/>
                  </a:ext>
                </a:extLst>
              </a:tr>
              <a:tr h="43854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084" marR="22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ky-KG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640100</a:t>
                      </a: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ky-KG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Теплоэнергетика</a:t>
                      </a: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084" marR="22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1.Тепловые </a:t>
                      </a:r>
                      <a:r>
                        <a:rPr lang="ky-KG" sz="13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электрические </a:t>
                      </a: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станции;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y-KG" sz="13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ky-KG" sz="130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ru-RU" sz="1300" b="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Энергосбережение и </a:t>
                      </a:r>
                      <a:r>
                        <a:rPr lang="ru-RU" sz="1300" b="0" i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энергоаудит</a:t>
                      </a:r>
                      <a:r>
                        <a:rPr lang="ru-RU" sz="1300" b="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промышленных предприятий</a:t>
                      </a:r>
                      <a:endParaRPr lang="en-US" sz="130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084" marR="22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41812327"/>
                  </a:ext>
                </a:extLst>
              </a:tr>
              <a:tr h="123057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084" marR="22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y-KG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760300</a:t>
                      </a: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ky-KG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Техносферная безопасность</a:t>
                      </a: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084" marR="22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1. Безопасность технологических процессов и производств;</a:t>
                      </a:r>
                    </a:p>
                    <a:p>
                      <a:pPr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2. Защита в чрезвычайных ситуациях;</a:t>
                      </a:r>
                    </a:p>
                    <a:p>
                      <a:pPr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3. Охрана окружающей среды и рациональное использование природных ресурсов.</a:t>
                      </a:r>
                      <a:endParaRPr lang="ru-RU" sz="13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084" marR="22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25465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138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6901" y="301892"/>
            <a:ext cx="10025795" cy="69088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Контингент студентов по всем формам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обучения ЭИ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5475" y="1184365"/>
            <a:ext cx="9559244" cy="3777622"/>
          </a:xfrm>
        </p:spPr>
        <p:txBody>
          <a:bodyPr/>
          <a:lstStyle/>
          <a:p>
            <a:pPr indent="449580" algn="just">
              <a:lnSpc>
                <a:spcPct val="115000"/>
              </a:lnSpc>
            </a:pPr>
            <a:r>
              <a:rPr lang="ky-KG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ky-K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ЭИ </a:t>
            </a:r>
            <a:r>
              <a:rPr lang="ky-KG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ky-K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y-KG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2025-26 </a:t>
            </a:r>
            <a:r>
              <a:rPr lang="ky-K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учебном году количество обучающихся студентов </a:t>
            </a:r>
            <a:r>
              <a:rPr lang="ky-KG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составляет более </a:t>
            </a:r>
            <a:r>
              <a:rPr lang="ky-K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ky-KG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1700</a:t>
            </a:r>
            <a:r>
              <a:rPr lang="ky-KG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y-K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человек, из которых </a:t>
            </a:r>
            <a:r>
              <a:rPr lang="ky-KG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774</a:t>
            </a:r>
            <a:r>
              <a:rPr lang="ky-KG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y-K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бакалавриат очное, </a:t>
            </a:r>
            <a:r>
              <a:rPr lang="ky-KG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910</a:t>
            </a:r>
            <a:r>
              <a:rPr lang="ky-KG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y-K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бакалавриат дистантное. Магистрантов состовляет 110 человек, из них 65 очное и 45 </a:t>
            </a:r>
            <a:r>
              <a:rPr lang="ky-KG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дистантное.</a:t>
            </a:r>
            <a:r>
              <a:rPr lang="ky-K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ky-KG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Сведения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контингенте студентов ЭИ </a:t>
            </a:r>
            <a:r>
              <a:rPr lang="ky-KG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ky-K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y-KG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2025-26 </a:t>
            </a:r>
            <a:r>
              <a:rPr lang="ky-K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уч. год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показаны 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рисунке ниже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95D6BB6-CB14-4A7F-843A-2C684445B421}"/>
              </a:ext>
            </a:extLst>
          </p:cNvPr>
          <p:cNvPicPr/>
          <p:nvPr/>
        </p:nvPicPr>
        <p:blipFill rotWithShape="1">
          <a:blip r:embed="rId2"/>
          <a:srcRect l="4380" t="69201" r="58365" b="3017"/>
          <a:stretch/>
        </p:blipFill>
        <p:spPr bwMode="auto">
          <a:xfrm>
            <a:off x="9424034" y="5311276"/>
            <a:ext cx="1670685" cy="688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37" y="2912817"/>
            <a:ext cx="6903893" cy="332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61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4663" y="252549"/>
            <a:ext cx="10607040" cy="6296295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В 2024-25 учебном году энергетический институт окончили </a:t>
            </a:r>
            <a:r>
              <a:rPr lang="ru-RU" b="1" dirty="0" smtClean="0"/>
              <a:t>227</a:t>
            </a:r>
            <a:r>
              <a:rPr lang="ru-RU" dirty="0" smtClean="0"/>
              <a:t> студентов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340762"/>
              </p:ext>
            </p:extLst>
          </p:nvPr>
        </p:nvGraphicFramePr>
        <p:xfrm>
          <a:off x="1480458" y="1297578"/>
          <a:ext cx="9588137" cy="4748123"/>
        </p:xfrm>
        <a:graphic>
          <a:graphicData uri="http://schemas.openxmlformats.org/drawingml/2006/table">
            <a:tbl>
              <a:tblPr firstRow="1" firstCol="1" bandRow="1"/>
              <a:tblGrid>
                <a:gridCol w="970058">
                  <a:extLst>
                    <a:ext uri="{9D8B030D-6E8A-4147-A177-3AD203B41FA5}">
                      <a16:colId xmlns="" xmlns:a16="http://schemas.microsoft.com/office/drawing/2014/main" val="3507007202"/>
                    </a:ext>
                  </a:extLst>
                </a:gridCol>
                <a:gridCol w="1517674">
                  <a:extLst>
                    <a:ext uri="{9D8B030D-6E8A-4147-A177-3AD203B41FA5}">
                      <a16:colId xmlns="" xmlns:a16="http://schemas.microsoft.com/office/drawing/2014/main" val="13525669"/>
                    </a:ext>
                  </a:extLst>
                </a:gridCol>
                <a:gridCol w="1246800">
                  <a:extLst>
                    <a:ext uri="{9D8B030D-6E8A-4147-A177-3AD203B41FA5}">
                      <a16:colId xmlns="" xmlns:a16="http://schemas.microsoft.com/office/drawing/2014/main" val="3912804410"/>
                    </a:ext>
                  </a:extLst>
                </a:gridCol>
                <a:gridCol w="4188272">
                  <a:extLst>
                    <a:ext uri="{9D8B030D-6E8A-4147-A177-3AD203B41FA5}">
                      <a16:colId xmlns="" xmlns:a16="http://schemas.microsoft.com/office/drawing/2014/main" val="3163578864"/>
                    </a:ext>
                  </a:extLst>
                </a:gridCol>
                <a:gridCol w="970058">
                  <a:extLst>
                    <a:ext uri="{9D8B030D-6E8A-4147-A177-3AD203B41FA5}">
                      <a16:colId xmlns="" xmlns:a16="http://schemas.microsoft.com/office/drawing/2014/main" val="2972735262"/>
                    </a:ext>
                  </a:extLst>
                </a:gridCol>
                <a:gridCol w="695275">
                  <a:extLst>
                    <a:ext uri="{9D8B030D-6E8A-4147-A177-3AD203B41FA5}">
                      <a16:colId xmlns="" xmlns:a16="http://schemas.microsoft.com/office/drawing/2014/main" val="1480989197"/>
                    </a:ext>
                  </a:extLst>
                </a:gridCol>
              </a:tblGrid>
              <a:tr h="113211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квалификация и срок обучения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шифр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специальности, направления бакалавров и магистров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общего кол-во выпускников образца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9328856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д/о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з/о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59367702"/>
                  </a:ext>
                </a:extLst>
              </a:tr>
              <a:tr h="51328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Бакалавр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года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640200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Электроэнергетика и электротехника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3853080"/>
                  </a:ext>
                </a:extLst>
              </a:tr>
              <a:tr h="51328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Бакалавр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года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760300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Техносферная безопасность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21320812"/>
                  </a:ext>
                </a:extLst>
              </a:tr>
              <a:tr h="51328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Бакалавр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года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640100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Теплоэнергетика и теплотехника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1350009"/>
                  </a:ext>
                </a:extLst>
              </a:tr>
              <a:tr h="51328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Магистр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640200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Электроэнергетика и электротехника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15674489"/>
                  </a:ext>
                </a:extLst>
              </a:tr>
              <a:tr h="51328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Магистр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760300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Техносферная безопасность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4668241"/>
                  </a:ext>
                </a:extLst>
              </a:tr>
              <a:tr h="51328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Магистр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640100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Теплоэнергетика и теплотехника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09183703"/>
                  </a:ext>
                </a:extLst>
              </a:tr>
              <a:tr h="308011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227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29462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434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0079" y="206100"/>
            <a:ext cx="8911687" cy="612507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Мониторинг трудоустройства выпускников</a:t>
            </a:r>
            <a:endParaRPr lang="en-US" sz="2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9248" y="714103"/>
            <a:ext cx="10273348" cy="3561806"/>
          </a:xfrm>
        </p:spPr>
        <p:txBody>
          <a:bodyPr>
            <a:normAutofit lnSpcReduction="10000"/>
          </a:bodyPr>
          <a:lstStyle/>
          <a:p>
            <a:pPr indent="449580" algn="just"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Согласно анализу рынка труда, сегодня наибольший спрос приходится на технические направления (инженер), в частности те, которые готовит Энергетический институт. Каждая из этих направлений и профилей имеет свои преимущества.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 трудоустройства выпускников остаётся актуальной, однако выпускники ЭИ успешно находят работу благодаря конкурентоспособности, сформированной уровнем подготовки в КГТУ. Дополнительную поддержку в трудоустройстве обеспечивают дни карьеры, организуемые институтом совместно с ведущими энергетическими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компаниями Кыргызстана.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анализа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ниже в табл.,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доля трудоустроенных выпускников ЭИ составляет 85-90 %. Остальные 10-15 % продолжают обучение в магистратурах КГТУ им. И.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Раззакова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других ведущих вузов Кыргызстана, России и Европы. В таблице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представлены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о трудоустройстве выпускников за 2022–2024 гг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415685"/>
              </p:ext>
            </p:extLst>
          </p:nvPr>
        </p:nvGraphicFramePr>
        <p:xfrm>
          <a:off x="2516781" y="4377436"/>
          <a:ext cx="8786944" cy="2024857"/>
        </p:xfrm>
        <a:graphic>
          <a:graphicData uri="http://schemas.openxmlformats.org/drawingml/2006/table">
            <a:tbl>
              <a:tblPr firstRow="1" firstCol="1" bandRow="1"/>
              <a:tblGrid>
                <a:gridCol w="1256027">
                  <a:extLst>
                    <a:ext uri="{9D8B030D-6E8A-4147-A177-3AD203B41FA5}">
                      <a16:colId xmlns="" xmlns:a16="http://schemas.microsoft.com/office/drawing/2014/main" val="1273737882"/>
                    </a:ext>
                  </a:extLst>
                </a:gridCol>
                <a:gridCol w="1254978">
                  <a:extLst>
                    <a:ext uri="{9D8B030D-6E8A-4147-A177-3AD203B41FA5}">
                      <a16:colId xmlns="" xmlns:a16="http://schemas.microsoft.com/office/drawing/2014/main" val="3759723382"/>
                    </a:ext>
                  </a:extLst>
                </a:gridCol>
                <a:gridCol w="1254978">
                  <a:extLst>
                    <a:ext uri="{9D8B030D-6E8A-4147-A177-3AD203B41FA5}">
                      <a16:colId xmlns="" xmlns:a16="http://schemas.microsoft.com/office/drawing/2014/main" val="4092416505"/>
                    </a:ext>
                  </a:extLst>
                </a:gridCol>
                <a:gridCol w="1254978">
                  <a:extLst>
                    <a:ext uri="{9D8B030D-6E8A-4147-A177-3AD203B41FA5}">
                      <a16:colId xmlns="" xmlns:a16="http://schemas.microsoft.com/office/drawing/2014/main" val="949598933"/>
                    </a:ext>
                  </a:extLst>
                </a:gridCol>
                <a:gridCol w="1254978">
                  <a:extLst>
                    <a:ext uri="{9D8B030D-6E8A-4147-A177-3AD203B41FA5}">
                      <a16:colId xmlns="" xmlns:a16="http://schemas.microsoft.com/office/drawing/2014/main" val="3639871484"/>
                    </a:ext>
                  </a:extLst>
                </a:gridCol>
                <a:gridCol w="1254978">
                  <a:extLst>
                    <a:ext uri="{9D8B030D-6E8A-4147-A177-3AD203B41FA5}">
                      <a16:colId xmlns="" xmlns:a16="http://schemas.microsoft.com/office/drawing/2014/main" val="3912383140"/>
                    </a:ext>
                  </a:extLst>
                </a:gridCol>
                <a:gridCol w="1256027">
                  <a:extLst>
                    <a:ext uri="{9D8B030D-6E8A-4147-A177-3AD203B41FA5}">
                      <a16:colId xmlns="" xmlns:a16="http://schemas.microsoft.com/office/drawing/2014/main" val="2020005696"/>
                    </a:ext>
                  </a:extLst>
                </a:gridCol>
              </a:tblGrid>
              <a:tr h="364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4325" algn="l"/>
                        </a:tabLs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4325" algn="l"/>
                        </a:tabLs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ЭЭ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4325" algn="l"/>
                        </a:tabLs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ЭС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4325" algn="l"/>
                        </a:tabLs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4325" algn="l"/>
                        </a:tabLs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ТЭ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4325" algn="l"/>
                        </a:tabLs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ВИЭ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4325" algn="l"/>
                        </a:tabLs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ТБ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60631439"/>
                  </a:ext>
                </a:extLst>
              </a:tr>
              <a:tr h="3606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2022/23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89209110"/>
                  </a:ext>
                </a:extLst>
              </a:tr>
              <a:tr h="3606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2023/24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32092870"/>
                  </a:ext>
                </a:extLst>
              </a:tr>
              <a:tr h="7462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2024/25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55135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197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315" y="0"/>
            <a:ext cx="10515600" cy="1325563"/>
          </a:xfrm>
        </p:spPr>
        <p:txBody>
          <a:bodyPr/>
          <a:lstStyle/>
          <a:p>
            <a:pPr algn="ctr"/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ТРУДОУСТРОЙСТВО ВЫПУСКНИКОВ</a:t>
            </a:r>
            <a:r>
              <a:rPr lang="en-US" sz="1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x-none" sz="1800" b="1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89C338F6-8B22-FFA0-EF26-C094F3C012D8}"/>
              </a:ext>
            </a:extLst>
          </p:cNvPr>
          <p:cNvCxnSpPr/>
          <p:nvPr/>
        </p:nvCxnSpPr>
        <p:spPr>
          <a:xfrm>
            <a:off x="804788" y="1106237"/>
            <a:ext cx="1053388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FEAE4076-17A2-04B0-8045-D7AD01273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1587868"/>
            <a:ext cx="11456276" cy="287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500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Анализируя трудоустройство выпускников за последние 3 года, процент трудоустройства студентов кафедр по специальности составляет от </a:t>
            </a:r>
            <a:r>
              <a:rPr lang="ru-RU" sz="2500" dirty="0" smtClean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75 </a:t>
            </a:r>
            <a:r>
              <a:rPr lang="ru-RU" sz="2500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% до </a:t>
            </a:r>
            <a:r>
              <a:rPr lang="ru-RU" sz="2500" dirty="0" smtClean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80</a:t>
            </a:r>
            <a:r>
              <a:rPr lang="ru-RU" sz="2500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%. Выпускники трудоустраиваются на ЭС, ГЭС, заводах, государственных и частных предприятиях, таких как: ОАО «Электрические станции», ОАО «НЭСК», ОАО «Чакан ГЭС», </a:t>
            </a:r>
            <a:r>
              <a:rPr lang="ru-RU" sz="2500" dirty="0" err="1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ОсОО</a:t>
            </a:r>
            <a:r>
              <a:rPr lang="ru-RU" sz="2500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«Электросила», </a:t>
            </a:r>
            <a:r>
              <a:rPr lang="ru-RU" sz="2500" dirty="0" smtClean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МП </a:t>
            </a:r>
            <a:r>
              <a:rPr lang="ru-RU" sz="2500" dirty="0" err="1" smtClean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ТЭЦБишкек</a:t>
            </a:r>
            <a:r>
              <a:rPr lang="ru-RU" sz="2500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500" dirty="0" smtClean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ОАО КЭРЦ,  </a:t>
            </a:r>
            <a:r>
              <a:rPr lang="ru-RU" sz="2500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Министерство чрезвычайных ситуаций и </a:t>
            </a:r>
            <a:r>
              <a:rPr lang="ru-RU" sz="2500" dirty="0" smtClean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т.д.</a:t>
            </a:r>
            <a:r>
              <a:rPr lang="ru-RU" sz="2500" dirty="0" smtClean="0">
                <a:solidFill>
                  <a:srgbClr val="5B9BD5">
                    <a:lumMod val="50000"/>
                  </a:srgbClr>
                </a:solidFill>
                <a:latin typeface="Arial" pitchFamily="34" charset="0"/>
              </a:rPr>
              <a:t> </a:t>
            </a:r>
            <a:endParaRPr lang="ru-RU" sz="2500" dirty="0">
              <a:solidFill>
                <a:srgbClr val="5B9BD5">
                  <a:lumMod val="50000"/>
                </a:srgbClr>
              </a:solidFill>
              <a:latin typeface="Arial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C6BF00E2-48B5-80C6-B64F-FD4E363B6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6" t="34743" r="19455" b="37164"/>
          <a:stretch/>
        </p:blipFill>
        <p:spPr bwMode="auto">
          <a:xfrm>
            <a:off x="8178265" y="1283834"/>
            <a:ext cx="2982841" cy="71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78CA5983-6450-8331-5FAD-51320D456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8" y="1181316"/>
            <a:ext cx="3686652" cy="81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6B38D17-19EE-3249-4D13-451E7CB21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872131"/>
            <a:ext cx="2595796" cy="66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B74C1A6-33A4-6E94-22A8-D51AFBC06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9" b="13616"/>
          <a:stretch/>
        </p:blipFill>
        <p:spPr bwMode="auto">
          <a:xfrm>
            <a:off x="5241317" y="1148503"/>
            <a:ext cx="2112481" cy="87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D2296F1-F54C-1F76-5F9D-01BD69711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8" t="8810" r="9908" b="9935"/>
          <a:stretch/>
        </p:blipFill>
        <p:spPr>
          <a:xfrm>
            <a:off x="3227069" y="4659303"/>
            <a:ext cx="1919608" cy="1754779"/>
          </a:xfrm>
          <a:prstGeom prst="rect">
            <a:avLst/>
          </a:prstGeom>
        </p:spPr>
      </p:pic>
      <p:sp>
        <p:nvSpPr>
          <p:cNvPr id="14" name="AutoShape 2" descr="Муниципальные предприятия «Бишкек ТЭЦ» и «Бишкек теплосеть» работают во  благо горожан вырабатывая и обеспечивая теплом, светом и горячей водой. На  сегодняшний день, ТЭЦ Бишкек работает в штатном режиме, согласно заданных  параметров, нес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r="-2486" b="18740"/>
          <a:stretch/>
        </p:blipFill>
        <p:spPr>
          <a:xfrm>
            <a:off x="5651157" y="4718393"/>
            <a:ext cx="2126443" cy="1669912"/>
          </a:xfrm>
          <a:prstGeom prst="rect">
            <a:avLst/>
          </a:prstGeom>
        </p:spPr>
      </p:pic>
      <p:sp>
        <p:nvSpPr>
          <p:cNvPr id="5" name="AutoShape 2" descr="ОАО «Кыргызский энергетический расчетный центр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1549" y="4465579"/>
            <a:ext cx="2321728" cy="116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3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1003</TotalTime>
  <Words>1141</Words>
  <Application>Microsoft Office PowerPoint</Application>
  <PresentationFormat>Широкоэкранный</PresentationFormat>
  <Paragraphs>200</Paragraphs>
  <Slides>23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Century Gothic</vt:lpstr>
      <vt:lpstr>Courier New</vt:lpstr>
      <vt:lpstr>inherit</vt:lpstr>
      <vt:lpstr>Open Sans</vt:lpstr>
      <vt:lpstr>Symbol</vt:lpstr>
      <vt:lpstr>Times New Roman</vt:lpstr>
      <vt:lpstr>Wingdings 3</vt:lpstr>
      <vt:lpstr>Легкий дым</vt:lpstr>
      <vt:lpstr>Тема Office</vt:lpstr>
      <vt:lpstr>1_Тема Office</vt:lpstr>
      <vt:lpstr>2_Тема Office</vt:lpstr>
      <vt:lpstr>4_Тема Office</vt:lpstr>
      <vt:lpstr>3_Тема Office</vt:lpstr>
      <vt:lpstr>5_Тема Office</vt:lpstr>
      <vt:lpstr>6_Тема Office</vt:lpstr>
      <vt:lpstr>7_Тема Office</vt:lpstr>
      <vt:lpstr>8_Тема Office</vt:lpstr>
      <vt:lpstr>CorelDRAW</vt:lpstr>
      <vt:lpstr>Презентация PowerPoint</vt:lpstr>
      <vt:lpstr>Презентация PowerPoint</vt:lpstr>
      <vt:lpstr>Структура Энергетического института (ЭИ)</vt:lpstr>
      <vt:lpstr>Презентация PowerPoint</vt:lpstr>
      <vt:lpstr>ЭИ готовит бакалавров и магистров по следующими направлениям и профилям</vt:lpstr>
      <vt:lpstr>Контингент студентов по всем формам обучения ЭИ</vt:lpstr>
      <vt:lpstr>Презентация PowerPoint</vt:lpstr>
      <vt:lpstr>Мониторинг трудоустройства выпускников</vt:lpstr>
      <vt:lpstr>ТРУДОУСТРОЙСТВО ВЫПУСКНИКОВ </vt:lpstr>
      <vt:lpstr>Солнечная электростанция КГТУ</vt:lpstr>
      <vt:lpstr>Презентация PowerPoint</vt:lpstr>
      <vt:lpstr>Презентация PowerPoint</vt:lpstr>
      <vt:lpstr>Презентация PowerPoint</vt:lpstr>
      <vt:lpstr>Презентация PowerPoint</vt:lpstr>
      <vt:lpstr>Поддержка энергетического института со стороны министра энергетики Ибраева Т.О. </vt:lpstr>
      <vt:lpstr> </vt:lpstr>
      <vt:lpstr>Презентация PowerPoint</vt:lpstr>
      <vt:lpstr>Взаимодействия ЭИ с энергетическими предприятиями Кыргызстана</vt:lpstr>
      <vt:lpstr>Организация академической мобильности студентов 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Улук</dc:creator>
  <cp:lastModifiedBy>KGTU</cp:lastModifiedBy>
  <cp:revision>57</cp:revision>
  <dcterms:created xsi:type="dcterms:W3CDTF">2025-09-22T04:23:24Z</dcterms:created>
  <dcterms:modified xsi:type="dcterms:W3CDTF">2025-12-18T03:23:23Z</dcterms:modified>
</cp:coreProperties>
</file>