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3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22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189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797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06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7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56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78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79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9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02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63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0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3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72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93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F1509-B3C7-4811-AB72-F67EE4FAB839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7FCE35-975E-4B37-B211-C9BDC4F3C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79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7798" y="971519"/>
            <a:ext cx="10713492" cy="164630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Презентация о научной деятельности ученых кафедры </a:t>
            </a:r>
            <a:r>
              <a:rPr lang="ru-RU" smtClean="0">
                <a:solidFill>
                  <a:srgbClr val="FF0000"/>
                </a:solidFill>
              </a:rPr>
              <a:t>ХиХТ </a:t>
            </a:r>
            <a:r>
              <a:rPr lang="ru-RU" dirty="0" smtClean="0">
                <a:solidFill>
                  <a:srgbClr val="FF0000"/>
                </a:solidFill>
              </a:rPr>
              <a:t>ТФ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002507"/>
            <a:ext cx="9629506" cy="3302759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Джунушалиева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Т.Ш., д.х.н., профессор </a:t>
            </a:r>
          </a:p>
          <a:p>
            <a:pPr marL="342900" indent="-342900" algn="l">
              <a:buAutoNum type="arabicPeriod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Баткибекова М.Б., д.х.н., профессор </a:t>
            </a:r>
          </a:p>
          <a:p>
            <a:pPr marL="342900" indent="-342900" algn="l">
              <a:buAutoNum type="arabicPeriod"/>
            </a:pP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Борбиева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Д.Б., к.х.н., профессор </a:t>
            </a:r>
          </a:p>
          <a:p>
            <a:pPr marL="342900" indent="-342900" algn="l">
              <a:buAutoNum type="arabicPeriod"/>
            </a:pP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Абдыкеримова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А.С., к.х.н., доцент </a:t>
            </a:r>
          </a:p>
          <a:p>
            <a:pPr marL="342900" indent="-342900" algn="l">
              <a:buAutoNum type="arabicPeriod"/>
            </a:pP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Сырымбекова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Э.И., доцент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4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272955"/>
            <a:ext cx="9376011" cy="576840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 работа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b="1" i="1" dirty="0">
                <a:solidFill>
                  <a:srgbClr val="C00000"/>
                </a:solidFill>
              </a:rPr>
              <a:t> </a:t>
            </a:r>
            <a:endParaRPr lang="ru-RU" sz="2400" b="1" dirty="0">
              <a:solidFill>
                <a:srgbClr val="C00000"/>
              </a:solidFill>
            </a:endParaRPr>
          </a:p>
          <a:p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Разрабатываемая сотрудниками кафедры проблема- «Рациональное использование минеральных ресурсов и охрана окружающей среды и здоровья», включает темы: «Разработка экологически безопасной технологии извлечения золота из упорного золотосодержащего сырья», «Безопасность продуктов питания», «Синтез и термодинамика	донорно-акцепторных соединений». В рамках исследований по данной проблеме М.Б.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Баткибековой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Т.Ш. 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Джунушалиевой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был разработан проект «</a:t>
            </a: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Бесцианидное</a:t>
            </a: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извлечение золота из упорных золотосодержащих сульфидных руд хвостов обогащения», выигран грант в 30 тыс. евро (2004г.) Международного научно-технического центра (МНТЦ). Работы по Проекту KR-877 были успешно выполнены совместно с учеными Великобритании, США. Финансирующая сторона-Европейское сообщество. </a:t>
            </a:r>
          </a:p>
          <a:p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 проведен большой объём научных исследований по определению химического состава природных вод и почв Кыргызстана, а также по методам быстрой очистки питьевой воды в условиях чрезвычайных ситуации и стихийных бедствии.</a:t>
            </a:r>
          </a:p>
          <a:p>
            <a:endParaRPr lang="ru-RU" sz="28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9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484" y="95534"/>
            <a:ext cx="9853683" cy="3657600"/>
          </a:xfrm>
        </p:spPr>
        <p:txBody>
          <a:bodyPr>
            <a:noAutofit/>
          </a:bodyPr>
          <a:lstStyle/>
          <a:p>
            <a:r>
              <a:rPr lang="ru-RU" sz="1700" b="1" i="1" dirty="0" err="1">
                <a:solidFill>
                  <a:srgbClr val="FF0000"/>
                </a:solidFill>
              </a:rPr>
              <a:t>Джунушалиева</a:t>
            </a:r>
            <a:r>
              <a:rPr lang="ru-RU" sz="1700" b="1" i="1" dirty="0">
                <a:solidFill>
                  <a:srgbClr val="FF0000"/>
                </a:solidFill>
              </a:rPr>
              <a:t> Тамара </a:t>
            </a:r>
            <a:r>
              <a:rPr lang="ru-RU" sz="1700" b="1" i="1" dirty="0" err="1">
                <a:solidFill>
                  <a:srgbClr val="FF0000"/>
                </a:solidFill>
              </a:rPr>
              <a:t>Шаршенкуловна</a:t>
            </a:r>
            <a:r>
              <a:rPr lang="ru-RU" sz="1700" b="1" i="1" dirty="0">
                <a:solidFill>
                  <a:srgbClr val="FF0000"/>
                </a:solidFill>
              </a:rPr>
              <a:t>,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>
                <a:solidFill>
                  <a:srgbClr val="002060"/>
                </a:solidFill>
              </a:rPr>
              <a:t>декан Технологического </a:t>
            </a:r>
            <a:r>
              <a:rPr lang="ru-RU" sz="1700" b="1" dirty="0" smtClean="0">
                <a:solidFill>
                  <a:srgbClr val="002060"/>
                </a:solidFill>
              </a:rPr>
              <a:t>факультета, д.х.н</a:t>
            </a:r>
            <a:r>
              <a:rPr lang="ru-RU" sz="1700" b="1" dirty="0">
                <a:solidFill>
                  <a:srgbClr val="002060"/>
                </a:solidFill>
              </a:rPr>
              <a:t>., профессор, член - </a:t>
            </a:r>
            <a:r>
              <a:rPr lang="ru-RU" sz="1700" b="1" dirty="0" smtClean="0">
                <a:solidFill>
                  <a:srgbClr val="002060"/>
                </a:solidFill>
              </a:rPr>
              <a:t>корреспондент </a:t>
            </a:r>
            <a:r>
              <a:rPr lang="ru-RU" sz="1700" b="1" dirty="0">
                <a:solidFill>
                  <a:srgbClr val="002060"/>
                </a:solidFill>
              </a:rPr>
              <a:t>Инженерной академии </a:t>
            </a:r>
            <a:r>
              <a:rPr lang="ru-RU" sz="1700" b="1" dirty="0" smtClean="0">
                <a:solidFill>
                  <a:srgbClr val="002060"/>
                </a:solidFill>
              </a:rPr>
              <a:t>КР. </a:t>
            </a:r>
            <a:r>
              <a:rPr lang="ru-RU" sz="1700" b="1" dirty="0">
                <a:solidFill>
                  <a:srgbClr val="002060"/>
                </a:solidFill>
              </a:rPr>
              <a:t>Работает в ФПИ – КГТУ им. И. </a:t>
            </a:r>
            <a:r>
              <a:rPr lang="ru-RU" sz="1700" b="1" dirty="0" err="1">
                <a:solidFill>
                  <a:srgbClr val="002060"/>
                </a:solidFill>
              </a:rPr>
              <a:t>Раззакова</a:t>
            </a:r>
            <a:r>
              <a:rPr lang="ru-RU" sz="1700" b="1" dirty="0">
                <a:solidFill>
                  <a:srgbClr val="002060"/>
                </a:solidFill>
              </a:rPr>
              <a:t> с 1971 г после окончания технологического факультета данного</a:t>
            </a:r>
            <a:r>
              <a:rPr lang="ru-RU" sz="1700" b="1" i="1" dirty="0">
                <a:solidFill>
                  <a:srgbClr val="002060"/>
                </a:solidFill>
              </a:rPr>
              <a:t>      </a:t>
            </a:r>
            <a:r>
              <a:rPr lang="ru-RU" sz="1700" b="1" dirty="0">
                <a:solidFill>
                  <a:srgbClr val="002060"/>
                </a:solidFill>
              </a:rPr>
              <a:t>ВУЗа.  Этапы профессионального роста: инженер </a:t>
            </a:r>
            <a:r>
              <a:rPr lang="ru-RU" sz="1700" b="1" dirty="0" err="1">
                <a:solidFill>
                  <a:srgbClr val="002060"/>
                </a:solidFill>
              </a:rPr>
              <a:t>хозтемы</a:t>
            </a:r>
            <a:r>
              <a:rPr lang="ru-RU" sz="1700" b="1" dirty="0">
                <a:solidFill>
                  <a:srgbClr val="002060"/>
                </a:solidFill>
              </a:rPr>
              <a:t>, лаборант, старший лаборант, аспирант, стажер-исследователь, преподаватель, старший преподаватель, доцент, профессор, зав. кафедрой. С 2004 г по настоящее время - декан Технологического </a:t>
            </a:r>
            <a:r>
              <a:rPr lang="ru-RU" sz="1700" b="1" dirty="0" smtClean="0">
                <a:solidFill>
                  <a:srgbClr val="002060"/>
                </a:solidFill>
              </a:rPr>
              <a:t>факультета. </a:t>
            </a:r>
            <a:br>
              <a:rPr lang="ru-RU" sz="1700" b="1" dirty="0" smtClean="0">
                <a:solidFill>
                  <a:srgbClr val="002060"/>
                </a:solidFill>
              </a:rPr>
            </a:br>
            <a:r>
              <a:rPr lang="ru-RU" sz="1700" b="1" dirty="0">
                <a:solidFill>
                  <a:srgbClr val="002060"/>
                </a:solidFill>
              </a:rPr>
              <a:t>Первая выпускница технологического факультета–доктор наук. </a:t>
            </a:r>
            <a:br>
              <a:rPr lang="ru-RU" sz="1700" b="1" dirty="0">
                <a:solidFill>
                  <a:srgbClr val="002060"/>
                </a:solidFill>
              </a:rPr>
            </a:br>
            <a:r>
              <a:rPr lang="ru-RU" sz="1700" b="1" dirty="0">
                <a:solidFill>
                  <a:srgbClr val="002060"/>
                </a:solidFill>
              </a:rPr>
              <a:t>Успешную профессиональную деятельность сочетает с активной научной работой. Разработчик и менеджер первого проекта «</a:t>
            </a:r>
            <a:r>
              <a:rPr lang="ru-RU" sz="1700" b="1" dirty="0" err="1">
                <a:solidFill>
                  <a:srgbClr val="002060"/>
                </a:solidFill>
              </a:rPr>
              <a:t>Политеха</a:t>
            </a:r>
            <a:r>
              <a:rPr lang="ru-RU" sz="1700" b="1" dirty="0">
                <a:solidFill>
                  <a:srgbClr val="002060"/>
                </a:solidFill>
              </a:rPr>
              <a:t>», выигравшего грант   Международного научно-технического Центра (</a:t>
            </a:r>
            <a:r>
              <a:rPr lang="en-US" sz="1700" b="1" dirty="0">
                <a:solidFill>
                  <a:srgbClr val="002060"/>
                </a:solidFill>
              </a:rPr>
              <a:t>ISTC</a:t>
            </a:r>
            <a:r>
              <a:rPr lang="ru-RU" sz="1700" b="1" dirty="0">
                <a:solidFill>
                  <a:srgbClr val="002060"/>
                </a:solidFill>
              </a:rPr>
              <a:t>), успешно выполненного совместно со специалистами Великобритании, США, Канады.	 Руководитель отдела химической технологии Научно-исследовательского химико-технологического института, научный руководитель двух защитившихся аспирантов, двух соискателей. Член двух диссертационных советов. </a:t>
            </a:r>
            <a:r>
              <a:rPr lang="ru-RU" sz="1700" b="1" dirty="0" smtClean="0">
                <a:solidFill>
                  <a:srgbClr val="002060"/>
                </a:solidFill>
              </a:rPr>
              <a:t>Председатель, зам</a:t>
            </a:r>
            <a:r>
              <a:rPr lang="ru-RU" sz="1700" b="1" dirty="0">
                <a:solidFill>
                  <a:srgbClr val="002060"/>
                </a:solidFill>
              </a:rPr>
              <a:t>. председателя жюри городских, областных, Республиканских олимпиад школьников по химии</a:t>
            </a:r>
            <a:r>
              <a:rPr lang="ru-RU" sz="1700" b="1" dirty="0" smtClean="0">
                <a:solidFill>
                  <a:srgbClr val="002060"/>
                </a:solidFill>
              </a:rPr>
              <a:t>. </a:t>
            </a:r>
            <a:br>
              <a:rPr lang="ru-RU" sz="1700" b="1" dirty="0" smtClean="0">
                <a:solidFill>
                  <a:srgbClr val="002060"/>
                </a:solidFill>
              </a:rPr>
            </a:br>
            <a:r>
              <a:rPr lang="ru-RU" sz="1700" b="1" dirty="0" smtClean="0">
                <a:solidFill>
                  <a:srgbClr val="002060"/>
                </a:solidFill>
              </a:rPr>
              <a:t>Автор 180 научных работ, в числе которых 3 монографии, 2 учебника, 3 учебных пособия с грифом </a:t>
            </a:r>
            <a:r>
              <a:rPr lang="ru-RU" sz="1700" b="1" dirty="0" err="1" smtClean="0">
                <a:solidFill>
                  <a:srgbClr val="002060"/>
                </a:solidFill>
              </a:rPr>
              <a:t>МОНи</a:t>
            </a:r>
            <a:r>
              <a:rPr lang="ru-RU" sz="1700" b="1" dirty="0" smtClean="0">
                <a:solidFill>
                  <a:srgbClr val="002060"/>
                </a:solidFill>
              </a:rPr>
              <a:t> К, статьи и доклады на Международных конференциях. Результаты исследований по </a:t>
            </a:r>
            <a:r>
              <a:rPr lang="ru-RU" sz="1700" b="1" dirty="0" err="1" smtClean="0">
                <a:solidFill>
                  <a:srgbClr val="002060"/>
                </a:solidFill>
              </a:rPr>
              <a:t>тиокарбамидному</a:t>
            </a:r>
            <a:r>
              <a:rPr lang="ru-RU" sz="1700" b="1" dirty="0" smtClean="0">
                <a:solidFill>
                  <a:srgbClr val="002060"/>
                </a:solidFill>
              </a:rPr>
              <a:t> извлечению золота из упорных золотосодержащих руд, способу очистки питьевой воды </a:t>
            </a:r>
            <a:r>
              <a:rPr lang="ru-RU" sz="1700" b="1" dirty="0">
                <a:solidFill>
                  <a:srgbClr val="002060"/>
                </a:solidFill>
              </a:rPr>
              <a:t>патентами защищены </a:t>
            </a:r>
            <a:r>
              <a:rPr lang="ru-RU" sz="1700" b="1">
                <a:solidFill>
                  <a:srgbClr val="002060"/>
                </a:solidFill>
              </a:rPr>
              <a:t>4 </a:t>
            </a:r>
            <a:r>
              <a:rPr lang="ru-RU" sz="1700" b="1" smtClean="0">
                <a:solidFill>
                  <a:srgbClr val="002060"/>
                </a:solidFill>
              </a:rPr>
              <a:t>патентами </a:t>
            </a:r>
            <a:r>
              <a:rPr lang="ru-RU" sz="1700" b="1" dirty="0" smtClean="0">
                <a:solidFill>
                  <a:srgbClr val="002060"/>
                </a:solidFill>
              </a:rPr>
              <a:t>КР. </a:t>
            </a:r>
            <a:r>
              <a:rPr lang="ru-RU" sz="1700" b="1" dirty="0">
                <a:solidFill>
                  <a:srgbClr val="002060"/>
                </a:solidFill>
              </a:rPr>
              <a:t/>
            </a:r>
            <a:br>
              <a:rPr lang="ru-RU" sz="1700" b="1" dirty="0">
                <a:solidFill>
                  <a:srgbClr val="002060"/>
                </a:solidFill>
              </a:rPr>
            </a:br>
            <a:r>
              <a:rPr lang="ru-RU" sz="1700" b="1" dirty="0">
                <a:solidFill>
                  <a:srgbClr val="002060"/>
                </a:solidFill>
              </a:rPr>
              <a:t>Технологический факультет под ее руководством занимает лидирующие позиции в деятельности университета.</a:t>
            </a:r>
            <a:br>
              <a:rPr lang="ru-RU" sz="1700" b="1" dirty="0">
                <a:solidFill>
                  <a:srgbClr val="002060"/>
                </a:solidFill>
              </a:rPr>
            </a:br>
            <a:r>
              <a:rPr lang="ru-RU" sz="1700" b="1" dirty="0">
                <a:solidFill>
                  <a:srgbClr val="002060"/>
                </a:solidFill>
              </a:rPr>
              <a:t>Награждена: Почетной грамотой КР, Почетными грамотами Министерства образования, Почетными грамотами ФПИ (КГТУ). Является «Отличником народного образования Республики Кыргызстан», «Заслуженным работником народного образования КР».</a:t>
            </a:r>
            <a:br>
              <a:rPr lang="ru-RU" sz="1700" b="1" dirty="0">
                <a:solidFill>
                  <a:srgbClr val="002060"/>
                </a:solidFill>
              </a:rPr>
            </a:br>
            <a:endParaRPr lang="ru-RU" sz="1700" b="1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C:\Users\Himia\Desktop\6c3d0031-9d3e-47fd-8efa-5428288544c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25" y="926422"/>
            <a:ext cx="2407060" cy="19958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9090" y="819984"/>
            <a:ext cx="8800759" cy="1419141"/>
          </a:xfrm>
        </p:spPr>
        <p:txBody>
          <a:bodyPr>
            <a:normAutofit/>
          </a:bodyPr>
          <a:lstStyle/>
          <a:p>
            <a:r>
              <a:rPr lang="ky-KG" sz="1600" b="1" i="1" dirty="0">
                <a:solidFill>
                  <a:srgbClr val="C00000"/>
                </a:solidFill>
              </a:rPr>
              <a:t>Баткибекова Минира Баткибековна</a:t>
            </a:r>
            <a:r>
              <a:rPr lang="ky-KG" sz="1600" b="1" i="1" dirty="0">
                <a:solidFill>
                  <a:srgbClr val="002060"/>
                </a:solidFill>
              </a:rPr>
              <a:t>,</a:t>
            </a:r>
            <a:r>
              <a:rPr lang="ky-KG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директор Научно - исследовательского </a:t>
            </a:r>
            <a:r>
              <a:rPr lang="ru-RU" sz="1600" b="1" dirty="0" err="1">
                <a:solidFill>
                  <a:srgbClr val="002060"/>
                </a:solidFill>
              </a:rPr>
              <a:t>химико</a:t>
            </a:r>
            <a:r>
              <a:rPr lang="ru-RU" sz="1600" b="1" dirty="0">
                <a:solidFill>
                  <a:srgbClr val="002060"/>
                </a:solidFill>
              </a:rPr>
              <a:t> – технологического института (НИХТИ), д.х.н., профессор, академик Международной </a:t>
            </a:r>
            <a:r>
              <a:rPr lang="ru-RU" sz="1600" b="1" dirty="0" smtClean="0">
                <a:solidFill>
                  <a:srgbClr val="002060"/>
                </a:solidFill>
              </a:rPr>
              <a:t>инженерной </a:t>
            </a:r>
            <a:r>
              <a:rPr lang="ru-RU" sz="1600" b="1" dirty="0">
                <a:solidFill>
                  <a:srgbClr val="002060"/>
                </a:solidFill>
              </a:rPr>
              <a:t>академии. Баткибекова М. Б. получила образование в университетах Болгарии, Германии, России. С 1962 года по настоящее время работает в ФПИ – КГТУ, занимаясь учебной, научной и общественной деятельностью.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68880" y="2074460"/>
            <a:ext cx="9441179" cy="462352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Этапы профессиональной деятельности: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1962-1967гг- старший преподаватель доцент кафедры химии ФПИ – КГТУ;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1967-1971гг – Ученый секретарь ФПИ – КГТУ;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1971-1974гг, 1977, 1986-1992гг декан Технологического факультета ФПИ – КГТУ;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1971-1972гг – стажер университета им. А. Гумбольдта, Берлин, Германия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1995-1996 </a:t>
            </a:r>
            <a:r>
              <a:rPr lang="ru-RU" sz="1500" b="1" dirty="0" err="1">
                <a:solidFill>
                  <a:srgbClr val="002060"/>
                </a:solidFill>
              </a:rPr>
              <a:t>гг</a:t>
            </a:r>
            <a:r>
              <a:rPr lang="ru-RU" sz="1500" b="1" dirty="0">
                <a:solidFill>
                  <a:srgbClr val="002060"/>
                </a:solidFill>
              </a:rPr>
              <a:t> – декан факультета фундаментальных наук КТУ;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1996-1997гг- проректор первой ступени образования КТУ;</a:t>
            </a:r>
          </a:p>
          <a:p>
            <a:pPr>
              <a:spcBef>
                <a:spcPts val="0"/>
              </a:spcBef>
            </a:pPr>
            <a:r>
              <a:rPr lang="ky-KG" sz="1500" b="1" dirty="0">
                <a:solidFill>
                  <a:srgbClr val="002060"/>
                </a:solidFill>
              </a:rPr>
              <a:t>С </a:t>
            </a:r>
            <a:r>
              <a:rPr lang="ru-RU" sz="1500" b="1" dirty="0">
                <a:solidFill>
                  <a:srgbClr val="002060"/>
                </a:solidFill>
              </a:rPr>
              <a:t>1997- по настоящее время директор Научно - исследовательского </a:t>
            </a:r>
            <a:r>
              <a:rPr lang="ru-RU" sz="1500" b="1" dirty="0" err="1">
                <a:solidFill>
                  <a:srgbClr val="002060"/>
                </a:solidFill>
              </a:rPr>
              <a:t>химико</a:t>
            </a:r>
            <a:r>
              <a:rPr lang="ru-RU" sz="1500" b="1" dirty="0">
                <a:solidFill>
                  <a:srgbClr val="002060"/>
                </a:solidFill>
              </a:rPr>
              <a:t> – технологического института (НИХТИ) при КГТУ им. </a:t>
            </a:r>
            <a:r>
              <a:rPr lang="ky-KG" sz="1500" b="1" dirty="0">
                <a:solidFill>
                  <a:srgbClr val="002060"/>
                </a:solidFill>
              </a:rPr>
              <a:t>И. Раззакова, профессор кафедры ХиХТ.</a:t>
            </a:r>
            <a:endParaRPr lang="ru-RU" sz="15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Баткибекова М.Б. является основателем в Кыргызской республике научной школы по химической термодинамике. Под ее руководством подготовлены и защищены 2 докторских, 9 кандидатских диссертаций. </a:t>
            </a:r>
            <a:r>
              <a:rPr lang="ru-RU" sz="1500" b="1" dirty="0" err="1">
                <a:solidFill>
                  <a:srgbClr val="002060"/>
                </a:solidFill>
              </a:rPr>
              <a:t>Баткибековой</a:t>
            </a:r>
            <a:r>
              <a:rPr lang="ru-RU" sz="1500" b="1" dirty="0">
                <a:solidFill>
                  <a:srgbClr val="002060"/>
                </a:solidFill>
              </a:rPr>
              <a:t> М.Б. опубликовано более 250 научных работ, в том числе 3 монографии. Автор 20 авторских свидетельств и патентов. </a:t>
            </a:r>
          </a:p>
          <a:p>
            <a:pPr>
              <a:spcBef>
                <a:spcPts val="0"/>
              </a:spcBef>
            </a:pPr>
            <a:r>
              <a:rPr lang="ru-RU" sz="1500" b="1" dirty="0">
                <a:solidFill>
                  <a:srgbClr val="002060"/>
                </a:solidFill>
              </a:rPr>
              <a:t>В общественной деятельности Баткибекова М.Б – председатель жюри республиканской олимпиады по химии; научный руководитель по подготовке команды Кыргызстана для участия в международных олимпиадах по химии. Команда КР завоевывала на международных олимпиадах серебряные и бронзовые медали (Греция, Корея, Россия, Тайвань, Венгрия.). Баткибекова М.Б. является «Отличником народного образования КР», «Заслуженным работником народного образования КР», имеет различные государственные и правительственные награды.</a:t>
            </a:r>
          </a:p>
        </p:txBody>
      </p:sp>
      <p:pic>
        <p:nvPicPr>
          <p:cNvPr id="5" name="Объект 3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80" y="655320"/>
            <a:ext cx="2032800" cy="1748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4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8042" y="732430"/>
            <a:ext cx="7055892" cy="2051713"/>
          </a:xfrm>
        </p:spPr>
        <p:txBody>
          <a:bodyPr>
            <a:normAutofit/>
          </a:bodyPr>
          <a:lstStyle/>
          <a:p>
            <a:r>
              <a:rPr lang="ru-RU" sz="1600" b="1" i="1" dirty="0" err="1">
                <a:solidFill>
                  <a:srgbClr val="C00000"/>
                </a:solidFill>
              </a:rPr>
              <a:t>Борбиева</a:t>
            </a:r>
            <a:r>
              <a:rPr lang="ru-RU" sz="1600" b="1" i="1" dirty="0">
                <a:solidFill>
                  <a:srgbClr val="C00000"/>
                </a:solidFill>
              </a:rPr>
              <a:t> Дамира </a:t>
            </a:r>
            <a:r>
              <a:rPr lang="ru-RU" sz="1600" b="1" i="1" dirty="0" err="1">
                <a:solidFill>
                  <a:srgbClr val="C00000"/>
                </a:solidFill>
              </a:rPr>
              <a:t>Балтабаевна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к.х.н., профессор КГТУ, зав. кафедрой </a:t>
            </a:r>
            <a:r>
              <a:rPr lang="ru-RU" sz="1600" b="1" dirty="0" err="1">
                <a:solidFill>
                  <a:srgbClr val="002060"/>
                </a:solidFill>
              </a:rPr>
              <a:t>Химиии</a:t>
            </a:r>
            <a:r>
              <a:rPr lang="ru-RU" sz="1600" b="1" dirty="0">
                <a:solidFill>
                  <a:srgbClr val="002060"/>
                </a:solidFill>
              </a:rPr>
              <a:t> химической технологии. В КГТУ им. И. </a:t>
            </a:r>
            <a:r>
              <a:rPr lang="ru-RU" sz="1600" b="1" dirty="0" err="1">
                <a:solidFill>
                  <a:srgbClr val="002060"/>
                </a:solidFill>
              </a:rPr>
              <a:t>Раззакова</a:t>
            </a:r>
            <a:r>
              <a:rPr lang="ru-RU" sz="1600" b="1" dirty="0">
                <a:solidFill>
                  <a:srgbClr val="002060"/>
                </a:solidFill>
              </a:rPr>
              <a:t> работает с 1983 года. За этот период прошла путь от старшего преподавателя до должности заведующего кафедрой. С 1992 года по 1999 год работала зам. декана факультета фундаментальных наук. Наряду с успешной преподавательской деятельностью вела научно- исследовательскую работу в НИХТИ при КГТУ им. И. </a:t>
            </a:r>
            <a:r>
              <a:rPr lang="ru-RU" sz="1600" b="1" dirty="0" err="1">
                <a:solidFill>
                  <a:srgbClr val="002060"/>
                </a:solidFill>
              </a:rPr>
              <a:t>Раззакова</a:t>
            </a:r>
            <a:r>
              <a:rPr lang="ru-RU" sz="1600" b="1" dirty="0">
                <a:solidFill>
                  <a:srgbClr val="002060"/>
                </a:solidFill>
              </a:rPr>
              <a:t> и НИР со студентами.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743200" y="2784143"/>
            <a:ext cx="8366077" cy="3875964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Разрабатываемая научная проблема: «Рациональное использование минерального сырья, охрана окружающей среды и здоровья». В соответствии с этой тематикой ею проводились исследования химического состава природных вод и почв Кыргызстана. Она являлась также соисполнителем в первом проекте Технического университета, выигравшего грант Международного научно-технического Центра (</a:t>
            </a:r>
            <a:r>
              <a:rPr lang="en-US" sz="1600" b="1" dirty="0">
                <a:solidFill>
                  <a:srgbClr val="002060"/>
                </a:solidFill>
              </a:rPr>
              <a:t>ISTC</a:t>
            </a:r>
            <a:r>
              <a:rPr lang="ru-RU" sz="1600" b="1" dirty="0">
                <a:solidFill>
                  <a:srgbClr val="002060"/>
                </a:solidFill>
              </a:rPr>
              <a:t>). 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Опубликованы: 1 монография и более 90 научных и методических работ, получен патент на «Способ очистки питьевой воды». 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 Проводит большую работу в составлении заданий теоретического и экспериментального туров городских, областных и Республиканских олимпиад школьников по химии. Секретарь жюри городской, областной и республиканской олимпиад. 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          Награждена: Почетными грамотами Министерства образования и науки КР, КГТУ им. И. </a:t>
            </a:r>
            <a:r>
              <a:rPr lang="ru-RU" sz="1600" b="1" dirty="0" err="1">
                <a:solidFill>
                  <a:srgbClr val="002060"/>
                </a:solidFill>
              </a:rPr>
              <a:t>Раззакова</a:t>
            </a:r>
            <a:r>
              <a:rPr lang="ru-RU" sz="1600" b="1" dirty="0">
                <a:solidFill>
                  <a:srgbClr val="002060"/>
                </a:solidFill>
              </a:rPr>
              <a:t>, РК профсоюзов КР, мэрии г. Бишкек, знаком «Отличник народного образования КР», медалью «Ветеран труда».</a:t>
            </a:r>
          </a:p>
        </p:txBody>
      </p:sp>
      <p:pic>
        <p:nvPicPr>
          <p:cNvPr id="5" name="Объект 4" descr="veter (10)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6" y="609599"/>
            <a:ext cx="1801640" cy="2174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927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2632" y="609600"/>
            <a:ext cx="7574508" cy="1320800"/>
          </a:xfrm>
        </p:spPr>
        <p:txBody>
          <a:bodyPr>
            <a:noAutofit/>
          </a:bodyPr>
          <a:lstStyle/>
          <a:p>
            <a:r>
              <a:rPr lang="ru-RU" sz="1600" b="1" i="1" dirty="0" err="1">
                <a:solidFill>
                  <a:srgbClr val="C00000"/>
                </a:solidFill>
              </a:rPr>
              <a:t>Сырымбекова</a:t>
            </a:r>
            <a:r>
              <a:rPr lang="ru-RU" sz="1600" b="1" i="1" dirty="0">
                <a:solidFill>
                  <a:srgbClr val="C00000"/>
                </a:solidFill>
              </a:rPr>
              <a:t> </a:t>
            </a:r>
            <a:r>
              <a:rPr lang="ru-RU" sz="1600" b="1" i="1" dirty="0" err="1">
                <a:solidFill>
                  <a:srgbClr val="C00000"/>
                </a:solidFill>
              </a:rPr>
              <a:t>Эркингуль</a:t>
            </a:r>
            <a:r>
              <a:rPr lang="ru-RU" sz="1600" b="1" i="1" dirty="0">
                <a:solidFill>
                  <a:srgbClr val="C00000"/>
                </a:solidFill>
              </a:rPr>
              <a:t> </a:t>
            </a:r>
            <a:r>
              <a:rPr lang="ru-RU" sz="1600" b="1" i="1" dirty="0" err="1">
                <a:solidFill>
                  <a:srgbClr val="C00000"/>
                </a:solidFill>
              </a:rPr>
              <a:t>Ибраевна</a:t>
            </a:r>
            <a:r>
              <a:rPr lang="ru-RU" sz="1600" b="1" dirty="0">
                <a:solidFill>
                  <a:srgbClr val="C00000"/>
                </a:solidFill>
              </a:rPr>
              <a:t/>
            </a:r>
            <a:br>
              <a:rPr lang="ru-RU" sz="1600" b="1" dirty="0">
                <a:solidFill>
                  <a:srgbClr val="C0000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доцент кафедры Химии и химической технологии </a:t>
            </a:r>
            <a:r>
              <a:rPr lang="ru-RU" sz="1600" b="1" dirty="0" err="1">
                <a:solidFill>
                  <a:srgbClr val="002060"/>
                </a:solidFill>
              </a:rPr>
              <a:t>Сырымбекова</a:t>
            </a:r>
            <a:r>
              <a:rPr lang="ru-RU" sz="1600" b="1" dirty="0">
                <a:solidFill>
                  <a:srgbClr val="002060"/>
                </a:solidFill>
              </a:rPr>
              <a:t> Э.И. 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окончила в1996г. КГТУ им. И. </a:t>
            </a:r>
            <a:r>
              <a:rPr lang="ru-RU" sz="1600" b="1" dirty="0" err="1">
                <a:solidFill>
                  <a:srgbClr val="002060"/>
                </a:solidFill>
              </a:rPr>
              <a:t>Раззакова</a:t>
            </a:r>
            <a:r>
              <a:rPr lang="ru-RU" sz="1600" b="1" dirty="0">
                <a:solidFill>
                  <a:srgbClr val="002060"/>
                </a:solidFill>
              </a:rPr>
              <a:t>. На кафедре «Химии и химической технологии» работает с 1993 года на должностях лаборанта, старшего лаборанта, заведующей лабораториями, преподавателя, старшего преподавателя и доцента.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 Разработанный </a:t>
            </a:r>
            <a:r>
              <a:rPr lang="ru-RU" sz="1600" b="1" dirty="0" err="1">
                <a:solidFill>
                  <a:srgbClr val="002060"/>
                </a:solidFill>
              </a:rPr>
              <a:t>Сырымбековой</a:t>
            </a:r>
            <a:r>
              <a:rPr lang="ru-RU" sz="1600" b="1" dirty="0">
                <a:solidFill>
                  <a:srgbClr val="002060"/>
                </a:solidFill>
              </a:rPr>
              <a:t> Э.И. учебно-методический комплекс по дисциплине «Химия» занял I-е место в конкурсе УМК КГТУ </a:t>
            </a:r>
            <a:r>
              <a:rPr lang="ru-RU" sz="1600" b="1" dirty="0" err="1">
                <a:solidFill>
                  <a:srgbClr val="002060"/>
                </a:solidFill>
              </a:rPr>
              <a:t>им.И.Раззакова</a:t>
            </a:r>
            <a:r>
              <a:rPr lang="ru-RU" sz="1600" b="1" dirty="0">
                <a:solidFill>
                  <a:srgbClr val="002060"/>
                </a:solidFill>
              </a:rPr>
              <a:t> в 2014г. и удостоен сертификата EDNET (2016г</a:t>
            </a:r>
            <a:r>
              <a:rPr lang="ru-RU" sz="1600" b="1" dirty="0" smtClean="0">
                <a:solidFill>
                  <a:srgbClr val="002060"/>
                </a:solidFill>
              </a:rPr>
              <a:t>.).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Занимается научно-исследовательской работой в области </a:t>
            </a:r>
            <a:r>
              <a:rPr lang="ru-RU" sz="1600" b="1" dirty="0" err="1">
                <a:solidFill>
                  <a:srgbClr val="002060"/>
                </a:solidFill>
              </a:rPr>
              <a:t>нанотехнологии</a:t>
            </a:r>
            <a:r>
              <a:rPr lang="ru-RU" sz="1600" b="1" dirty="0">
                <a:solidFill>
                  <a:srgbClr val="002060"/>
                </a:solidFill>
              </a:rPr>
              <a:t>. За время работы ею опубликовано 25 трудов: 11 методических и   учебных пособий, в том числе с грифом </a:t>
            </a:r>
            <a:r>
              <a:rPr lang="ru-RU" sz="1600" b="1" dirty="0" err="1">
                <a:solidFill>
                  <a:srgbClr val="002060"/>
                </a:solidFill>
              </a:rPr>
              <a:t>МОиН</a:t>
            </a:r>
            <a:r>
              <a:rPr lang="ru-RU" sz="1600" b="1" dirty="0">
                <a:solidFill>
                  <a:srgbClr val="002060"/>
                </a:solidFill>
              </a:rPr>
              <a:t> КР, 14 научных статей, четыре из них в научных журналах с РИНЦ, подготовлена к защите кандидатская диссертация.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Активно привлекает студентов к научно-исследовательской работе. 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 </a:t>
            </a:r>
            <a:r>
              <a:rPr lang="ru-RU" sz="1600" b="1" dirty="0" err="1">
                <a:solidFill>
                  <a:srgbClr val="002060"/>
                </a:solidFill>
              </a:rPr>
              <a:t>Сырымбекова</a:t>
            </a:r>
            <a:r>
              <a:rPr lang="ru-RU" sz="1600" b="1" dirty="0">
                <a:solidFill>
                  <a:srgbClr val="002060"/>
                </a:solidFill>
              </a:rPr>
              <a:t> Э.И. является зам. заведующего кафедрой по учебной работе и зам. декана технологического факультета по учебной работе. 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b="1" dirty="0">
                <a:solidFill>
                  <a:srgbClr val="002060"/>
                </a:solidFill>
              </a:rPr>
              <a:t>     	Награждена «Почетной грамотой КГТУ им. И. </a:t>
            </a:r>
            <a:r>
              <a:rPr lang="ru-RU" sz="1600" b="1" dirty="0" err="1">
                <a:solidFill>
                  <a:srgbClr val="002060"/>
                </a:solidFill>
              </a:rPr>
              <a:t>Раззакова</a:t>
            </a:r>
            <a:r>
              <a:rPr lang="ru-RU" sz="1600" b="1" dirty="0">
                <a:solidFill>
                  <a:srgbClr val="002060"/>
                </a:solidFill>
              </a:rPr>
              <a:t>». Знаком «Отличник образования КР». Дипломом I степени как победитель конкурса УМК, удостоена сертификата EDNET республиканского конкурса УМК. Имеет благодарность за активное участие в организационных мероприятиях и программах празднования 60-летия ФПИ-КГТУ им. И. </a:t>
            </a:r>
            <a:r>
              <a:rPr lang="ru-RU" sz="1600" b="1" dirty="0" err="1">
                <a:solidFill>
                  <a:srgbClr val="002060"/>
                </a:solidFill>
              </a:rPr>
              <a:t>Раззакова</a:t>
            </a:r>
            <a:r>
              <a:rPr lang="ru-RU" sz="1600" b="1" dirty="0">
                <a:solidFill>
                  <a:srgbClr val="002060"/>
                </a:solidFill>
              </a:rPr>
              <a:t>. </a:t>
            </a:r>
            <a:br>
              <a:rPr lang="ru-RU" sz="1600" b="1" dirty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Объект 4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764276"/>
            <a:ext cx="1678675" cy="2251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038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47917" y="750627"/>
            <a:ext cx="6864823" cy="5800298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Абдыкеримова</a:t>
            </a: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Алиман</a:t>
            </a:r>
            <a:r>
              <a:rPr lang="ru-R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Сарыпбековна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доцент кафедры Химии и химических технологии. Работает в ФПИ-КГТУ с 1990г: инженером производственно-научно-исследовательской лаборатории, преподавателем, старшим преподавателем кафедры химии КГТУ. В 1991- 1995 гг. обучалась в аспирантуре заочного обучения Института органической химии НАН КР. В 2010 году защитила кандидатскую диссертацию.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Уделяет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большое внимание методической работе, ею разработаны и изданы свыше 40 методических работ: пособий, методических разработок. Занимается научно – исследовательской работой в области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нанотехнологии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руководит научно –исследовательской работой студентов. В течение ряда лет была куратором студенческих групп.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Награждена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Почетными грамотами МО и Н КР, КГТУ им. И.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Раззакова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знаком «Отличник народного образования КР».</a:t>
            </a:r>
          </a:p>
        </p:txBody>
      </p:sp>
      <p:pic>
        <p:nvPicPr>
          <p:cNvPr id="5" name="Объект 4" descr="алиман эже1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69" y="847115"/>
            <a:ext cx="2129050" cy="2005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89163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</TotalTime>
  <Words>729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Презентация о научной деятельности ученых кафедры ХиХТ ТФ</vt:lpstr>
      <vt:lpstr>Презентация PowerPoint</vt:lpstr>
      <vt:lpstr>Джунушалиева Тамара Шаршенкуловна, декан Технологического факультета, д.х.н., профессор, член - корреспондент Инженерной академии КР. Работает в ФПИ – КГТУ им. И. Раззакова с 1971 г после окончания технологического факультета данного      ВУЗа.  Этапы профессионального роста: инженер хозтемы, лаборант, старший лаборант, аспирант, стажер-исследователь, преподаватель, старший преподаватель, доцент, профессор, зав. кафедрой. С 2004 г по настоящее время - декан Технологического факультета.  Первая выпускница технологического факультета–доктор наук.  Успешную профессиональную деятельность сочетает с активной научной работой. Разработчик и менеджер первого проекта «Политеха», выигравшего грант   Международного научно-технического Центра (ISTC), успешно выполненного совместно со специалистами Великобритании, США, Канады.  Руководитель отдела химической технологии Научно-исследовательского химико-технологического института, научный руководитель двух защитившихся аспирантов, двух соискателей. Член двух диссертационных советов. Председатель, зам. председателя жюри городских, областных, Республиканских олимпиад школьников по химии.  Автор 180 научных работ, в числе которых 3 монографии, 2 учебника, 3 учебных пособия с грифом МОНи К, статьи и доклады на Международных конференциях. Результаты исследований по тиокарбамидному извлечению золота из упорных золотосодержащих руд, способу очистки питьевой воды патентами защищены 4 патентами КР.  Технологический факультет под ее руководством занимает лидирующие позиции в деятельности университета. Награждена: Почетной грамотой КР, Почетными грамотами Министерства образования, Почетными грамотами ФПИ (КГТУ). Является «Отличником народного образования Республики Кыргызстан», «Заслуженным работником народного образования КР». </vt:lpstr>
      <vt:lpstr>Баткибекова Минира Баткибековна, директор Научно - исследовательского химико – технологического института (НИХТИ), д.х.н., профессор, академик Международной инженерной академии. Баткибекова М. Б. получила образование в университетах Болгарии, Германии, России. С 1962 года по настоящее время работает в ФПИ – КГТУ, занимаясь учебной, научной и общественной деятельностью.</vt:lpstr>
      <vt:lpstr>Борбиева Дамира Балтабаевна к.х.н., профессор КГТУ, зав. кафедрой Химиии химической технологии. В КГТУ им. И. Раззакова работает с 1983 года. За этот период прошла путь от старшего преподавателя до должности заведующего кафедрой. С 1992 года по 1999 год работала зам. декана факультета фундаментальных наук. Наряду с успешной преподавательской деятельностью вела научно- исследовательскую работу в НИХТИ при КГТУ им. И. Раззакова и НИР со студентами.</vt:lpstr>
      <vt:lpstr>Сырымбекова Эркингуль Ибраевна доцент кафедры Химии и химической технологии Сырымбекова Э.И.  окончила в1996г. КГТУ им. И. Раззакова. На кафедре «Химии и химической технологии» работает с 1993 года на должностях лаборанта, старшего лаборанта, заведующей лабораториями, преподавателя, старшего преподавателя и доцента.  Разработанный Сырымбековой Э.И. учебно-методический комплекс по дисциплине «Химия» занял I-е место в конкурсе УМК КГТУ им.И.Раззакова в 2014г. и удостоен сертификата EDNET (2016г.). Занимается научно-исследовательской работой в области нанотехнологии. За время работы ею опубликовано 25 трудов: 11 методических и   учебных пособий, в том числе с грифом МОиН КР, 14 научных статей, четыре из них в научных журналах с РИНЦ, подготовлена к защите кандидатская диссертация. Активно привлекает студентов к научно-исследовательской работе.   Сырымбекова Э.И. является зам. заведующего кафедрой по учебной работе и зам. декана технологического факультета по учебной работе.        Награждена «Почетной грамотой КГТУ им. И. Раззакова». Знаком «Отличник образования КР». Дипломом I степени как победитель конкурса УМК, удостоена сертификата EDNET республиканского конкурса УМК. Имеет благодарность за активное участие в организационных мероприятиях и программах празднования 60-летия ФПИ-КГТУ им. И. Раззакова.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о научной деятельности ученых ТФ </dc:title>
  <dc:creator>Himia</dc:creator>
  <cp:lastModifiedBy>Himia</cp:lastModifiedBy>
  <cp:revision>22</cp:revision>
  <cp:lastPrinted>2021-11-19T07:10:37Z</cp:lastPrinted>
  <dcterms:created xsi:type="dcterms:W3CDTF">2021-11-15T03:21:36Z</dcterms:created>
  <dcterms:modified xsi:type="dcterms:W3CDTF">2021-11-19T07:11:09Z</dcterms:modified>
</cp:coreProperties>
</file>