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33"/>
  </p:notesMasterIdLst>
  <p:sldIdLst>
    <p:sldId id="256" r:id="rId3"/>
    <p:sldId id="258" r:id="rId4"/>
    <p:sldId id="259" r:id="rId5"/>
    <p:sldId id="260" r:id="rId6"/>
    <p:sldId id="261" r:id="rId7"/>
    <p:sldId id="290" r:id="rId8"/>
    <p:sldId id="262" r:id="rId9"/>
    <p:sldId id="263" r:id="rId10"/>
    <p:sldId id="291" r:id="rId11"/>
    <p:sldId id="265" r:id="rId12"/>
    <p:sldId id="266" r:id="rId13"/>
    <p:sldId id="292" r:id="rId14"/>
    <p:sldId id="293" r:id="rId15"/>
    <p:sldId id="294" r:id="rId16"/>
    <p:sldId id="296" r:id="rId17"/>
    <p:sldId id="297" r:id="rId18"/>
    <p:sldId id="298" r:id="rId19"/>
    <p:sldId id="270" r:id="rId20"/>
    <p:sldId id="295" r:id="rId21"/>
    <p:sldId id="299" r:id="rId22"/>
    <p:sldId id="273" r:id="rId23"/>
    <p:sldId id="274" r:id="rId24"/>
    <p:sldId id="300" r:id="rId25"/>
    <p:sldId id="275" r:id="rId26"/>
    <p:sldId id="276" r:id="rId27"/>
    <p:sldId id="280" r:id="rId28"/>
    <p:sldId id="301" r:id="rId29"/>
    <p:sldId id="285" r:id="rId30"/>
    <p:sldId id="286" r:id="rId31"/>
    <p:sldId id="287" r:id="rId3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Libre Baskerville" panose="020B0604020202020204" charset="0"/>
      <p:regular r:id="rId38"/>
      <p:bold r:id="rId39"/>
      <p:italic r:id="rId40"/>
    </p:embeddedFont>
    <p:embeddedFont>
      <p:font typeface="Libre Franklin" panose="020B060402020202020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jaR0BzvVCgQHm5S20idQYBlEeD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FEDC17A-A9E3-42E5-A712-10081C0299F2}">
  <a:tblStyle styleId="{3FEDC17A-A9E3-42E5-A712-10081C0299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B7F1ED2-D430-446C-AC7C-CA1D8276A5D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1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Лист1!$C$2</c:f>
              <c:strCache>
                <c:ptCount val="1"/>
                <c:pt idx="0">
                  <c:v>2022-23 о.ж.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794326678448062E-2"/>
                  <c:y val="-3.60838782535630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323877797414012E-3"/>
                  <c:y val="-4.8111837671417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2529551118965259E-2"/>
                  <c:y val="-4.57062457878465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Лист1!$B$3:$B$5</c:f>
              <c:strCache>
                <c:ptCount val="3"/>
                <c:pt idx="0">
                  <c:v>Башкы ЖОЖдо </c:v>
                </c:pt>
                <c:pt idx="1">
                  <c:v>Колледждер</c:v>
                </c:pt>
                <c:pt idx="2">
                  <c:v>Филиалдар</c:v>
                </c:pt>
              </c:strCache>
            </c:strRef>
          </c:cat>
          <c:val>
            <c:numRef>
              <c:f>Лист1!$C$3:$C$5</c:f>
              <c:numCache>
                <c:formatCode>General</c:formatCode>
                <c:ptCount val="3"/>
                <c:pt idx="0">
                  <c:v>17293</c:v>
                </c:pt>
                <c:pt idx="1">
                  <c:v>4030</c:v>
                </c:pt>
                <c:pt idx="2">
                  <c:v>2113</c:v>
                </c:pt>
              </c:numCache>
            </c:numRef>
          </c:val>
        </c:ser>
        <c:ser>
          <c:idx val="1"/>
          <c:order val="1"/>
          <c:tx>
            <c:strRef>
              <c:f>Лист1!$D$2</c:f>
              <c:strCache>
                <c:ptCount val="1"/>
                <c:pt idx="0">
                  <c:v>2023-24 о.ж.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7588653356896123E-2"/>
                  <c:y val="-4.0895062020704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1323877797413434E-2"/>
                  <c:y val="-3.36782863699921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757683907542767E-2"/>
                  <c:y val="-3.367828636999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Лист1!$B$3:$B$5</c:f>
              <c:strCache>
                <c:ptCount val="3"/>
                <c:pt idx="0">
                  <c:v>Башкы ЖОЖдо </c:v>
                </c:pt>
                <c:pt idx="1">
                  <c:v>Колледждер</c:v>
                </c:pt>
                <c:pt idx="2">
                  <c:v>Филиалдар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  <c:pt idx="0">
                  <c:v>16947</c:v>
                </c:pt>
                <c:pt idx="1">
                  <c:v>5277</c:v>
                </c:pt>
                <c:pt idx="2">
                  <c:v>2283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883832"/>
        <c:axId val="97884224"/>
        <c:axId val="0"/>
      </c:bar3DChart>
      <c:catAx>
        <c:axId val="97883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884224"/>
        <c:crosses val="autoZero"/>
        <c:auto val="1"/>
        <c:lblAlgn val="ctr"/>
        <c:lblOffset val="100"/>
        <c:noMultiLvlLbl val="0"/>
      </c:catAx>
      <c:valAx>
        <c:axId val="9788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883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Лист1!$G$3:$G$13</c:f>
              <c:strCache>
                <c:ptCount val="11"/>
                <c:pt idx="0">
                  <c:v>ЭТИ</c:v>
                </c:pt>
                <c:pt idx="1">
                  <c:v>КГТИ</c:v>
                </c:pt>
                <c:pt idx="2">
                  <c:v>У.Асаналиев ат.КТМИ</c:v>
                </c:pt>
                <c:pt idx="3">
                  <c:v>АДИ</c:v>
                </c:pt>
                <c:pt idx="4">
                  <c:v>МТИ</c:v>
                </c:pt>
                <c:pt idx="5">
                  <c:v>ТИ</c:v>
                </c:pt>
                <c:pt idx="6">
                  <c:v>ЭБЖМ</c:v>
                </c:pt>
                <c:pt idx="7">
                  <c:v>ЭЛЖМ</c:v>
                </c:pt>
                <c:pt idx="8">
                  <c:v>ЭИ</c:v>
                </c:pt>
                <c:pt idx="9">
                  <c:v>Н.Исанов ат.КИКИ</c:v>
                </c:pt>
                <c:pt idx="10">
                  <c:v>ТжРИ</c:v>
                </c:pt>
              </c:strCache>
            </c:strRef>
          </c:cat>
          <c:val>
            <c:numRef>
              <c:f>Лист1!$H$3:$H$13</c:f>
              <c:numCache>
                <c:formatCode>0.0%</c:formatCode>
                <c:ptCount val="11"/>
                <c:pt idx="0">
                  <c:v>0.83</c:v>
                </c:pt>
                <c:pt idx="1">
                  <c:v>0.84</c:v>
                </c:pt>
                <c:pt idx="2">
                  <c:v>0.85399999999999998</c:v>
                </c:pt>
                <c:pt idx="3" formatCode="0%">
                  <c:v>0.86</c:v>
                </c:pt>
                <c:pt idx="4">
                  <c:v>0.91</c:v>
                </c:pt>
                <c:pt idx="5">
                  <c:v>0.91</c:v>
                </c:pt>
                <c:pt idx="6">
                  <c:v>0.91</c:v>
                </c:pt>
                <c:pt idx="7" formatCode="0%">
                  <c:v>0.92</c:v>
                </c:pt>
                <c:pt idx="8">
                  <c:v>0.93</c:v>
                </c:pt>
                <c:pt idx="9">
                  <c:v>0.94</c:v>
                </c:pt>
                <c:pt idx="10">
                  <c:v>0.95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3326232"/>
        <c:axId val="173326624"/>
        <c:axId val="0"/>
      </c:bar3DChart>
      <c:catAx>
        <c:axId val="173326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326624"/>
        <c:crosses val="autoZero"/>
        <c:auto val="1"/>
        <c:lblAlgn val="ctr"/>
        <c:lblOffset val="100"/>
        <c:noMultiLvlLbl val="0"/>
      </c:catAx>
      <c:valAx>
        <c:axId val="1733266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3326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Лист2!$A$2:$A$14</c:f>
              <c:strCache>
                <c:ptCount val="13"/>
                <c:pt idx="0">
                  <c:v>АДИ </c:v>
                </c:pt>
                <c:pt idx="1">
                  <c:v>КТ-МИ </c:v>
                </c:pt>
                <c:pt idx="2">
                  <c:v>КГТИ</c:v>
                </c:pt>
                <c:pt idx="3">
                  <c:v>МТИ </c:v>
                </c:pt>
                <c:pt idx="4">
                  <c:v>КИ-КИ</c:v>
                </c:pt>
                <c:pt idx="5">
                  <c:v>ББПИ </c:v>
                </c:pt>
                <c:pt idx="6">
                  <c:v>ЭБЖМ </c:v>
                </c:pt>
                <c:pt idx="7">
                  <c:v>ЭТИ </c:v>
                </c:pt>
                <c:pt idx="8">
                  <c:v>ЭИ</c:v>
                </c:pt>
                <c:pt idx="9">
                  <c:v>ЭЛЖМ </c:v>
                </c:pt>
                <c:pt idx="10">
                  <c:v>ТИ</c:v>
                </c:pt>
                <c:pt idx="11">
                  <c:v>ТжРИ</c:v>
                </c:pt>
                <c:pt idx="12">
                  <c:v>МЖМ</c:v>
                </c:pt>
              </c:strCache>
            </c:strRef>
          </c:cat>
          <c:val>
            <c:numRef>
              <c:f>Лист2!$B$2:$B$14</c:f>
              <c:numCache>
                <c:formatCode>General</c:formatCode>
                <c:ptCount val="13"/>
                <c:pt idx="0">
                  <c:v>33.1</c:v>
                </c:pt>
                <c:pt idx="1">
                  <c:v>50.9</c:v>
                </c:pt>
                <c:pt idx="2" formatCode="0.0">
                  <c:v>51</c:v>
                </c:pt>
                <c:pt idx="3">
                  <c:v>62.9</c:v>
                </c:pt>
                <c:pt idx="4" formatCode="0.0">
                  <c:v>66</c:v>
                </c:pt>
                <c:pt idx="5">
                  <c:v>70.7</c:v>
                </c:pt>
                <c:pt idx="6">
                  <c:v>71.099999999999994</c:v>
                </c:pt>
                <c:pt idx="7">
                  <c:v>75.099999999999994</c:v>
                </c:pt>
                <c:pt idx="8">
                  <c:v>77.3</c:v>
                </c:pt>
                <c:pt idx="9">
                  <c:v>79.099999999999994</c:v>
                </c:pt>
                <c:pt idx="10">
                  <c:v>80.2</c:v>
                </c:pt>
                <c:pt idx="11">
                  <c:v>81.3</c:v>
                </c:pt>
                <c:pt idx="12">
                  <c:v>82.1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885008"/>
        <c:axId val="97885400"/>
        <c:axId val="0"/>
      </c:bar3DChart>
      <c:catAx>
        <c:axId val="97885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885400"/>
        <c:crosses val="autoZero"/>
        <c:auto val="1"/>
        <c:lblAlgn val="ctr"/>
        <c:lblOffset val="100"/>
        <c:noMultiLvlLbl val="0"/>
      </c:catAx>
      <c:valAx>
        <c:axId val="978854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885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Лист2!$A$18:$A$27</c:f>
              <c:strCache>
                <c:ptCount val="10"/>
                <c:pt idx="0">
                  <c:v>АБББ (К-2)</c:v>
                </c:pt>
                <c:pt idx="1">
                  <c:v>ТИ сырт.</c:v>
                </c:pt>
                <c:pt idx="2">
                  <c:v>ЭТИ сырт.</c:v>
                </c:pt>
                <c:pt idx="3">
                  <c:v>КГТИ сырт.</c:v>
                </c:pt>
                <c:pt idx="4">
                  <c:v>ЭБЖМ сырт.</c:v>
                </c:pt>
                <c:pt idx="5">
                  <c:v>ТжРИ сырт.</c:v>
                </c:pt>
                <c:pt idx="6">
                  <c:v>ЭЛЖМ сырт.</c:v>
                </c:pt>
                <c:pt idx="7">
                  <c:v>МЖМ сырт.</c:v>
                </c:pt>
                <c:pt idx="8">
                  <c:v>МТИ сырт.</c:v>
                </c:pt>
                <c:pt idx="9">
                  <c:v>ЭИ сырт.</c:v>
                </c:pt>
              </c:strCache>
            </c:strRef>
          </c:cat>
          <c:val>
            <c:numRef>
              <c:f>Лист2!$B$18:$B$27</c:f>
              <c:numCache>
                <c:formatCode>General</c:formatCode>
                <c:ptCount val="10"/>
                <c:pt idx="0">
                  <c:v>57.7</c:v>
                </c:pt>
                <c:pt idx="1">
                  <c:v>67.8</c:v>
                </c:pt>
                <c:pt idx="2">
                  <c:v>80.2</c:v>
                </c:pt>
                <c:pt idx="3" formatCode="0.0">
                  <c:v>80.8</c:v>
                </c:pt>
                <c:pt idx="4">
                  <c:v>80.8</c:v>
                </c:pt>
                <c:pt idx="5">
                  <c:v>81.8</c:v>
                </c:pt>
                <c:pt idx="6">
                  <c:v>82.4</c:v>
                </c:pt>
                <c:pt idx="7">
                  <c:v>86.2</c:v>
                </c:pt>
                <c:pt idx="8">
                  <c:v>88.4</c:v>
                </c:pt>
                <c:pt idx="9">
                  <c:v>88.4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7881088"/>
        <c:axId val="97880696"/>
        <c:axId val="0"/>
      </c:bar3DChart>
      <c:catAx>
        <c:axId val="97881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97880696"/>
        <c:crosses val="autoZero"/>
        <c:auto val="1"/>
        <c:lblAlgn val="ctr"/>
        <c:lblOffset val="100"/>
        <c:noMultiLvlLbl val="0"/>
      </c:catAx>
      <c:valAx>
        <c:axId val="97880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88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10006414054123E-2"/>
                  <c:y val="-4.85081453579041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6546154260449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65461542604497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763717997052359E-2"/>
                  <c:y val="-4.44652862446310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2436410284029984E-2"/>
                  <c:y val="-2.4254072678952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6.21820514201487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Лист2!$A$32:$A$37</c:f>
              <c:strCache>
                <c:ptCount val="6"/>
                <c:pt idx="0">
                  <c:v>Токмок ш. филиал (сырттан)</c:v>
                </c:pt>
                <c:pt idx="1">
                  <c:v>Токмок ш.  филиал</c:v>
                </c:pt>
                <c:pt idx="2">
                  <c:v>Кара-Балта ш.  филиал (күнд/ сырттан)</c:v>
                </c:pt>
                <c:pt idx="3">
                  <c:v>Кызыл-Кыя ш. филиал </c:v>
                </c:pt>
                <c:pt idx="4">
                  <c:v>Кара-Көл ш. филиал (күнд/ сырттан)</c:v>
                </c:pt>
                <c:pt idx="5">
                  <c:v>Кызыл-Кыя ш.  филиал (сырттан)</c:v>
                </c:pt>
              </c:strCache>
            </c:strRef>
          </c:cat>
          <c:val>
            <c:numRef>
              <c:f>Лист2!$B$32:$B$37</c:f>
              <c:numCache>
                <c:formatCode>General</c:formatCode>
                <c:ptCount val="6"/>
                <c:pt idx="0">
                  <c:v>64.8</c:v>
                </c:pt>
                <c:pt idx="1">
                  <c:v>71.599999999999994</c:v>
                </c:pt>
                <c:pt idx="2">
                  <c:v>74.3</c:v>
                </c:pt>
                <c:pt idx="3">
                  <c:v>76.599999999999994</c:v>
                </c:pt>
                <c:pt idx="4">
                  <c:v>86.2</c:v>
                </c:pt>
                <c:pt idx="5">
                  <c:v>99.2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8541680"/>
        <c:axId val="178542072"/>
        <c:axId val="0"/>
      </c:bar3DChart>
      <c:catAx>
        <c:axId val="1785416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542072"/>
        <c:crosses val="autoZero"/>
        <c:auto val="1"/>
        <c:lblAlgn val="ctr"/>
        <c:lblOffset val="100"/>
        <c:noMultiLvlLbl val="0"/>
      </c:catAx>
      <c:valAx>
        <c:axId val="178542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8541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Лист2!$A$42:$A$49</c:f>
              <c:strCache>
                <c:ptCount val="8"/>
                <c:pt idx="0">
                  <c:v>ОКББ (колледж) сырттан, кампус 2</c:v>
                </c:pt>
                <c:pt idx="1">
                  <c:v>Тоо-кен-технологиялык колледжи</c:v>
                </c:pt>
                <c:pt idx="2">
                  <c:v>Токмок ш. филиал ОКББ</c:v>
                </c:pt>
                <c:pt idx="3">
                  <c:v>Кара-Көл ш. филиал ОКББ</c:v>
                </c:pt>
                <c:pt idx="4">
                  <c:v>Кара-Балта ш. филиал ОКББ</c:v>
                </c:pt>
                <c:pt idx="5">
                  <c:v>Политехник.колледж</c:v>
                </c:pt>
                <c:pt idx="6">
                  <c:v>ОКББ (колледж) кампус 2</c:v>
                </c:pt>
                <c:pt idx="7">
                  <c:v>БТК</c:v>
                </c:pt>
              </c:strCache>
            </c:strRef>
          </c:cat>
          <c:val>
            <c:numRef>
              <c:f>Лист2!$B$42:$B$49</c:f>
              <c:numCache>
                <c:formatCode>General</c:formatCode>
                <c:ptCount val="8"/>
                <c:pt idx="0">
                  <c:v>50.9</c:v>
                </c:pt>
                <c:pt idx="1">
                  <c:v>59.5</c:v>
                </c:pt>
                <c:pt idx="2">
                  <c:v>63.9</c:v>
                </c:pt>
                <c:pt idx="3">
                  <c:v>72.2</c:v>
                </c:pt>
                <c:pt idx="4">
                  <c:v>74.8</c:v>
                </c:pt>
                <c:pt idx="5">
                  <c:v>83.8</c:v>
                </c:pt>
                <c:pt idx="6">
                  <c:v>95</c:v>
                </c:pt>
                <c:pt idx="7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4398600"/>
        <c:axId val="174398992"/>
        <c:axId val="0"/>
      </c:bar3DChart>
      <c:catAx>
        <c:axId val="174398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398992"/>
        <c:crosses val="autoZero"/>
        <c:auto val="1"/>
        <c:lblAlgn val="ctr"/>
        <c:lblOffset val="100"/>
        <c:noMultiLvlLbl val="0"/>
      </c:catAx>
      <c:valAx>
        <c:axId val="174398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4398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7376524399669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5415294715552006E-2"/>
                  <c:y val="-8.922456075385966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8498353658662408E-2"/>
                  <c:y val="-4.86685044456005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1581412601772806E-2"/>
                  <c:y val="4.46122803769298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2.158141260177280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5415294715552006E-2"/>
                  <c:y val="-2.230614018846491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Лист2!$N$2:$N$7</c:f>
              <c:strCache>
                <c:ptCount val="6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5 курс</c:v>
                </c:pt>
                <c:pt idx="5">
                  <c:v>6 курс</c:v>
                </c:pt>
              </c:strCache>
            </c:strRef>
          </c:cat>
          <c:val>
            <c:numRef>
              <c:f>Лист2!$O$2:$O$7</c:f>
              <c:numCache>
                <c:formatCode>0.0%</c:formatCode>
                <c:ptCount val="6"/>
                <c:pt idx="0">
                  <c:v>0.74199999999999999</c:v>
                </c:pt>
                <c:pt idx="1">
                  <c:v>0.76600000000000001</c:v>
                </c:pt>
                <c:pt idx="2">
                  <c:v>0.80400000000000005</c:v>
                </c:pt>
                <c:pt idx="3">
                  <c:v>0.79400000000000004</c:v>
                </c:pt>
                <c:pt idx="4">
                  <c:v>0.93200000000000005</c:v>
                </c:pt>
                <c:pt idx="5">
                  <c:v>0.94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827616"/>
        <c:axId val="179828008"/>
        <c:axId val="0"/>
      </c:bar3DChart>
      <c:catAx>
        <c:axId val="179827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828008"/>
        <c:crosses val="autoZero"/>
        <c:auto val="1"/>
        <c:lblAlgn val="ctr"/>
        <c:lblOffset val="100"/>
        <c:noMultiLvlLbl val="0"/>
      </c:catAx>
      <c:valAx>
        <c:axId val="1798280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827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Лист2!$N$27:$N$39</c:f>
              <c:strCache>
                <c:ptCount val="13"/>
                <c:pt idx="0">
                  <c:v>ЭИ</c:v>
                </c:pt>
                <c:pt idx="1">
                  <c:v>ББПИ </c:v>
                </c:pt>
                <c:pt idx="2">
                  <c:v>КГТИ</c:v>
                </c:pt>
                <c:pt idx="3">
                  <c:v>КТ-МИ </c:v>
                </c:pt>
                <c:pt idx="4">
                  <c:v>КИ-КИ</c:v>
                </c:pt>
                <c:pt idx="5">
                  <c:v>АДИ </c:v>
                </c:pt>
                <c:pt idx="6">
                  <c:v>ЭТИ </c:v>
                </c:pt>
                <c:pt idx="7">
                  <c:v>ТжРИ</c:v>
                </c:pt>
                <c:pt idx="8">
                  <c:v>МТИ </c:v>
                </c:pt>
                <c:pt idx="9">
                  <c:v>ТИ</c:v>
                </c:pt>
                <c:pt idx="10">
                  <c:v>ЭЛЖМ </c:v>
                </c:pt>
                <c:pt idx="11">
                  <c:v>МЖМ</c:v>
                </c:pt>
                <c:pt idx="12">
                  <c:v>ЭБЖМ </c:v>
                </c:pt>
              </c:strCache>
            </c:strRef>
          </c:cat>
          <c:val>
            <c:numRef>
              <c:f>Лист2!$O$27:$O$39</c:f>
              <c:numCache>
                <c:formatCode>0%</c:formatCode>
                <c:ptCount val="13"/>
                <c:pt idx="0">
                  <c:v>0.16</c:v>
                </c:pt>
                <c:pt idx="1">
                  <c:v>0.17</c:v>
                </c:pt>
                <c:pt idx="2">
                  <c:v>0.18</c:v>
                </c:pt>
                <c:pt idx="3">
                  <c:v>0.21</c:v>
                </c:pt>
                <c:pt idx="4">
                  <c:v>0.21</c:v>
                </c:pt>
                <c:pt idx="5">
                  <c:v>0.23</c:v>
                </c:pt>
                <c:pt idx="6">
                  <c:v>0.24</c:v>
                </c:pt>
                <c:pt idx="7">
                  <c:v>0.28999999999999998</c:v>
                </c:pt>
                <c:pt idx="8">
                  <c:v>0.39</c:v>
                </c:pt>
                <c:pt idx="9">
                  <c:v>0.4</c:v>
                </c:pt>
                <c:pt idx="10">
                  <c:v>0.47</c:v>
                </c:pt>
                <c:pt idx="11">
                  <c:v>0.49</c:v>
                </c:pt>
                <c:pt idx="12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7887608"/>
        <c:axId val="177888000"/>
        <c:axId val="0"/>
      </c:bar3DChart>
      <c:catAx>
        <c:axId val="177887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888000"/>
        <c:crosses val="autoZero"/>
        <c:auto val="1"/>
        <c:lblAlgn val="ctr"/>
        <c:lblOffset val="100"/>
        <c:noMultiLvlLbl val="0"/>
      </c:catAx>
      <c:valAx>
        <c:axId val="1778880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887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'Успеваемость по факультетам1'!$P$2:$P$12</c:f>
              <c:strCache>
                <c:ptCount val="11"/>
                <c:pt idx="0">
                  <c:v>2012-13</c:v>
                </c:pt>
                <c:pt idx="1">
                  <c:v>2013-14</c:v>
                </c:pt>
                <c:pt idx="2">
                  <c:v>2014-15</c:v>
                </c:pt>
                <c:pt idx="3">
                  <c:v>2015-16</c:v>
                </c:pt>
                <c:pt idx="4">
                  <c:v>2016-17</c:v>
                </c:pt>
                <c:pt idx="5">
                  <c:v>2017-18</c:v>
                </c:pt>
                <c:pt idx="6">
                  <c:v>2018-19</c:v>
                </c:pt>
                <c:pt idx="7">
                  <c:v>2019-20</c:v>
                </c:pt>
                <c:pt idx="8">
                  <c:v>2020-21</c:v>
                </c:pt>
                <c:pt idx="9">
                  <c:v>2021-22</c:v>
                </c:pt>
                <c:pt idx="10">
                  <c:v>2022-23</c:v>
                </c:pt>
              </c:strCache>
            </c:strRef>
          </c:cat>
          <c:val>
            <c:numRef>
              <c:f>'Успеваемость по факультетам1'!$Q$2:$Q$12</c:f>
              <c:numCache>
                <c:formatCode>0.0%</c:formatCode>
                <c:ptCount val="11"/>
                <c:pt idx="0">
                  <c:v>0.55000000000000004</c:v>
                </c:pt>
                <c:pt idx="1">
                  <c:v>0.56599999999999995</c:v>
                </c:pt>
                <c:pt idx="2">
                  <c:v>0.57099999999999995</c:v>
                </c:pt>
                <c:pt idx="3">
                  <c:v>0.65200000000000002</c:v>
                </c:pt>
                <c:pt idx="4">
                  <c:v>0.65900000000000003</c:v>
                </c:pt>
                <c:pt idx="5">
                  <c:v>0.71</c:v>
                </c:pt>
                <c:pt idx="6">
                  <c:v>0.64800000000000002</c:v>
                </c:pt>
                <c:pt idx="7">
                  <c:v>0.65</c:v>
                </c:pt>
                <c:pt idx="8">
                  <c:v>0.72199999999999998</c:v>
                </c:pt>
                <c:pt idx="9">
                  <c:v>0.69699999999999995</c:v>
                </c:pt>
                <c:pt idx="10">
                  <c:v>0.71099999999999997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0377896"/>
        <c:axId val="180891912"/>
        <c:axId val="0"/>
      </c:bar3DChart>
      <c:catAx>
        <c:axId val="280377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0891912"/>
        <c:crosses val="autoZero"/>
        <c:auto val="1"/>
        <c:lblAlgn val="ctr"/>
        <c:lblOffset val="100"/>
        <c:noMultiLvlLbl val="0"/>
      </c:catAx>
      <c:valAx>
        <c:axId val="180891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0377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702570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996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6626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868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6210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7262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04905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14272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599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6842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5326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767adbcc6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767adbcc6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1767adbcc65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1365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767adbcc65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767adbcc65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1767adbcc65_0_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3726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767adbcc6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767adbcc6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1767adbcc65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8027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767adbcc65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767adbcc65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767adbcc65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8779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30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705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863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249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Титульный слайд" type="title">
  <p:cSld name="TITLE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9" name="Google Shape;19;p30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" name="Google Shape;20;p30"/>
          <p:cNvSpPr txBox="1"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80"/>
              </a:spcBef>
              <a:spcAft>
                <a:spcPts val="0"/>
              </a:spcAft>
              <a:buSzPts val="2210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70"/>
              </a:spcBef>
              <a:spcAft>
                <a:spcPts val="0"/>
              </a:spcAft>
              <a:buSzPts val="1530"/>
              <a:buNone/>
              <a:defRPr/>
            </a:lvl3pPr>
            <a:lvl4pPr lvl="3" algn="ctr">
              <a:spcBef>
                <a:spcPts val="370"/>
              </a:spcBef>
              <a:spcAft>
                <a:spcPts val="0"/>
              </a:spcAft>
              <a:buSzPts val="1440"/>
              <a:buNone/>
              <a:defRPr/>
            </a:lvl4pPr>
            <a:lvl5pPr lvl="4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7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ctr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4" name="Google Shape;24;p30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" name="Google Shape;25;p30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" name="Google Shape;26;p3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7" name="Google Shape;27;p30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Libre Franklin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1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5720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1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2"/>
          <p:cNvSpPr txBox="1">
            <a:spLocks noGrp="1"/>
          </p:cNvSpPr>
          <p:nvPr>
            <p:ph type="title"/>
          </p:nvPr>
        </p:nvSpPr>
        <p:spPr>
          <a:xfrm rot="5400000">
            <a:off x="4709478" y="2194564"/>
            <a:ext cx="5851525" cy="2011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body" idx="1"/>
          </p:nvPr>
        </p:nvSpPr>
        <p:spPr>
          <a:xfrm rot="5400000">
            <a:off x="769938" y="419103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42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2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4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8" name="Google Shape;128;p4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9" name="Google Shape;129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6" name="Google Shape;136;p4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38" name="Google Shape;138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3" name="Google Shape;153;p4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54" name="Google Shape;154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5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61" name="Google Shape;161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5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5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4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4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4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4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раздела" type="secHead">
  <p:cSld name="SECTION_HEADER">
    <p:bg>
      <p:bgPr>
        <a:blipFill rotWithShape="1">
          <a:blip r:embed="rId2">
            <a:alphaModFix/>
          </a:blip>
          <a:tile tx="0" ty="0" sx="55000" sy="55000" flip="none" algn="tl"/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1" name="Google Shape;41;p35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blipFill rotWithShape="1">
            <a:blip r:embed="rId2">
              <a:alphaModFix/>
            </a:blip>
            <a:tile tx="0" ty="0" sx="55000" sy="55000" flip="none" algn="tl"/>
          </a:blip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36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400"/>
              <a:buFont typeface="Libre Baskerville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ftr" idx="11"/>
          </p:nvPr>
        </p:nvSpPr>
        <p:spPr>
          <a:xfrm>
            <a:off x="800100" y="6172200"/>
            <a:ext cx="4000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/>
          <p:nvPr/>
        </p:nvSpPr>
        <p:spPr>
          <a:xfrm rot="10800000" flipH="1">
            <a:off x="69412" y="2376830"/>
            <a:ext cx="9013515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7" name="Google Shape;47;p35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8" name="Google Shape;48;p35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49" name="Google Shape;49;p35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6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body" idx="2"/>
          </p:nvPr>
        </p:nvSpPr>
        <p:spPr>
          <a:xfrm>
            <a:off x="4933950" y="1447800"/>
            <a:ext cx="374904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7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7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body" idx="2"/>
          </p:nvPr>
        </p:nvSpPr>
        <p:spPr>
          <a:xfrm>
            <a:off x="4953000" y="1447800"/>
            <a:ext cx="3733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2040"/>
              <a:buNone/>
              <a:defRPr sz="2400" b="1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1530"/>
              <a:buNone/>
              <a:defRPr sz="1800" b="1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1600"/>
              <a:buFont typeface="Libre Baskerville"/>
              <a:buNone/>
              <a:defRPr sz="1600" b="1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3"/>
          </p:nvPr>
        </p:nvSpPr>
        <p:spPr>
          <a:xfrm>
            <a:off x="9144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body" idx="4"/>
          </p:nvPr>
        </p:nvSpPr>
        <p:spPr>
          <a:xfrm>
            <a:off x="4953000" y="2247900"/>
            <a:ext cx="373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8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2" name="Google Shape;72;p39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190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1530"/>
              <a:buNone/>
              <a:defRPr sz="1800"/>
            </a:lvl1pPr>
            <a:lvl2pPr marL="914400" lvl="1" indent="-228600" algn="l">
              <a:spcBef>
                <a:spcPts val="37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370"/>
              </a:spcBef>
              <a:spcAft>
                <a:spcPts val="0"/>
              </a:spcAft>
              <a:buSzPts val="850"/>
              <a:buNone/>
              <a:defRPr sz="1000"/>
            </a:lvl3pPr>
            <a:lvl4pPr marL="1828800" lvl="3" indent="-228600" algn="l">
              <a:spcBef>
                <a:spcPts val="37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None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body" idx="2"/>
          </p:nvPr>
        </p:nvSpPr>
        <p:spPr>
          <a:xfrm>
            <a:off x="2971800" y="1600200"/>
            <a:ext cx="57150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5755" algn="l">
              <a:spcBef>
                <a:spcPts val="580"/>
              </a:spcBef>
              <a:spcAft>
                <a:spcPts val="0"/>
              </a:spcAft>
              <a:buSzPts val="1530"/>
              <a:buChar char="⚫"/>
              <a:defRPr/>
            </a:lvl1pPr>
            <a:lvl2pPr marL="914400" lvl="1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25755" algn="l">
              <a:spcBef>
                <a:spcPts val="370"/>
              </a:spcBef>
              <a:spcAft>
                <a:spcPts val="0"/>
              </a:spcAft>
              <a:buSzPts val="1530"/>
              <a:buChar char="⚫"/>
              <a:defRPr/>
            </a:lvl3pPr>
            <a:lvl4pPr marL="1828800" lvl="3" indent="-320039" algn="l">
              <a:spcBef>
                <a:spcPts val="370"/>
              </a:spcBef>
              <a:spcAft>
                <a:spcPts val="0"/>
              </a:spcAft>
              <a:buSzPts val="1440"/>
              <a:buChar char="⚫"/>
              <a:defRPr/>
            </a:lvl4pPr>
            <a:lvl5pPr marL="2286000" lvl="4" indent="-342900" algn="l">
              <a:spcBef>
                <a:spcPts val="370"/>
              </a:spcBef>
              <a:spcAft>
                <a:spcPts val="0"/>
              </a:spcAft>
              <a:buSzPts val="1800"/>
              <a:buChar char="o"/>
              <a:defRPr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0"/>
          <p:cNvSpPr txBox="1"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Franklin"/>
              <a:buNone/>
              <a:defRPr sz="28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body" idx="1"/>
          </p:nvPr>
        </p:nvSpPr>
        <p:spPr>
          <a:xfrm>
            <a:off x="914400" y="5445825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580"/>
              </a:spcBef>
              <a:spcAft>
                <a:spcPts val="0"/>
              </a:spcAft>
              <a:buSzPts val="1360"/>
              <a:buFont typeface="Libre Baskerville"/>
              <a:buNone/>
              <a:defRPr sz="1600"/>
            </a:lvl1pPr>
            <a:lvl2pPr marL="914400" lvl="1" indent="-293369" algn="l">
              <a:spcBef>
                <a:spcPts val="370"/>
              </a:spcBef>
              <a:spcAft>
                <a:spcPts val="0"/>
              </a:spcAft>
              <a:buSzPts val="1020"/>
              <a:buChar char="⚫"/>
              <a:defRPr sz="1200"/>
            </a:lvl2pPr>
            <a:lvl3pPr marL="1371600" lvl="2" indent="-282575" algn="l">
              <a:spcBef>
                <a:spcPts val="370"/>
              </a:spcBef>
              <a:spcAft>
                <a:spcPts val="0"/>
              </a:spcAft>
              <a:buSzPts val="850"/>
              <a:buChar char="⚫"/>
              <a:defRPr sz="1000"/>
            </a:lvl3pPr>
            <a:lvl4pPr marL="1828800" lvl="3" indent="-274319" algn="l">
              <a:spcBef>
                <a:spcPts val="370"/>
              </a:spcBef>
              <a:spcAft>
                <a:spcPts val="0"/>
              </a:spcAft>
              <a:buSzPts val="720"/>
              <a:buChar char="⚫"/>
              <a:defRPr sz="900"/>
            </a:lvl4pPr>
            <a:lvl5pPr marL="2286000" lvl="4" indent="-285750" algn="l">
              <a:spcBef>
                <a:spcPts val="370"/>
              </a:spcBef>
              <a:spcAft>
                <a:spcPts val="0"/>
              </a:spcAft>
              <a:buSzPts val="900"/>
              <a:buFont typeface="Libre Baskerville"/>
              <a:buChar char="o"/>
              <a:defRPr sz="900"/>
            </a:lvl5pPr>
            <a:lvl6pPr marL="2743200" lvl="5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7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88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>
            <a:spLocks noGrp="1"/>
          </p:cNvSpPr>
          <p:nvPr>
            <p:ph type="sldNum" idx="12"/>
          </p:nvPr>
        </p:nvSpPr>
        <p:spPr>
          <a:xfrm>
            <a:off x="146304" y="6208776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5" name="Google Shape;85;p40"/>
          <p:cNvSpPr/>
          <p:nvPr/>
        </p:nvSpPr>
        <p:spPr>
          <a:xfrm rot="10800000" flipH="1">
            <a:off x="68307" y="4683555"/>
            <a:ext cx="900684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6" name="Google Shape;86;p40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rgbClr val="E6AF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7" name="Google Shape;87;p40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8" name="Google Shape;88;p40"/>
          <p:cNvSpPr>
            <a:spLocks noGrp="1"/>
          </p:cNvSpPr>
          <p:nvPr>
            <p:ph type="pic" idx="2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1" name="Google Shape;11;p29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solidFill>
            <a:schemeClr val="lt1"/>
          </a:solidFill>
          <a:ln w="9525" cap="sq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2" name="Google Shape;12;p29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Libre Franklin"/>
              <a:buNone/>
              <a:defRPr sz="40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935" algn="l" rtl="0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ts val="221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L="914400" marR="0" lvl="1" indent="-35814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L="1371600" marR="0" lvl="2" indent="-33655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7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L="1828800" marR="0" lvl="3" indent="-3302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L="2286000" marR="0" lvl="4" indent="-3556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Libre Baskerville"/>
              <a:buChar char="o"/>
              <a:defRPr sz="20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L="2743200" marR="0" lvl="5" indent="-342900" algn="l" rtl="0">
              <a:spcBef>
                <a:spcPts val="37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L="3200400" marR="0" lvl="6" indent="-342900" algn="l" rtl="0">
              <a:spcBef>
                <a:spcPts val="37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L="3657600" marR="0" lvl="7" indent="-342900" algn="l" rtl="0">
              <a:spcBef>
                <a:spcPts val="370"/>
              </a:spcBef>
              <a:spcAft>
                <a:spcPts val="0"/>
              </a:spcAft>
              <a:buClr>
                <a:srgbClr val="E6AF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L="4114800" marR="0" lvl="8" indent="-342900" algn="l" rtl="0">
              <a:spcBef>
                <a:spcPts val="370"/>
              </a:spcBef>
              <a:spcAft>
                <a:spcPts val="0"/>
              </a:spcAft>
              <a:buClr>
                <a:srgbClr val="CAABA9"/>
              </a:buClr>
              <a:buSzPts val="1800"/>
              <a:buFont typeface="Libre Baskerville"/>
              <a:buChar char="•"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dt" idx="10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5" name="Google Shape;15;p29"/>
          <p:cNvSpPr txBox="1">
            <a:spLocks noGrp="1"/>
          </p:cNvSpPr>
          <p:nvPr>
            <p:ph type="ft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16" name="Google Shape;16;p29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"/>
          <p:cNvSpPr txBox="1"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Libre Franklin"/>
              <a:buNone/>
            </a:pPr>
            <a:r>
              <a:rPr lang="ru-RU" b="1" dirty="0" smtClean="0"/>
              <a:t>2022-23-окуу </a:t>
            </a:r>
            <a:r>
              <a:rPr lang="ru-RU" b="1" dirty="0" err="1"/>
              <a:t>жылынын</a:t>
            </a:r>
            <a:r>
              <a:rPr lang="ru-RU" b="1" dirty="0"/>
              <a:t> </a:t>
            </a:r>
            <a:r>
              <a:rPr lang="ru-RU" b="1" dirty="0" err="1"/>
              <a:t>жайкы</a:t>
            </a:r>
            <a:r>
              <a:rPr lang="ru-RU" b="1" dirty="0"/>
              <a:t> </a:t>
            </a:r>
            <a:r>
              <a:rPr lang="ru-RU" b="1" dirty="0" err="1"/>
              <a:t>сынактык</a:t>
            </a:r>
            <a:r>
              <a:rPr lang="ru-RU" b="1" dirty="0"/>
              <a:t> </a:t>
            </a:r>
            <a:r>
              <a:rPr lang="ru-RU" b="1" dirty="0" err="1"/>
              <a:t>сессиясынын</a:t>
            </a:r>
            <a:r>
              <a:rPr lang="ru-RU" b="1" dirty="0"/>
              <a:t> </a:t>
            </a:r>
            <a:r>
              <a:rPr lang="ru-RU" b="1" dirty="0" err="1"/>
              <a:t>жыйынтыктары</a:t>
            </a:r>
            <a:r>
              <a:rPr lang="ru-RU" b="1" dirty="0"/>
              <a:t> </a:t>
            </a:r>
            <a:r>
              <a:rPr lang="ru-RU" b="1" dirty="0" err="1"/>
              <a:t>маселеси</a:t>
            </a:r>
            <a:r>
              <a:rPr lang="ru-RU" b="1" dirty="0"/>
              <a:t> </a:t>
            </a:r>
            <a:r>
              <a:rPr lang="ru-RU" b="1" dirty="0" err="1"/>
              <a:t>боюнча</a:t>
            </a:r>
            <a:r>
              <a:rPr lang="ru-RU" b="1" dirty="0"/>
              <a:t> </a:t>
            </a:r>
            <a:endParaRPr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5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"/>
              <a:buNone/>
            </a:pPr>
            <a:r>
              <a:rPr lang="ru-RU" b="1">
                <a:solidFill>
                  <a:schemeClr val="dk1"/>
                </a:solidFill>
              </a:rPr>
              <a:t>Практикаларды уюштуруу </a:t>
            </a:r>
            <a:endParaRPr/>
          </a:p>
        </p:txBody>
      </p:sp>
      <p:sp>
        <p:nvSpPr>
          <p:cNvPr id="250" name="Google Shape;250;p5"/>
          <p:cNvSpPr txBox="1">
            <a:spLocks noGrp="1"/>
          </p:cNvSpPr>
          <p:nvPr>
            <p:ph type="body" idx="1"/>
          </p:nvPr>
        </p:nvSpPr>
        <p:spPr>
          <a:xfrm>
            <a:off x="323528" y="908721"/>
            <a:ext cx="8712968" cy="648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4320" lvl="0" indent="-274320" algn="l" rtl="0">
              <a:spcBef>
                <a:spcPts val="0"/>
              </a:spcBef>
              <a:spcAft>
                <a:spcPts val="0"/>
              </a:spcAft>
              <a:buSzPts val="1530"/>
              <a:buChar char="⚫"/>
            </a:pPr>
            <a:r>
              <a:rPr lang="ru-RU" sz="1800"/>
              <a:t>Практикалардын бардык түрүн уюштуруу жана аларды көзөмөлдөө</a:t>
            </a:r>
            <a:r>
              <a:rPr lang="ru-RU" sz="1800" b="1"/>
              <a:t> </a:t>
            </a:r>
            <a:r>
              <a:rPr lang="ru-RU" sz="1800"/>
              <a:t>өз учурунда жүргүзүлдү.</a:t>
            </a:r>
            <a:r>
              <a:rPr lang="ru-RU" sz="1800" b="1"/>
              <a:t> </a:t>
            </a:r>
            <a:endParaRPr sz="1800"/>
          </a:p>
        </p:txBody>
      </p:sp>
      <p:sp>
        <p:nvSpPr>
          <p:cNvPr id="251" name="Google Shape;251;p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360275"/>
              </p:ext>
            </p:extLst>
          </p:nvPr>
        </p:nvGraphicFramePr>
        <p:xfrm>
          <a:off x="258792" y="1556792"/>
          <a:ext cx="8777704" cy="5110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6"/>
          <p:cNvSpPr txBox="1">
            <a:spLocks noGrp="1"/>
          </p:cNvSpPr>
          <p:nvPr>
            <p:ph type="body" idx="1"/>
          </p:nvPr>
        </p:nvSpPr>
        <p:spPr>
          <a:xfrm>
            <a:off x="179512" y="260648"/>
            <a:ext cx="8856984" cy="648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133985" algn="l" rtl="0">
              <a:spcBef>
                <a:spcPts val="0"/>
              </a:spcBef>
              <a:spcAft>
                <a:spcPts val="0"/>
              </a:spcAft>
              <a:buSzPts val="2210"/>
              <a:buNone/>
            </a:pPr>
            <a:endParaRPr dirty="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ru-RU" dirty="0" smtClean="0"/>
              <a:t>2022-23-о.ж</a:t>
            </a:r>
            <a:r>
              <a:rPr lang="ru-RU" dirty="0"/>
              <a:t>. </a:t>
            </a:r>
            <a:r>
              <a:rPr lang="ru-RU" dirty="0" err="1"/>
              <a:t>жазгы</a:t>
            </a:r>
            <a:r>
              <a:rPr lang="ru-RU" dirty="0"/>
              <a:t> </a:t>
            </a:r>
            <a:r>
              <a:rPr lang="ru-RU" dirty="0" err="1"/>
              <a:t>семестринде</a:t>
            </a:r>
            <a:r>
              <a:rPr lang="ru-RU" dirty="0"/>
              <a:t>, </a:t>
            </a:r>
            <a:r>
              <a:rPr lang="ru-RU" dirty="0" err="1"/>
              <a:t>мурдагы</a:t>
            </a:r>
            <a:r>
              <a:rPr lang="ru-RU" dirty="0"/>
              <a:t> </a:t>
            </a:r>
            <a:r>
              <a:rPr lang="ru-RU" dirty="0" err="1"/>
              <a:t>жылдардай</a:t>
            </a:r>
            <a:r>
              <a:rPr lang="ru-RU" dirty="0"/>
              <a:t> эле, “</a:t>
            </a:r>
            <a:r>
              <a:rPr lang="ru-RU" dirty="0" err="1"/>
              <a:t>Бүтүрүүчүлөрдүн</a:t>
            </a:r>
            <a:r>
              <a:rPr lang="ru-RU" dirty="0"/>
              <a:t> </a:t>
            </a:r>
            <a:r>
              <a:rPr lang="ru-RU" dirty="0" err="1"/>
              <a:t>дасыктык</a:t>
            </a:r>
            <a:r>
              <a:rPr lang="ru-RU" dirty="0"/>
              <a:t> </a:t>
            </a:r>
            <a:r>
              <a:rPr lang="ru-RU" dirty="0" err="1"/>
              <a:t>иштеринин</a:t>
            </a:r>
            <a:r>
              <a:rPr lang="ru-RU" dirty="0"/>
              <a:t> </a:t>
            </a:r>
            <a:r>
              <a:rPr lang="ru-RU" dirty="0" err="1"/>
              <a:t>жүрүшүн</a:t>
            </a:r>
            <a:r>
              <a:rPr lang="ru-RU" dirty="0"/>
              <a:t> </a:t>
            </a:r>
            <a:r>
              <a:rPr lang="ru-RU" dirty="0" err="1"/>
              <a:t>көзөмөлдөө</a:t>
            </a:r>
            <a:r>
              <a:rPr lang="ru-RU" dirty="0"/>
              <a:t> </a:t>
            </a:r>
            <a:r>
              <a:rPr lang="ru-RU" dirty="0" err="1"/>
              <a:t>жөнүндө</a:t>
            </a:r>
            <a:r>
              <a:rPr lang="ru-RU" dirty="0"/>
              <a:t>” </a:t>
            </a:r>
            <a:r>
              <a:rPr lang="ru-RU" dirty="0" err="1"/>
              <a:t>буйрукка</a:t>
            </a:r>
            <a:r>
              <a:rPr lang="ru-RU" dirty="0"/>
              <a:t> </a:t>
            </a:r>
            <a:r>
              <a:rPr lang="ru-RU" dirty="0" err="1"/>
              <a:t>ылайык</a:t>
            </a:r>
            <a:r>
              <a:rPr lang="ru-RU" dirty="0"/>
              <a:t>, </a:t>
            </a:r>
            <a:r>
              <a:rPr lang="ru-RU" dirty="0" err="1"/>
              <a:t>окуу</a:t>
            </a:r>
            <a:r>
              <a:rPr lang="ru-RU" dirty="0"/>
              <a:t> </a:t>
            </a:r>
            <a:r>
              <a:rPr lang="ru-RU" dirty="0" err="1"/>
              <a:t>бөлүмү</a:t>
            </a:r>
            <a:r>
              <a:rPr lang="ru-RU" dirty="0"/>
              <a:t> </a:t>
            </a:r>
            <a:r>
              <a:rPr lang="ru-RU" dirty="0" err="1"/>
              <a:t>окуу-усулдук</a:t>
            </a:r>
            <a:r>
              <a:rPr lang="ru-RU" dirty="0"/>
              <a:t> </a:t>
            </a:r>
            <a:r>
              <a:rPr lang="ru-RU" dirty="0" err="1"/>
              <a:t>комиссиясы</a:t>
            </a:r>
            <a:r>
              <a:rPr lang="ru-RU" dirty="0"/>
              <a:t> (ОУК) </a:t>
            </a:r>
            <a:r>
              <a:rPr lang="ru-RU" dirty="0" err="1"/>
              <a:t>менен</a:t>
            </a:r>
            <a:r>
              <a:rPr lang="ru-RU" dirty="0"/>
              <a:t> </a:t>
            </a:r>
            <a:r>
              <a:rPr lang="ru-RU" dirty="0" err="1"/>
              <a:t>биргеликте</a:t>
            </a:r>
            <a:r>
              <a:rPr lang="ru-RU" dirty="0"/>
              <a:t> </a:t>
            </a:r>
            <a:r>
              <a:rPr lang="ru-RU" dirty="0" err="1"/>
              <a:t>иштелип</a:t>
            </a:r>
            <a:r>
              <a:rPr lang="ru-RU" dirty="0"/>
              <a:t> </a:t>
            </a:r>
            <a:r>
              <a:rPr lang="ru-RU" dirty="0" err="1"/>
              <a:t>чыккан</a:t>
            </a:r>
            <a:r>
              <a:rPr lang="ru-RU" dirty="0"/>
              <a:t> </a:t>
            </a:r>
            <a:r>
              <a:rPr lang="ru-RU" dirty="0" err="1"/>
              <a:t>графиктин</a:t>
            </a:r>
            <a:r>
              <a:rPr lang="ru-RU" dirty="0"/>
              <a:t> </a:t>
            </a:r>
            <a:r>
              <a:rPr lang="ru-RU" dirty="0" err="1"/>
              <a:t>негизинде</a:t>
            </a:r>
            <a:r>
              <a:rPr lang="ru-RU" dirty="0"/>
              <a:t> </a:t>
            </a:r>
            <a:r>
              <a:rPr lang="ru-RU" dirty="0" err="1"/>
              <a:t>студенттердин</a:t>
            </a:r>
            <a:r>
              <a:rPr lang="ru-RU" dirty="0"/>
              <a:t> </a:t>
            </a:r>
            <a:r>
              <a:rPr lang="ru-RU" dirty="0" err="1"/>
              <a:t>бүтүрүүчү</a:t>
            </a:r>
            <a:r>
              <a:rPr lang="ru-RU" dirty="0"/>
              <a:t> </a:t>
            </a:r>
            <a:r>
              <a:rPr lang="ru-RU" dirty="0" err="1"/>
              <a:t>квалификациялык</a:t>
            </a:r>
            <a:r>
              <a:rPr lang="ru-RU" dirty="0"/>
              <a:t> </a:t>
            </a:r>
            <a:r>
              <a:rPr lang="ru-RU" dirty="0" err="1"/>
              <a:t>иштердин</a:t>
            </a:r>
            <a:r>
              <a:rPr lang="ru-RU" dirty="0"/>
              <a:t> </a:t>
            </a:r>
            <a:r>
              <a:rPr lang="ru-RU" dirty="0" err="1"/>
              <a:t>аткаруусун</a:t>
            </a:r>
            <a:r>
              <a:rPr lang="ru-RU" dirty="0"/>
              <a:t> </a:t>
            </a:r>
            <a:r>
              <a:rPr lang="ru-RU" dirty="0" err="1"/>
              <a:t>текшерди</a:t>
            </a:r>
            <a:r>
              <a:rPr lang="ru-RU" dirty="0"/>
              <a:t>.  </a:t>
            </a:r>
            <a:endParaRPr dirty="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210"/>
              <a:buChar char="⚫"/>
            </a:pPr>
            <a:r>
              <a:rPr lang="ru-RU" dirty="0"/>
              <a:t>Апрель, май, июнь </a:t>
            </a:r>
            <a:r>
              <a:rPr lang="ru-RU" dirty="0" err="1"/>
              <a:t>айларында</a:t>
            </a:r>
            <a:r>
              <a:rPr lang="ru-RU" dirty="0"/>
              <a:t> </a:t>
            </a:r>
            <a:r>
              <a:rPr lang="ru-RU" dirty="0" err="1"/>
              <a:t>үч</a:t>
            </a:r>
            <a:r>
              <a:rPr lang="ru-RU" dirty="0"/>
              <a:t> </a:t>
            </a:r>
            <a:r>
              <a:rPr lang="ru-RU" dirty="0" err="1"/>
              <a:t>көзөмөлдүк</a:t>
            </a:r>
            <a:r>
              <a:rPr lang="ru-RU" dirty="0"/>
              <a:t> </a:t>
            </a:r>
            <a:r>
              <a:rPr lang="ru-RU" dirty="0" err="1"/>
              <a:t>чекиттер</a:t>
            </a:r>
            <a:r>
              <a:rPr lang="ru-RU" dirty="0"/>
              <a:t> </a:t>
            </a:r>
            <a:r>
              <a:rPr lang="ru-RU" dirty="0" err="1"/>
              <a:t>коюлду</a:t>
            </a:r>
            <a:r>
              <a:rPr lang="ru-RU" dirty="0"/>
              <a:t>. </a:t>
            </a:r>
            <a:r>
              <a:rPr lang="ru-RU" dirty="0" err="1"/>
              <a:t>Текшерүүнүн</a:t>
            </a:r>
            <a:r>
              <a:rPr lang="ru-RU" dirty="0"/>
              <a:t> </a:t>
            </a:r>
            <a:r>
              <a:rPr lang="ru-RU" dirty="0" err="1"/>
              <a:t>жыйынтыгы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бүтүрүүчүлөрдүн</a:t>
            </a:r>
            <a:r>
              <a:rPr lang="ru-RU" dirty="0"/>
              <a:t> </a:t>
            </a:r>
            <a:r>
              <a:rPr lang="ru-RU" dirty="0" err="1"/>
              <a:t>квалификациялык</a:t>
            </a:r>
            <a:r>
              <a:rPr lang="ru-RU" dirty="0"/>
              <a:t> </a:t>
            </a:r>
            <a:r>
              <a:rPr lang="ru-RU" dirty="0" err="1"/>
              <a:t>иштерин</a:t>
            </a:r>
            <a:r>
              <a:rPr lang="ru-RU" dirty="0"/>
              <a:t> </a:t>
            </a:r>
            <a:r>
              <a:rPr lang="ru-RU" dirty="0" err="1"/>
              <a:t>сапаттуу</a:t>
            </a:r>
            <a:r>
              <a:rPr lang="ru-RU" dirty="0"/>
              <a:t> </a:t>
            </a:r>
            <a:r>
              <a:rPr lang="ru-RU" dirty="0" err="1"/>
              <a:t>аткарууну</a:t>
            </a:r>
            <a:r>
              <a:rPr lang="ru-RU" dirty="0"/>
              <a:t> </a:t>
            </a:r>
            <a:r>
              <a:rPr lang="ru-RU" dirty="0" err="1"/>
              <a:t>жогоруулатуу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сунуштар</a:t>
            </a:r>
            <a:r>
              <a:rPr lang="ru-RU" dirty="0"/>
              <a:t> </a:t>
            </a:r>
            <a:r>
              <a:rPr lang="ru-RU" dirty="0" err="1"/>
              <a:t>даярдалды</a:t>
            </a:r>
            <a:r>
              <a:rPr lang="ru-RU" dirty="0"/>
              <a:t>. ОУК </a:t>
            </a:r>
            <a:r>
              <a:rPr lang="ru-RU" dirty="0" err="1"/>
              <a:t>магистрлик</a:t>
            </a:r>
            <a:r>
              <a:rPr lang="ru-RU" dirty="0"/>
              <a:t> </a:t>
            </a:r>
            <a:r>
              <a:rPr lang="ru-RU" dirty="0" err="1"/>
              <a:t>жана</a:t>
            </a:r>
            <a:r>
              <a:rPr lang="ru-RU" dirty="0"/>
              <a:t> </a:t>
            </a:r>
            <a:r>
              <a:rPr lang="ru-RU" dirty="0" err="1"/>
              <a:t>бакалаврдык</a:t>
            </a:r>
            <a:r>
              <a:rPr lang="ru-RU" dirty="0"/>
              <a:t> </a:t>
            </a:r>
            <a:r>
              <a:rPr lang="ru-RU" dirty="0" err="1"/>
              <a:t>программаларын</a:t>
            </a:r>
            <a:r>
              <a:rPr lang="ru-RU" dirty="0"/>
              <a:t> </a:t>
            </a:r>
            <a:r>
              <a:rPr lang="ru-RU" dirty="0" err="1"/>
              <a:t>усулдук</a:t>
            </a:r>
            <a:r>
              <a:rPr lang="ru-RU" dirty="0"/>
              <a:t> </a:t>
            </a:r>
            <a:r>
              <a:rPr lang="ru-RU" dirty="0" err="1"/>
              <a:t>камсыздоосу</a:t>
            </a:r>
            <a:r>
              <a:rPr lang="ru-RU" dirty="0"/>
              <a:t> </a:t>
            </a:r>
            <a:r>
              <a:rPr lang="ru-RU" dirty="0" err="1"/>
              <a:t>боюнча</a:t>
            </a:r>
            <a:r>
              <a:rPr lang="ru-RU" dirty="0"/>
              <a:t> </a:t>
            </a:r>
            <a:r>
              <a:rPr lang="ru-RU" dirty="0" err="1"/>
              <a:t>өз</a:t>
            </a:r>
            <a:r>
              <a:rPr lang="ru-RU" dirty="0"/>
              <a:t> </a:t>
            </a:r>
            <a:r>
              <a:rPr lang="ru-RU" dirty="0" err="1"/>
              <a:t>ишин</a:t>
            </a:r>
            <a:r>
              <a:rPr lang="ru-RU" dirty="0"/>
              <a:t> </a:t>
            </a:r>
            <a:r>
              <a:rPr lang="ru-RU" dirty="0" err="1"/>
              <a:t>улантып</a:t>
            </a:r>
            <a:r>
              <a:rPr lang="ru-RU" dirty="0"/>
              <a:t> </a:t>
            </a:r>
            <a:r>
              <a:rPr lang="ru-RU" dirty="0" err="1"/>
              <a:t>жатат</a:t>
            </a:r>
            <a:r>
              <a:rPr lang="ru-RU" dirty="0"/>
              <a:t>.  </a:t>
            </a:r>
            <a:endParaRPr dirty="0"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 dirty="0"/>
          </a:p>
        </p:txBody>
      </p:sp>
      <p:sp>
        <p:nvSpPr>
          <p:cNvPr id="258" name="Google Shape;258;p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  <p:sp>
        <p:nvSpPr>
          <p:cNvPr id="259" name="Google Shape;259;p6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ibre Franklin"/>
              <a:buNone/>
            </a:pPr>
            <a:r>
              <a:rPr lang="ru-RU" b="1">
                <a:solidFill>
                  <a:schemeClr val="dk1"/>
                </a:solidFill>
              </a:rPr>
              <a:t>БКИ көзөмөлдөө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12</a:t>
            </a:fld>
            <a:endParaRPr lang="ru-RU"/>
          </a:p>
        </p:txBody>
      </p:sp>
      <p:sp>
        <p:nvSpPr>
          <p:cNvPr id="5" name="Google Shape;264;p7"/>
          <p:cNvSpPr txBox="1">
            <a:spLocks noGrp="1"/>
          </p:cNvSpPr>
          <p:nvPr>
            <p:ph type="title"/>
          </p:nvPr>
        </p:nvSpPr>
        <p:spPr>
          <a:xfrm>
            <a:off x="146304" y="145242"/>
            <a:ext cx="8997696" cy="84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Libre Franklin"/>
              <a:buNone/>
            </a:pPr>
            <a:r>
              <a:rPr lang="ru-RU" sz="2000" b="1" dirty="0" smtClean="0">
                <a:solidFill>
                  <a:schemeClr val="dk1"/>
                </a:solidFill>
              </a:rPr>
              <a:t>2022-2023-окуу </a:t>
            </a:r>
            <a:r>
              <a:rPr lang="ru-RU" sz="2000" b="1" dirty="0" err="1">
                <a:solidFill>
                  <a:schemeClr val="dk1"/>
                </a:solidFill>
              </a:rPr>
              <a:t>жылындагы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жазгы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семестрдин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сынактык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сессиясындагы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студенттердин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жетишкендиктери</a:t>
            </a:r>
            <a:r>
              <a:rPr lang="ru-RU" sz="2000" b="1" dirty="0">
                <a:solidFill>
                  <a:schemeClr val="dk1"/>
                </a:solidFill>
              </a:rPr>
              <a:t>  </a:t>
            </a:r>
            <a:r>
              <a:rPr lang="ru-RU" sz="2000" b="1" dirty="0" err="1" smtClean="0">
                <a:solidFill>
                  <a:schemeClr val="dk1"/>
                </a:solidFill>
              </a:rPr>
              <a:t>боюнча</a:t>
            </a:r>
            <a:r>
              <a:rPr lang="ru-RU" sz="2000" b="1" dirty="0" smtClean="0">
                <a:solidFill>
                  <a:schemeClr val="dk1"/>
                </a:solidFill>
              </a:rPr>
              <a:t> </a:t>
            </a:r>
            <a:r>
              <a:rPr lang="ru-RU" sz="2000" dirty="0" smtClean="0">
                <a:solidFill>
                  <a:srgbClr val="FF0000"/>
                </a:solidFill>
              </a:rPr>
              <a:t>(</a:t>
            </a:r>
            <a:r>
              <a:rPr lang="ru-RU" sz="2000" b="1" dirty="0" err="1" smtClean="0">
                <a:solidFill>
                  <a:srgbClr val="FF0000"/>
                </a:solidFill>
              </a:rPr>
              <a:t>негизги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сессиядан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кийин</a:t>
            </a:r>
            <a:r>
              <a:rPr lang="ru-RU" sz="2000" dirty="0" smtClean="0">
                <a:solidFill>
                  <a:srgbClr val="FF0000"/>
                </a:solidFill>
              </a:rPr>
              <a:t>)</a:t>
            </a:r>
            <a:r>
              <a:rPr lang="ru-RU" sz="2000" b="1" dirty="0" smtClean="0">
                <a:solidFill>
                  <a:srgbClr val="FF0000"/>
                </a:solidFill>
              </a:rPr>
              <a:t> 2023-ж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</a:rPr>
              <a:t>9-июнуна </a:t>
            </a:r>
            <a:r>
              <a:rPr lang="ru-RU" sz="2000" b="1" dirty="0">
                <a:solidFill>
                  <a:srgbClr val="FF0000"/>
                </a:solidFill>
              </a:rPr>
              <a:t>карата </a:t>
            </a:r>
            <a:r>
              <a:rPr lang="ru-RU" sz="2000" b="1" dirty="0" err="1">
                <a:solidFill>
                  <a:srgbClr val="FF0000"/>
                </a:solidFill>
              </a:rPr>
              <a:t>маалымат</a:t>
            </a:r>
            <a:endParaRPr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15928"/>
              </p:ext>
            </p:extLst>
          </p:nvPr>
        </p:nvGraphicFramePr>
        <p:xfrm>
          <a:off x="314694" y="936548"/>
          <a:ext cx="8652292" cy="5921452"/>
        </p:xfrm>
        <a:graphic>
          <a:graphicData uri="http://schemas.openxmlformats.org/drawingml/2006/table">
            <a:tbl>
              <a:tblPr>
                <a:tableStyleId>{3FEDC17A-A9E3-42E5-A712-10081C0299F2}</a:tableStyleId>
              </a:tblPr>
              <a:tblGrid>
                <a:gridCol w="368777"/>
                <a:gridCol w="1986577"/>
                <a:gridCol w="534010"/>
                <a:gridCol w="526694"/>
                <a:gridCol w="658368"/>
                <a:gridCol w="358445"/>
                <a:gridCol w="387705"/>
                <a:gridCol w="365760"/>
                <a:gridCol w="365760"/>
                <a:gridCol w="373076"/>
                <a:gridCol w="369181"/>
                <a:gridCol w="648154"/>
                <a:gridCol w="648154"/>
                <a:gridCol w="581103"/>
                <a:gridCol w="480528"/>
              </a:tblGrid>
              <a:tr h="369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Институт, </a:t>
                      </a:r>
                      <a:endParaRPr lang="ru-RU" sz="11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жогорку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 rowSpan="2"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Студ. саны,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бардыгы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Сессияга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уруксат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берилген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студ. саны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Бардык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сабак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тарды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тапшыр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гандар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Курстар</a:t>
                      </a:r>
                      <a:r>
                        <a:rPr lang="ru-RU" sz="1100" b="1" u="none" strike="noStrike" cap="none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боюнча</a:t>
                      </a:r>
                      <a:r>
                        <a:rPr lang="ru-RU" sz="1100" b="1" u="none" strike="noStrike" cap="none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жетишкендик</a:t>
                      </a:r>
                      <a:r>
                        <a:rPr lang="ru-RU" sz="1100" b="1" u="none" strike="noStrike" cap="none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lang="ru-RU" sz="1100" u="none" strike="noStrike" cap="none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</a:t>
                      </a:r>
                      <a:r>
                        <a:rPr lang="ru-RU" sz="1100" b="1" u="none" strike="noStrike" cap="none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абсолюттук</a:t>
                      </a:r>
                      <a:r>
                        <a:rPr lang="ru-RU" sz="1100" b="1" u="none" strike="noStrike" cap="none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%)</a:t>
                      </a:r>
                      <a:endParaRPr lang="ru-RU"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7211" marR="7211" marT="72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Жетишкен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дик, %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Карызы барлар</a:t>
                      </a:r>
                      <a:endParaRPr sz="1100" u="none" strike="noStrike" cap="none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8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Абсолют-тук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Сапат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тык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саны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2000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ky-KG" sz="11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Жогорку кесиптик билим берүү</a:t>
                      </a:r>
                      <a:r>
                        <a:rPr lang="ru-RU" sz="11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(бакалавр, специалист)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858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ky-KG" sz="11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Күндүзгү </a:t>
                      </a:r>
                      <a:r>
                        <a:rPr lang="ru-RU" sz="11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окуу</a:t>
                      </a:r>
                      <a:r>
                        <a:rPr lang="ru-RU" sz="11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фор</a:t>
                      </a:r>
                      <a:r>
                        <a:rPr lang="ky-KG" sz="11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масы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МТИ (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ИИТ</a:t>
                      </a: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1179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53,8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ТжРИ</a:t>
                      </a: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ИТР</a:t>
                      </a: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427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185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56,7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568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268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КГТИ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627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26,7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ЭТИ (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ИЭТ</a:t>
                      </a: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357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ЭЛЖМ (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МВШЛ</a:t>
                      </a: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ЭБЖМ (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ВШЭБ</a:t>
                      </a: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927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397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ББПИ (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ИСОП</a:t>
                      </a: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АДИ (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ИАД</a:t>
                      </a: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1468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26,9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КИ-КИ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39,3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КТ-МИ </a:t>
                      </a:r>
                      <a:r>
                        <a:rPr lang="ky-KG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КГ-МИ</a:t>
                      </a: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күнд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сырттан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1151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525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</a:tr>
              <a:tr h="218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Токмок</a:t>
                      </a: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ш.  филиал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226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159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29,6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</a:tr>
              <a:tr h="4115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Кара-Балта </a:t>
                      </a: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ш.  филиал 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күнд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сырттан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188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30,9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</a:tr>
              <a:tr h="39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Кара-Көл ш. филиал (күнд/ сырттан)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19,5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</a:tr>
              <a:tr h="2435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Кызыл-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Кыя</a:t>
                      </a: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ш. филиал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76,6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</a:tr>
              <a:tr h="3948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Күндүзгү</a:t>
                      </a:r>
                      <a:r>
                        <a:rPr lang="ru-RU" sz="11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1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окуу</a:t>
                      </a:r>
                      <a:r>
                        <a:rPr lang="ru-RU" sz="11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фор</a:t>
                      </a:r>
                      <a:r>
                        <a:rPr lang="ky-KG" sz="11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масы боюнча жыйынтык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10907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10363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4601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44,5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44,1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44,4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32,3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101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13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111436"/>
              </p:ext>
            </p:extLst>
          </p:nvPr>
        </p:nvGraphicFramePr>
        <p:xfrm>
          <a:off x="299919" y="313287"/>
          <a:ext cx="8609994" cy="5897012"/>
        </p:xfrm>
        <a:graphic>
          <a:graphicData uri="http://schemas.openxmlformats.org/drawingml/2006/table">
            <a:tbl>
              <a:tblPr>
                <a:tableStyleId>{3FEDC17A-A9E3-42E5-A712-10081C0299F2}</a:tableStyleId>
              </a:tblPr>
              <a:tblGrid>
                <a:gridCol w="342319"/>
                <a:gridCol w="1267634"/>
                <a:gridCol w="691141"/>
                <a:gridCol w="691955"/>
                <a:gridCol w="691141"/>
                <a:gridCol w="463471"/>
                <a:gridCol w="463471"/>
                <a:gridCol w="463471"/>
                <a:gridCol w="463471"/>
                <a:gridCol w="463471"/>
                <a:gridCol w="463471"/>
                <a:gridCol w="576494"/>
                <a:gridCol w="463471"/>
                <a:gridCol w="576494"/>
                <a:gridCol w="528519"/>
              </a:tblGrid>
              <a:tr h="228980">
                <a:tc gridSpan="15"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Сырттан окуу формасы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МТИс (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ИИТз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72,8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37,2</a:t>
                      </a:r>
                    </a:p>
                  </a:txBody>
                  <a:tcPr marL="9525" marR="9525" marT="9525" marB="0"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ТжРИс (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ИТРз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9525" marR="9525" marT="9525" marB="0"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ЭИс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45,1</a:t>
                      </a:r>
                    </a:p>
                  </a:txBody>
                  <a:tcPr marL="9525" marR="9525" marT="9525" marB="0"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58,5</a:t>
                      </a:r>
                    </a:p>
                  </a:txBody>
                  <a:tcPr marL="9525" marR="9525" marT="9525" marB="0"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КГТИс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64,2</a:t>
                      </a:r>
                    </a:p>
                  </a:txBody>
                  <a:tcPr marL="9525" marR="9525" marT="9525" marB="0"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ЭТИсырт (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ИЭТз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36,8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66,8</a:t>
                      </a:r>
                    </a:p>
                  </a:txBody>
                  <a:tcPr marL="9525" marR="9525" marT="9525" marB="0"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ЭЛЖМсырт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МВШЛз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82,4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5" marR="9525" marT="9525" marB="0"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ЭБЖМсырт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ВШЭБз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70,5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41,8</a:t>
                      </a:r>
                    </a:p>
                  </a:txBody>
                  <a:tcPr marL="9525" marR="9525" marT="9525" marB="0"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АБББ (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ЦДО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(Кампус 2)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41,9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63,3</a:t>
                      </a:r>
                    </a:p>
                  </a:txBody>
                  <a:tcPr marL="9525" marR="9525" marT="9525" marB="0"/>
                </a:tc>
              </a:tr>
              <a:tr h="590824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Токмок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ш. филиал (сырттан)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64,8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38,0</a:t>
                      </a:r>
                    </a:p>
                  </a:txBody>
                  <a:tcPr marL="9525" marR="9525" marT="9525" marB="0"/>
                </a:tc>
              </a:tr>
              <a:tr h="590824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Кызыл-Кыя 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ш.  филиал (сырттан)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67,1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54,6</a:t>
                      </a:r>
                    </a:p>
                  </a:txBody>
                  <a:tcPr marL="9525" marR="9525" marT="9525" marB="0"/>
                </a:tc>
              </a:tr>
              <a:tr h="59082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Сырттан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окуу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</a:t>
                      </a:r>
                      <a:r>
                        <a:rPr lang="ky-KG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масы боюнча жыйынтык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4081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3479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1960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63,1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49,0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66,8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58,0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81,3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56,3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24,2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2121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effectLst/>
                          <a:latin typeface="Times New Roman" panose="02020603050405020304" pitchFamily="18" charset="0"/>
                        </a:rPr>
                        <a:t>52,0</a:t>
                      </a:r>
                    </a:p>
                  </a:txBody>
                  <a:tcPr marL="9525" marR="9525" marT="9525" marB="0"/>
                </a:tc>
              </a:tr>
              <a:tr h="389556">
                <a:tc gridSpan="2"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ЖКББ б-ча жыйынтык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14988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13842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6561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57,4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46,8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58,8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47,4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28,3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8427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56,2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22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767677"/>
              </p:ext>
            </p:extLst>
          </p:nvPr>
        </p:nvGraphicFramePr>
        <p:xfrm>
          <a:off x="353691" y="255420"/>
          <a:ext cx="8658635" cy="5651023"/>
        </p:xfrm>
        <a:graphic>
          <a:graphicData uri="http://schemas.openxmlformats.org/drawingml/2006/table">
            <a:tbl>
              <a:tblPr>
                <a:tableStyleId>{3FEDC17A-A9E3-42E5-A712-10081C0299F2}</a:tableStyleId>
              </a:tblPr>
              <a:tblGrid>
                <a:gridCol w="344253"/>
                <a:gridCol w="1274795"/>
                <a:gridCol w="695046"/>
                <a:gridCol w="695865"/>
                <a:gridCol w="695046"/>
                <a:gridCol w="466089"/>
                <a:gridCol w="466089"/>
                <a:gridCol w="466089"/>
                <a:gridCol w="466089"/>
                <a:gridCol w="466089"/>
                <a:gridCol w="466089"/>
                <a:gridCol w="579751"/>
                <a:gridCol w="466089"/>
                <a:gridCol w="579751"/>
                <a:gridCol w="531505"/>
              </a:tblGrid>
              <a:tr h="295015">
                <a:tc gridSpan="15">
                  <a:txBody>
                    <a:bodyPr/>
                    <a:lstStyle/>
                    <a:p>
                      <a:pPr indent="-127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Жогорку кесиптик билим берүү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(магистратура)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МЖМ (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ВШМ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55,2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47,1</a:t>
                      </a:r>
                    </a:p>
                  </a:txBody>
                  <a:tcPr marL="9525" marR="9525" marT="9525" marB="0"/>
                </a:tc>
              </a:tr>
              <a:tr h="37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МЖМс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ВШМз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41,4</a:t>
                      </a:r>
                    </a:p>
                  </a:txBody>
                  <a:tcPr marL="9525" marR="9525" marT="9525" marB="0"/>
                </a:tc>
              </a:tr>
              <a:tr h="3796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агистратура</a:t>
                      </a:r>
                      <a:r>
                        <a:rPr lang="ky-KG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б-ча</a:t>
                      </a:r>
                      <a:r>
                        <a:rPr lang="ky-KG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жыйынтык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55,8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46,3</a:t>
                      </a:r>
                    </a:p>
                  </a:txBody>
                  <a:tcPr marL="9525" marR="9525" marT="9525" marB="0"/>
                </a:tc>
              </a:tr>
              <a:tr h="295015">
                <a:tc gridSpan="15"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Орто  кесиптик билим берүү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(колледж)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60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Политехник.</a:t>
                      </a: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57,9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42,1</a:t>
                      </a:r>
                    </a:p>
                  </a:txBody>
                  <a:tcPr marL="9525" marR="9525" marT="9525" marB="0"/>
                </a:tc>
              </a:tr>
              <a:tr h="404783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ОКББ (колледж) кампус 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2084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1868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1668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5" marB="0"/>
                </a:tc>
              </a:tr>
              <a:tr h="413285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ОКББ (колледж)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сырттан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кампус 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50,9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74,0</a:t>
                      </a:r>
                    </a:p>
                  </a:txBody>
                  <a:tcPr marL="9525" marR="9525" marT="9525" marB="0"/>
                </a:tc>
              </a:tr>
              <a:tr h="237768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БТК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23,6</a:t>
                      </a:r>
                    </a:p>
                  </a:txBody>
                  <a:tcPr marL="9525" marR="9525" marT="9525" marB="0"/>
                </a:tc>
              </a:tr>
              <a:tr h="569399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Тоо-кен-технологиялык колледж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52,6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49,3</a:t>
                      </a:r>
                    </a:p>
                  </a:txBody>
                  <a:tcPr marL="9525" marR="9525" marT="9525" marB="0"/>
                </a:tc>
              </a:tr>
              <a:tr h="37960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Токмок 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ш. филиал ОКББ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63,9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36,1</a:t>
                      </a:r>
                    </a:p>
                  </a:txBody>
                  <a:tcPr marL="9525" marR="9525" marT="9525" marB="0"/>
                </a:tc>
              </a:tr>
              <a:tr h="37960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Кара-Балта 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ш. филиал ОКББ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349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74,8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9525" marR="9525" marT="9525" marB="0"/>
                </a:tc>
              </a:tr>
              <a:tr h="37960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Кара-Көл ш. филиал 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ОКББ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72,2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27,8</a:t>
                      </a:r>
                    </a:p>
                  </a:txBody>
                  <a:tcPr marL="9525" marR="9525" marT="9525" marB="0"/>
                </a:tc>
              </a:tr>
              <a:tr h="379600">
                <a:tc gridSpan="2"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ОКББ боюнча жыйынтык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4992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4423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3413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76,3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77,2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1579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31,6</a:t>
                      </a:r>
                    </a:p>
                  </a:txBody>
                  <a:tcPr marL="9525" marR="9525" marT="9525" marB="0"/>
                </a:tc>
              </a:tr>
              <a:tr h="379600">
                <a:tc gridSpan="2"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боюнча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20969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19216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10505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55,4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65,9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58,8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32,6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10464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49,9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73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15</a:t>
            </a:fld>
            <a:endParaRPr lang="ru-RU"/>
          </a:p>
        </p:txBody>
      </p:sp>
      <p:sp>
        <p:nvSpPr>
          <p:cNvPr id="5" name="Google Shape;264;p7"/>
          <p:cNvSpPr txBox="1">
            <a:spLocks noGrp="1"/>
          </p:cNvSpPr>
          <p:nvPr>
            <p:ph type="title"/>
          </p:nvPr>
        </p:nvSpPr>
        <p:spPr>
          <a:xfrm>
            <a:off x="146304" y="145242"/>
            <a:ext cx="8997696" cy="84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lvl="0" algn="ctr">
              <a:buClr>
                <a:schemeClr val="dk1"/>
              </a:buClr>
              <a:buSzPts val="2300"/>
            </a:pPr>
            <a:r>
              <a:rPr lang="ru-RU" sz="2000" b="1" dirty="0" smtClean="0">
                <a:solidFill>
                  <a:schemeClr val="dk1"/>
                </a:solidFill>
              </a:rPr>
              <a:t>2022-2023-окуу </a:t>
            </a:r>
            <a:r>
              <a:rPr lang="ru-RU" sz="2000" b="1" dirty="0" err="1">
                <a:solidFill>
                  <a:schemeClr val="dk1"/>
                </a:solidFill>
              </a:rPr>
              <a:t>жылындагы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жазгы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семестрдин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сынактык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сессиясындагы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студенттердин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 err="1">
                <a:solidFill>
                  <a:schemeClr val="dk1"/>
                </a:solidFill>
              </a:rPr>
              <a:t>жетишкендиктери</a:t>
            </a:r>
            <a:r>
              <a:rPr lang="ru-RU" sz="2000" b="1" dirty="0">
                <a:solidFill>
                  <a:schemeClr val="dk1"/>
                </a:solidFill>
              </a:rPr>
              <a:t>  </a:t>
            </a:r>
            <a:r>
              <a:rPr lang="ru-RU" sz="2000" b="1" dirty="0" err="1" smtClean="0">
                <a:solidFill>
                  <a:schemeClr val="dk1"/>
                </a:solidFill>
              </a:rPr>
              <a:t>боюнча</a:t>
            </a:r>
            <a:r>
              <a:rPr lang="ru-RU" sz="2000" b="1" dirty="0">
                <a:solidFill>
                  <a:schemeClr val="dk1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(FX, I </a:t>
            </a:r>
            <a:r>
              <a:rPr lang="ru-RU" sz="2000" b="1" dirty="0" err="1">
                <a:solidFill>
                  <a:srgbClr val="FF0000"/>
                </a:solidFill>
              </a:rPr>
              <a:t>кайрадан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тапшыргандан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кийин</a:t>
            </a:r>
            <a:r>
              <a:rPr lang="ru-RU" sz="2000" b="1" dirty="0">
                <a:solidFill>
                  <a:srgbClr val="FF0000"/>
                </a:solidFill>
              </a:rPr>
              <a:t>) </a:t>
            </a:r>
            <a:r>
              <a:rPr lang="ru-RU" sz="2000" b="1" dirty="0" smtClean="0">
                <a:solidFill>
                  <a:srgbClr val="FF0000"/>
                </a:solidFill>
              </a:rPr>
              <a:t>2023-ж</a:t>
            </a:r>
            <a:r>
              <a:rPr lang="ru-RU" sz="2000" b="1" dirty="0">
                <a:solidFill>
                  <a:srgbClr val="FF0000"/>
                </a:solidFill>
              </a:rPr>
              <a:t>. </a:t>
            </a:r>
            <a:r>
              <a:rPr lang="ru-RU" sz="2000" b="1" dirty="0" smtClean="0">
                <a:solidFill>
                  <a:srgbClr val="FF0000"/>
                </a:solidFill>
              </a:rPr>
              <a:t>14-июлуна </a:t>
            </a:r>
            <a:r>
              <a:rPr lang="ru-RU" sz="2000" b="1" dirty="0">
                <a:solidFill>
                  <a:srgbClr val="FF0000"/>
                </a:solidFill>
              </a:rPr>
              <a:t>карата </a:t>
            </a:r>
            <a:r>
              <a:rPr lang="ru-RU" sz="2000" b="1" dirty="0" err="1">
                <a:solidFill>
                  <a:srgbClr val="FF0000"/>
                </a:solidFill>
              </a:rPr>
              <a:t>маалымат</a:t>
            </a:r>
            <a:endParaRPr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923636"/>
              </p:ext>
            </p:extLst>
          </p:nvPr>
        </p:nvGraphicFramePr>
        <p:xfrm>
          <a:off x="314694" y="936548"/>
          <a:ext cx="8652292" cy="6084901"/>
        </p:xfrm>
        <a:graphic>
          <a:graphicData uri="http://schemas.openxmlformats.org/drawingml/2006/table">
            <a:tbl>
              <a:tblPr>
                <a:tableStyleId>{3FEDC17A-A9E3-42E5-A712-10081C0299F2}</a:tableStyleId>
              </a:tblPr>
              <a:tblGrid>
                <a:gridCol w="368777"/>
                <a:gridCol w="1986577"/>
                <a:gridCol w="534010"/>
                <a:gridCol w="526694"/>
                <a:gridCol w="658368"/>
                <a:gridCol w="358445"/>
                <a:gridCol w="387705"/>
                <a:gridCol w="365760"/>
                <a:gridCol w="365760"/>
                <a:gridCol w="373076"/>
                <a:gridCol w="369181"/>
                <a:gridCol w="648154"/>
                <a:gridCol w="648154"/>
                <a:gridCol w="581103"/>
                <a:gridCol w="480528"/>
              </a:tblGrid>
              <a:tr h="3696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Институт, </a:t>
                      </a:r>
                      <a:endParaRPr lang="ru-RU" sz="1100" b="1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1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жогорку</a:t>
                      </a:r>
                      <a:r>
                        <a:rPr lang="ru-RU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мектеп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 rowSpan="2"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Студ. саны,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бардыгы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Сессияга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уруксат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берилген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студ. саны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Бардык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сабак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тарды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тапшыр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 </a:t>
                      </a: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гандар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 gridSpan="6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Курстар</a:t>
                      </a:r>
                      <a:r>
                        <a:rPr lang="ru-RU" sz="1100" b="1" u="none" strike="noStrike" cap="none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боюнча</a:t>
                      </a:r>
                      <a:r>
                        <a:rPr lang="ru-RU" sz="1100" b="1" u="none" strike="noStrike" cap="none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r>
                        <a:rPr lang="ru-RU" sz="1100" b="1" u="none" strike="noStrike" cap="none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жетишкендик</a:t>
                      </a:r>
                      <a:r>
                        <a:rPr lang="ru-RU" sz="1100" b="1" u="none" strike="noStrike" cap="none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</a:t>
                      </a:r>
                      <a:endParaRPr lang="ru-RU" sz="1100" u="none" strike="noStrike" cap="none" dirty="0" smtClean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(</a:t>
                      </a:r>
                      <a:r>
                        <a:rPr lang="ru-RU" sz="1100" b="1" u="none" strike="noStrike" cap="none" dirty="0" err="1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абсолюттук</a:t>
                      </a:r>
                      <a:r>
                        <a:rPr lang="ru-RU" sz="1100" b="1" u="none" strike="noStrike" cap="none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 %)</a:t>
                      </a:r>
                      <a:endParaRPr lang="ru-RU"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7211" marR="7211" marT="72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Жетишкен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дик, %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Карызы барлар</a:t>
                      </a:r>
                      <a:endParaRPr sz="1100" u="none" strike="noStrike" cap="none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83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Абсолют-тук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>
                  <a:txBody>
                    <a:bodyPr/>
                    <a:lstStyle/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 err="1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Сапат</a:t>
                      </a: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-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  <a:p>
                      <a:pPr marL="71755" marR="71755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тык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vert="vert27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саны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100" b="1" u="none" strike="noStrike" cap="none" dirty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  <a:sym typeface="Times New Roman"/>
                        </a:rPr>
                        <a:t>%</a:t>
                      </a:r>
                      <a:endParaRPr sz="1100" u="none" strike="noStrike" cap="none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  <a:sym typeface="Times New Roman"/>
                      </a:endParaRPr>
                    </a:p>
                  </a:txBody>
                  <a:tcPr marL="68575" marR="68575" marT="0" marB="0" anchor="ctr"/>
                </a:tc>
              </a:tr>
              <a:tr h="252000">
                <a:tc gridSpan="15">
                  <a:txBody>
                    <a:bodyPr/>
                    <a:lstStyle/>
                    <a:p>
                      <a:pPr algn="l" fontAlgn="ctr"/>
                      <a:r>
                        <a:rPr lang="ky-KG" sz="11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Жогорку кесиптик билим берүү</a:t>
                      </a:r>
                      <a:r>
                        <a:rPr lang="ru-RU" sz="1100" b="1" i="0" u="none" strike="noStrike" cap="non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(бакалавр, специалист)</a:t>
                      </a:r>
                      <a:endParaRPr lang="ru-RU" sz="11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858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ky-KG" sz="11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Күндүзгү </a:t>
                      </a:r>
                      <a:r>
                        <a:rPr lang="ru-RU" sz="1100" b="1" i="0" u="none" strike="noStrike" cap="non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окуу</a:t>
                      </a:r>
                      <a:r>
                        <a:rPr lang="ru-RU" sz="11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фор</a:t>
                      </a:r>
                      <a:r>
                        <a:rPr lang="ky-KG" sz="1100" b="1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масы</a:t>
                      </a:r>
                      <a:endParaRPr lang="ru-RU" sz="11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МТИ (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ИИТ</a:t>
                      </a: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2193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2043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1285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62,9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908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41,4</a:t>
                      </a:r>
                    </a:p>
                  </a:txBody>
                  <a:tcPr marL="9525" marR="9525" marT="9525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ТжРИ</a:t>
                      </a: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ИТР</a:t>
                      </a: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427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81,3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19,7</a:t>
                      </a:r>
                    </a:p>
                  </a:txBody>
                  <a:tcPr marL="9525" marR="9525" marT="9525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77,3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24,8</a:t>
                      </a:r>
                    </a:p>
                  </a:txBody>
                  <a:tcPr marL="9525" marR="9525" marT="9525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20,8</a:t>
                      </a:r>
                    </a:p>
                  </a:txBody>
                  <a:tcPr marL="9525" marR="9525" marT="9525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КГТИ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50,7</a:t>
                      </a:r>
                    </a:p>
                  </a:txBody>
                  <a:tcPr marL="9525" marR="9525" marT="9525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ЭТИ (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ИЭТ</a:t>
                      </a: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75,1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26,3</a:t>
                      </a:r>
                    </a:p>
                  </a:txBody>
                  <a:tcPr marL="9525" marR="9525" marT="9525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ЭЛЖМ (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МВШЛ</a:t>
                      </a: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79,1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23,3</a:t>
                      </a:r>
                    </a:p>
                  </a:txBody>
                  <a:tcPr marL="9525" marR="9525" marT="9525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ЭБЖМ (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ВШЭБ</a:t>
                      </a: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71,1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31,1</a:t>
                      </a:r>
                    </a:p>
                  </a:txBody>
                  <a:tcPr marL="9525" marR="9525" marT="9525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1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ББПИ (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ИСОП</a:t>
                      </a:r>
                      <a:r>
                        <a:rPr lang="ky-KG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70,7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9525" marR="9525" marT="9525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АДИ (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ИАД</a:t>
                      </a: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1468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1412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33,1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68,2</a:t>
                      </a:r>
                    </a:p>
                  </a:txBody>
                  <a:tcPr marL="9525" marR="9525" marT="9525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КИ-КИ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1479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1350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39,8</a:t>
                      </a:r>
                    </a:p>
                  </a:txBody>
                  <a:tcPr marL="9525" marR="9525" marT="9525" marB="0"/>
                </a:tc>
              </a:tr>
              <a:tr h="18592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КТ-МИ </a:t>
                      </a:r>
                      <a:r>
                        <a:rPr lang="ky-KG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КГ-МИ</a:t>
                      </a: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күнд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сырттан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1151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1111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50,9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21,0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585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50,8</a:t>
                      </a:r>
                    </a:p>
                  </a:txBody>
                  <a:tcPr marL="9525" marR="9525" marT="9525" marB="0"/>
                </a:tc>
              </a:tr>
              <a:tr h="2183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Токмок</a:t>
                      </a: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ш.  филиал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226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71,6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29,6</a:t>
                      </a:r>
                    </a:p>
                  </a:txBody>
                  <a:tcPr marL="9525" marR="9525" marT="9525" marB="0"/>
                </a:tc>
              </a:tr>
              <a:tr h="4115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Кара-Балта </a:t>
                      </a: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ш.  филиал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ky-KG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күнд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ky-KG" sz="1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сырттан)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74,3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30,9</a:t>
                      </a:r>
                    </a:p>
                  </a:txBody>
                  <a:tcPr marL="9525" marR="9525" marT="9525" marB="0"/>
                </a:tc>
              </a:tr>
              <a:tr h="394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Кара-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Көл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ш. филиал (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күнд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сырттан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9525" marR="9525" marT="9525" marB="0"/>
                </a:tc>
              </a:tr>
              <a:tr h="2435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1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Кызыл-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Кыя</a:t>
                      </a:r>
                      <a:r>
                        <a:rPr lang="ky-KG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ш. филиал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49,7</a:t>
                      </a:r>
                    </a:p>
                  </a:txBody>
                  <a:tcPr marL="9525" marR="9525" marT="9525" marB="0"/>
                </a:tc>
              </a:tr>
              <a:tr h="394800">
                <a:tc gridSpan="2"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Күндүзгү</a:t>
                      </a:r>
                      <a:r>
                        <a:rPr lang="ru-RU" sz="11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ru-RU" sz="1100" b="1" i="0" u="none" strike="noStrike" cap="none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окуу</a:t>
                      </a:r>
                      <a:r>
                        <a:rPr lang="ru-RU" sz="11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 фор</a:t>
                      </a:r>
                      <a:r>
                        <a:rPr lang="ky-KG" sz="11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  <a:sym typeface="Arial"/>
                        </a:rPr>
                        <a:t>масы боюнча жыйынтык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211" marR="7211" marT="7211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10907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10363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6435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59,1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84,7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62,1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33,8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4472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effectLst/>
                          <a:latin typeface="Times New Roman" panose="02020603050405020304" pitchFamily="18" charset="0"/>
                        </a:rPr>
                        <a:t>41,0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75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2267825"/>
              </p:ext>
            </p:extLst>
          </p:nvPr>
        </p:nvGraphicFramePr>
        <p:xfrm>
          <a:off x="299919" y="313287"/>
          <a:ext cx="8609994" cy="5897012"/>
        </p:xfrm>
        <a:graphic>
          <a:graphicData uri="http://schemas.openxmlformats.org/drawingml/2006/table">
            <a:tbl>
              <a:tblPr>
                <a:tableStyleId>{3FEDC17A-A9E3-42E5-A712-10081C0299F2}</a:tableStyleId>
              </a:tblPr>
              <a:tblGrid>
                <a:gridCol w="342319"/>
                <a:gridCol w="1267634"/>
                <a:gridCol w="691141"/>
                <a:gridCol w="691955"/>
                <a:gridCol w="691141"/>
                <a:gridCol w="463471"/>
                <a:gridCol w="463471"/>
                <a:gridCol w="463471"/>
                <a:gridCol w="463471"/>
                <a:gridCol w="463471"/>
                <a:gridCol w="463471"/>
                <a:gridCol w="576494"/>
                <a:gridCol w="463471"/>
                <a:gridCol w="576494"/>
                <a:gridCol w="528519"/>
              </a:tblGrid>
              <a:tr h="228980">
                <a:tc gridSpan="15">
                  <a:txBody>
                    <a:bodyPr/>
                    <a:lstStyle/>
                    <a:p>
                      <a:pPr indent="-127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Сырттан окуу формасы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МТИс (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ИИТз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88,4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23,8</a:t>
                      </a:r>
                    </a:p>
                  </a:txBody>
                  <a:tcPr marL="9525" marR="9525" marT="9525" marB="0"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ТжРИс (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ИТРз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81,8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24,5</a:t>
                      </a:r>
                    </a:p>
                  </a:txBody>
                  <a:tcPr marL="9525" marR="9525" marT="9525" marB="0"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ЭИс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532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88,4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24,8</a:t>
                      </a:r>
                    </a:p>
                  </a:txBody>
                  <a:tcPr marL="9525" marR="9525" marT="9525" marB="0"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ТИс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207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67,8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43,0</a:t>
                      </a:r>
                    </a:p>
                  </a:txBody>
                  <a:tcPr marL="9525" marR="9525" marT="9525" marB="0"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КГТИс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ырт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80,8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37,9</a:t>
                      </a:r>
                    </a:p>
                  </a:txBody>
                  <a:tcPr marL="9525" marR="9525" marT="9525" marB="0"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ЭТИсырт (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ИЭТз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80,2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27,6</a:t>
                      </a:r>
                    </a:p>
                  </a:txBody>
                  <a:tcPr marL="9525" marR="9525" marT="9525" marB="0"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ЭЛЖМсырт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МВШЛз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82,4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40,0</a:t>
                      </a:r>
                    </a:p>
                  </a:txBody>
                  <a:tcPr marL="9525" marR="9525" marT="9525" marB="0"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ЭБЖМсырт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ВШЭБз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219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80,8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33,2</a:t>
                      </a:r>
                    </a:p>
                  </a:txBody>
                  <a:tcPr marL="9525" marR="9525" marT="9525" marB="0"/>
                </a:tc>
              </a:tr>
              <a:tr h="389556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АБББ (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ЦДО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(Кампус 2)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1247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631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57,7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49,4</a:t>
                      </a:r>
                    </a:p>
                  </a:txBody>
                  <a:tcPr marL="9525" marR="9525" marT="9525" marB="0"/>
                </a:tc>
              </a:tr>
              <a:tr h="590824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Токмок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ш. филиал (сырттан)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173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64,8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38,0</a:t>
                      </a:r>
                    </a:p>
                  </a:txBody>
                  <a:tcPr marL="9525" marR="9525" marT="9525" marB="0"/>
                </a:tc>
              </a:tr>
              <a:tr h="590824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Кызыл-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Кыя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ш.  филиал (сырттан)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240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99,2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0" i="0" u="none" strike="noStrike">
                          <a:effectLst/>
                          <a:latin typeface="Times New Roman" panose="02020603050405020304" pitchFamily="18" charset="0"/>
                        </a:rPr>
                        <a:t>48,7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9525" marR="9525" marT="9525" marB="0"/>
                </a:tc>
              </a:tr>
              <a:tr h="59082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Сырттан </a:t>
                      </a:r>
                      <a:r>
                        <a:rPr lang="ru-RU" sz="11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окуу</a:t>
                      </a:r>
                      <a:r>
                        <a:rPr lang="ru-RU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фор</a:t>
                      </a:r>
                      <a:r>
                        <a:rPr lang="ky-KG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масы боюнча жыйынтык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4081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3479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2603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74,1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70,5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80,9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74,2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96,4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74,8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25,2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1478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36,2</a:t>
                      </a:r>
                    </a:p>
                  </a:txBody>
                  <a:tcPr marL="9525" marR="9525" marT="9525" marB="0"/>
                </a:tc>
              </a:tr>
              <a:tr h="389556">
                <a:tc gridSpan="2"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ЖКББ б-ча жыйынтык</a:t>
                      </a:r>
                      <a:endParaRPr lang="ru-RU" sz="11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14988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13842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9038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70,9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64,8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71,5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93,2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65,3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5950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39,7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5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706693"/>
              </p:ext>
            </p:extLst>
          </p:nvPr>
        </p:nvGraphicFramePr>
        <p:xfrm>
          <a:off x="353691" y="255420"/>
          <a:ext cx="8658635" cy="5651023"/>
        </p:xfrm>
        <a:graphic>
          <a:graphicData uri="http://schemas.openxmlformats.org/drawingml/2006/table">
            <a:tbl>
              <a:tblPr>
                <a:tableStyleId>{3FEDC17A-A9E3-42E5-A712-10081C0299F2}</a:tableStyleId>
              </a:tblPr>
              <a:tblGrid>
                <a:gridCol w="344253"/>
                <a:gridCol w="1274795"/>
                <a:gridCol w="695046"/>
                <a:gridCol w="695865"/>
                <a:gridCol w="695046"/>
                <a:gridCol w="466089"/>
                <a:gridCol w="466089"/>
                <a:gridCol w="466089"/>
                <a:gridCol w="466089"/>
                <a:gridCol w="466089"/>
                <a:gridCol w="466089"/>
                <a:gridCol w="579751"/>
                <a:gridCol w="466089"/>
                <a:gridCol w="579751"/>
                <a:gridCol w="531505"/>
              </a:tblGrid>
              <a:tr h="295015">
                <a:tc gridSpan="15">
                  <a:txBody>
                    <a:bodyPr/>
                    <a:lstStyle/>
                    <a:p>
                      <a:pPr indent="-1270"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Жогорку кесиптик билим берүү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(магистратура)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МЖМ (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ВШМ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82,1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21,3</a:t>
                      </a:r>
                    </a:p>
                  </a:txBody>
                  <a:tcPr marL="9525" marR="9525" marT="9525" marB="0"/>
                </a:tc>
              </a:tr>
              <a:tr h="379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МЖМс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ВШМз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130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86,2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15,8</a:t>
                      </a:r>
                    </a:p>
                  </a:txBody>
                  <a:tcPr marL="9525" marR="9525" marT="9525" marB="0"/>
                </a:tc>
              </a:tr>
              <a:tr h="3796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1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агистратура</a:t>
                      </a:r>
                      <a:r>
                        <a:rPr lang="ky-KG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б-ча</a:t>
                      </a:r>
                      <a:r>
                        <a:rPr lang="ky-KG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жыйынтык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76,5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93,5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82,6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35,5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20,5</a:t>
                      </a:r>
                    </a:p>
                  </a:txBody>
                  <a:tcPr marL="9525" marR="9525" marT="9525" marB="0"/>
                </a:tc>
              </a:tr>
              <a:tr h="295015">
                <a:tc gridSpan="15"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y-KG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Орто  кесиптик билим берүү</a:t>
                      </a:r>
                      <a:r>
                        <a:rPr lang="ru-RU" sz="11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(колледж)</a:t>
                      </a:r>
                      <a:endParaRPr lang="ru-RU" sz="11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960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Политехник.</a:t>
                      </a:r>
                    </a:p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1151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1151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83,8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16,2</a:t>
                      </a:r>
                    </a:p>
                  </a:txBody>
                  <a:tcPr marL="9525" marR="9525" marT="9525" marB="0"/>
                </a:tc>
              </a:tr>
              <a:tr h="404783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ОКББ (колледж) кампус 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2084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1868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1775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95,0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9525" marR="9525" marT="9525" marB="0"/>
                </a:tc>
              </a:tr>
              <a:tr h="413285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ОКББ (колледж) 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сырттан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кампус 2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82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50,9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9525" marR="9525" marT="9525" marB="0"/>
                </a:tc>
              </a:tr>
              <a:tr h="237768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БТК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503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100,0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155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23,6</a:t>
                      </a:r>
                    </a:p>
                  </a:txBody>
                  <a:tcPr marL="9525" marR="9525" marT="9525" marB="0"/>
                </a:tc>
              </a:tr>
              <a:tr h="569399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Тоо-кен-технологиялык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колледж</a:t>
                      </a:r>
                      <a:r>
                        <a:rPr lang="ky-KG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215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128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59,5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22,0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39,4</a:t>
                      </a:r>
                    </a:p>
                  </a:txBody>
                  <a:tcPr marL="9525" marR="9525" marT="9525" marB="0"/>
                </a:tc>
              </a:tr>
              <a:tr h="37960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ky-KG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Токмок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ш. филиал ОКББ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335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63,9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49,0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36,1</a:t>
                      </a:r>
                    </a:p>
                  </a:txBody>
                  <a:tcPr marL="9525" marR="9525" marT="9525" marB="0"/>
                </a:tc>
              </a:tr>
              <a:tr h="37960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Кара-Балта 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ш. филиал ОКББ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349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210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157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74,8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50,0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192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55,0</a:t>
                      </a:r>
                    </a:p>
                  </a:txBody>
                  <a:tcPr marL="9525" marR="9525" marT="9525" marB="0"/>
                </a:tc>
              </a:tr>
              <a:tr h="379600">
                <a:tc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Кара-</a:t>
                      </a:r>
                      <a:r>
                        <a:rPr lang="ru-RU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Көл</a:t>
                      </a: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ш. филиал </a:t>
                      </a:r>
                      <a:r>
                        <a:rPr lang="ky-KG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ОКББ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67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72,2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27,0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</a:rPr>
                        <a:t>27,8</a:t>
                      </a:r>
                    </a:p>
                  </a:txBody>
                  <a:tcPr marL="9525" marR="9525" marT="9525" marB="0"/>
                </a:tc>
              </a:tr>
              <a:tr h="379600">
                <a:tc gridSpan="2"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1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ОКББ боюнча жыйынтык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4992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4425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3834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75,1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71,6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89,3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86,6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34,0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1158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effectLst/>
                          <a:latin typeface="Times New Roman" panose="02020603050405020304" pitchFamily="18" charset="0"/>
                        </a:rPr>
                        <a:t>23,2</a:t>
                      </a:r>
                    </a:p>
                  </a:txBody>
                  <a:tcPr marL="9525" marR="9525" marT="9525" marB="0"/>
                </a:tc>
              </a:tr>
              <a:tr h="379600">
                <a:tc gridSpan="2">
                  <a:txBody>
                    <a:bodyPr/>
                    <a:lstStyle/>
                    <a:p>
                      <a:pPr indent="-127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Университет боюнча</a:t>
                      </a:r>
                      <a:endParaRPr lang="ru-RU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13" marR="5691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20969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19218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13658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74,2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76,6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80,4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79,4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93,2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94,0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71,1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7311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34,9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42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>
            <a:spLocks noGrp="1"/>
          </p:cNvSpPr>
          <p:nvPr>
            <p:ph type="title"/>
          </p:nvPr>
        </p:nvSpPr>
        <p:spPr>
          <a:xfrm>
            <a:off x="35496" y="0"/>
            <a:ext cx="9001000" cy="9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2000"/>
            </a:pP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КМТУнун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студенттеринин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күндүзгү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окууту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формасынын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b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жетишкендиктери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боюнча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анализ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негизги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сессиядан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кийин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жана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FX, I кайра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тапшыруудан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000" b="1" dirty="0" err="1">
                <a:latin typeface="Times New Roman"/>
                <a:ea typeface="Times New Roman"/>
                <a:cs typeface="Times New Roman"/>
                <a:sym typeface="Times New Roman"/>
              </a:rPr>
              <a:t>кийин</a:t>
            </a:r>
            <a:r>
              <a:rPr lang="ru-RU" sz="2000" b="1" dirty="0">
                <a:latin typeface="Times New Roman"/>
                <a:ea typeface="Times New Roman"/>
                <a:cs typeface="Times New Roman"/>
                <a:sym typeface="Times New Roman"/>
              </a:rPr>
              <a:t> ) Кампус 1</a:t>
            </a: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4" name="Google Shape;28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>
                <a:solidFill>
                  <a:srgbClr val="888888"/>
                </a:solidFill>
              </a:rPr>
              <a:t>18</a:t>
            </a:fld>
            <a:endParaRPr>
              <a:solidFill>
                <a:srgbClr val="888888"/>
              </a:solidFill>
            </a:endParaRPr>
          </a:p>
        </p:txBody>
      </p:sp>
      <p:graphicFrame>
        <p:nvGraphicFramePr>
          <p:cNvPr id="285" name="Google Shape;285;p10"/>
          <p:cNvGraphicFramePr/>
          <p:nvPr>
            <p:extLst>
              <p:ext uri="{D42A27DB-BD31-4B8C-83A1-F6EECF244321}">
                <p14:modId xmlns:p14="http://schemas.microsoft.com/office/powerpoint/2010/main" val="725378726"/>
              </p:ext>
            </p:extLst>
          </p:nvPr>
        </p:nvGraphicFramePr>
        <p:xfrm>
          <a:off x="586596" y="1193848"/>
          <a:ext cx="8001448" cy="4938761"/>
        </p:xfrm>
        <a:graphic>
          <a:graphicData uri="http://schemas.openxmlformats.org/drawingml/2006/table">
            <a:tbl>
              <a:tblPr>
                <a:noFill/>
                <a:tableStyleId>{0B7F1ED2-D430-446C-AC7C-CA1D8276A5DE}</a:tableStyleId>
              </a:tblPr>
              <a:tblGrid>
                <a:gridCol w="3079630"/>
                <a:gridCol w="2920152"/>
                <a:gridCol w="2001666"/>
              </a:tblGrid>
              <a:tr h="76794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Факультет</a:t>
                      </a:r>
                      <a:endParaRPr sz="20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Жалпы</a:t>
                      </a:r>
                      <a:r>
                        <a:rPr lang="ru-RU" sz="2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20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жетишкендик</a:t>
                      </a:r>
                      <a:r>
                        <a:rPr lang="ru-RU" sz="2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%-те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2022-2023 </a:t>
                      </a:r>
                      <a:r>
                        <a:rPr lang="ru-RU" sz="20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окуу</a:t>
                      </a:r>
                      <a:r>
                        <a:rPr lang="ru-RU" sz="2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20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жылы</a:t>
                      </a:r>
                      <a:r>
                        <a:rPr lang="ru-RU" sz="2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20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боюнча</a:t>
                      </a:r>
                      <a:endParaRPr sz="20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957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Негизги</a:t>
                      </a:r>
                      <a:r>
                        <a:rPr lang="ru-RU" sz="2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20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жайкы</a:t>
                      </a:r>
                      <a:r>
                        <a:rPr lang="ru-RU" sz="2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20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сессиядан</a:t>
                      </a:r>
                      <a:r>
                        <a:rPr lang="ru-RU" sz="2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ru-RU" sz="2000" b="1" u="none" strike="noStrike" cap="none" dirty="0" err="1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кийин</a:t>
                      </a:r>
                      <a:r>
                        <a:rPr lang="ru-RU" sz="2000" b="1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endParaRPr sz="2000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FX, I кайра тапшыруудан кийин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9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ЭТИ</a:t>
                      </a:r>
                      <a:endParaRPr sz="160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39,4%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75,1%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9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err="1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ТжРИ</a:t>
                      </a:r>
                      <a:endParaRPr sz="160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43,8%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81,3%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9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ТИ</a:t>
                      </a:r>
                      <a:endParaRPr sz="160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53,5%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80,2%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9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y-KG" sz="16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ЭЛЖМ</a:t>
                      </a:r>
                      <a:endParaRPr sz="160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57,0%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79,1%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9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ЭБЖМ</a:t>
                      </a:r>
                      <a:endParaRPr sz="160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59,0%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71,1%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9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ЭИ</a:t>
                      </a:r>
                      <a:endParaRPr sz="160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30,2%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77,3%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9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БББПИ</a:t>
                      </a:r>
                      <a:endParaRPr sz="16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40,7%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70,7%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9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КГТИ</a:t>
                      </a:r>
                      <a:endParaRPr sz="160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26,7%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51,0%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94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МТИ</a:t>
                      </a:r>
                      <a:endParaRPr sz="1600" dirty="0"/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49,6%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62,9%</a:t>
                      </a:r>
                      <a:endParaRPr sz="1600" u="none" strike="noStrike" cap="none" dirty="0">
                        <a:solidFill>
                          <a:schemeClr val="dk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940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Жалпы жетишкендик: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44,4%</a:t>
                      </a:r>
                      <a:endParaRPr sz="20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b="1" u="none" strike="noStrike" cap="none" dirty="0" smtClean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72,1%</a:t>
                      </a:r>
                      <a:endParaRPr sz="2000" b="1" u="none" strike="noStrike" cap="none" dirty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2739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2000"/>
                        <a:buFont typeface="Times New Roman"/>
                        <a:buNone/>
                      </a:pPr>
                      <a:r>
                        <a:rPr lang="ru-RU" sz="2000" b="1" u="none" strike="noStrike" cap="none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27,7% </a:t>
                      </a:r>
                      <a:r>
                        <a:rPr lang="ru-RU" sz="2000" b="1" u="none" strike="noStrike" cap="none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көтөрүлдү</a:t>
                      </a:r>
                      <a:endParaRPr sz="2000" u="none" strike="noStrike" cap="none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19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319177" y="362309"/>
            <a:ext cx="8367623" cy="5657491"/>
          </a:xfrm>
        </p:spPr>
        <p:txBody>
          <a:bodyPr>
            <a:normAutofit fontScale="85000" lnSpcReduction="20000"/>
          </a:bodyPr>
          <a:lstStyle/>
          <a:p>
            <a:r>
              <a:rPr lang="ky-KG" dirty="0"/>
              <a:t>Жалпы университет боюнча </a:t>
            </a:r>
            <a:r>
              <a:rPr lang="ky-KG" b="1" dirty="0"/>
              <a:t>20969 </a:t>
            </a:r>
            <a:r>
              <a:rPr lang="ky-KG" dirty="0"/>
              <a:t>студенттин ичинен сессияга (</a:t>
            </a:r>
            <a:r>
              <a:rPr lang="de-DE" dirty="0"/>
              <a:t>FX</a:t>
            </a:r>
            <a:r>
              <a:rPr lang="ky-KG" dirty="0"/>
              <a:t> жана I эсепке алганда) </a:t>
            </a:r>
            <a:r>
              <a:rPr lang="ky-KG" b="1" dirty="0"/>
              <a:t>19218</a:t>
            </a:r>
            <a:r>
              <a:rPr lang="ky-KG" dirty="0"/>
              <a:t> студент катышты, алардын ичинен – </a:t>
            </a:r>
            <a:r>
              <a:rPr lang="ky-KG" b="1" dirty="0"/>
              <a:t>71,1 %</a:t>
            </a:r>
            <a:r>
              <a:rPr lang="ky-KG" dirty="0"/>
              <a:t> тапшырды, карыздары барлар  – </a:t>
            </a:r>
            <a:r>
              <a:rPr lang="ky-KG" b="1" dirty="0"/>
              <a:t>34,9%</a:t>
            </a:r>
            <a:r>
              <a:rPr lang="ky-KG" dirty="0"/>
              <a:t> (</a:t>
            </a:r>
            <a:r>
              <a:rPr lang="ky-KG" b="1" dirty="0"/>
              <a:t>7311</a:t>
            </a:r>
            <a:r>
              <a:rPr lang="ky-KG" dirty="0"/>
              <a:t> студент): бир карызы менен - </a:t>
            </a:r>
            <a:r>
              <a:rPr lang="ky-KG" b="1" dirty="0"/>
              <a:t>3427</a:t>
            </a:r>
            <a:r>
              <a:rPr lang="ky-KG" dirty="0"/>
              <a:t>, эки карызы менен – </a:t>
            </a:r>
            <a:r>
              <a:rPr lang="ky-KG" b="1" dirty="0"/>
              <a:t>1709</a:t>
            </a:r>
            <a:r>
              <a:rPr lang="ky-KG" dirty="0"/>
              <a:t>, үч жана андан көп -  </a:t>
            </a:r>
            <a:r>
              <a:rPr lang="ky-KG" b="1" dirty="0"/>
              <a:t>2175 </a:t>
            </a:r>
            <a:r>
              <a:rPr lang="ky-KG" dirty="0"/>
              <a:t>студент.</a:t>
            </a:r>
            <a:endParaRPr lang="ru-RU" dirty="0"/>
          </a:p>
          <a:p>
            <a:r>
              <a:rPr lang="ky-KG" dirty="0"/>
              <a:t>Университет боюнча абсолюттук жетишкендик </a:t>
            </a:r>
            <a:r>
              <a:rPr lang="ky-KG" b="1" dirty="0"/>
              <a:t>71,1</a:t>
            </a:r>
            <a:r>
              <a:rPr lang="ky-KG" b="1" i="1" dirty="0"/>
              <a:t>% </a:t>
            </a:r>
            <a:r>
              <a:rPr lang="ky-KG" dirty="0"/>
              <a:t>түздү</a:t>
            </a:r>
            <a:r>
              <a:rPr lang="ky-KG" b="1" i="1" dirty="0"/>
              <a:t> </a:t>
            </a:r>
            <a:r>
              <a:rPr lang="ky-KG" dirty="0"/>
              <a:t>Былтыркы жылга салыштырмалуу сессиянын жыйынтыгынын анализи төмөндөгүдөй болду:  1 курс – </a:t>
            </a:r>
            <a:r>
              <a:rPr lang="ky-KG" b="1" dirty="0"/>
              <a:t>74,2%</a:t>
            </a:r>
            <a:r>
              <a:rPr lang="ky-KG" dirty="0"/>
              <a:t>; 2 курс – </a:t>
            </a:r>
            <a:r>
              <a:rPr lang="ky-KG" b="1" dirty="0"/>
              <a:t>7,6%</a:t>
            </a:r>
            <a:r>
              <a:rPr lang="ky-KG" dirty="0"/>
              <a:t>;  3 курс – </a:t>
            </a:r>
            <a:r>
              <a:rPr lang="ky-KG" b="1" dirty="0"/>
              <a:t>80,4%</a:t>
            </a:r>
            <a:r>
              <a:rPr lang="ky-KG" dirty="0"/>
              <a:t>; 4 курс – </a:t>
            </a:r>
            <a:r>
              <a:rPr lang="ky-KG" b="1" dirty="0"/>
              <a:t>79,4%</a:t>
            </a:r>
            <a:r>
              <a:rPr lang="ky-KG" dirty="0"/>
              <a:t>; 5 курс – </a:t>
            </a:r>
            <a:r>
              <a:rPr lang="ky-KG" b="1" dirty="0"/>
              <a:t>93,2%</a:t>
            </a:r>
            <a:r>
              <a:rPr lang="ky-KG" dirty="0"/>
              <a:t>; 6 курс – </a:t>
            </a:r>
            <a:r>
              <a:rPr lang="ky-KG" b="1" dirty="0"/>
              <a:t>94,0%</a:t>
            </a:r>
            <a:r>
              <a:rPr lang="ky-KG" dirty="0"/>
              <a:t>.</a:t>
            </a:r>
            <a:endParaRPr lang="ru-RU" dirty="0"/>
          </a:p>
          <a:p>
            <a:r>
              <a:rPr lang="ky-KG" dirty="0"/>
              <a:t>Окутуунун күндүзгү формасындагы студенттердин жыйынтыктарынын анализи институттар жана жогорку </a:t>
            </a:r>
            <a:r>
              <a:rPr lang="ky-KG" dirty="0" err="1"/>
              <a:t>мектепттер</a:t>
            </a:r>
            <a:r>
              <a:rPr lang="ky-KG" dirty="0"/>
              <a:t> боюнча төмөндөгүдөй: башкы </a:t>
            </a:r>
            <a:r>
              <a:rPr lang="ky-KG" dirty="0" err="1"/>
              <a:t>ЖОЖдо</a:t>
            </a:r>
            <a:r>
              <a:rPr lang="ky-KG" dirty="0"/>
              <a:t> жайгашкан түзүмдүк бөлүмдөр боюнча жетишкендиктин төмөнкү пайызы АДИ – </a:t>
            </a:r>
            <a:r>
              <a:rPr lang="ky-KG" b="1" dirty="0"/>
              <a:t>33,1%</a:t>
            </a:r>
            <a:r>
              <a:rPr lang="ky-KG" dirty="0"/>
              <a:t>,  ошону менен бирге эң төмөн пайыз КИ-КИ -2 курста- </a:t>
            </a:r>
            <a:r>
              <a:rPr lang="ky-KG" b="1" dirty="0"/>
              <a:t>41%</a:t>
            </a:r>
            <a:r>
              <a:rPr lang="ky-KG" dirty="0"/>
              <a:t>, АДИ -2 курста-</a:t>
            </a:r>
            <a:r>
              <a:rPr lang="ky-KG" b="1" dirty="0"/>
              <a:t>24%</a:t>
            </a:r>
            <a:r>
              <a:rPr lang="ky-KG" dirty="0"/>
              <a:t>,3 курста -</a:t>
            </a:r>
            <a:r>
              <a:rPr lang="ky-KG" b="1" dirty="0"/>
              <a:t>16%</a:t>
            </a:r>
            <a:r>
              <a:rPr lang="ky-KG" dirty="0"/>
              <a:t>; КГМИ 3 курста -</a:t>
            </a:r>
            <a:r>
              <a:rPr lang="ky-KG" b="1" dirty="0"/>
              <a:t>37,0%, </a:t>
            </a:r>
            <a:r>
              <a:rPr lang="ky-KG" dirty="0" err="1"/>
              <a:t>КГТИнин</a:t>
            </a:r>
            <a:r>
              <a:rPr lang="ky-KG" dirty="0"/>
              <a:t> 2-курсунда – </a:t>
            </a:r>
            <a:r>
              <a:rPr lang="ky-KG" b="1" dirty="0"/>
              <a:t>40%.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34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767adbcc65_0_7"/>
          <p:cNvSpPr txBox="1">
            <a:spLocks noGrp="1"/>
          </p:cNvSpPr>
          <p:nvPr>
            <p:ph type="title"/>
          </p:nvPr>
        </p:nvSpPr>
        <p:spPr>
          <a:xfrm>
            <a:off x="146304" y="252875"/>
            <a:ext cx="8997695" cy="457200"/>
          </a:xfrm>
          <a:prstGeom prst="rect">
            <a:avLst/>
          </a:prstGeom>
        </p:spPr>
        <p:txBody>
          <a:bodyPr spcFirstLastPara="1" wrap="square" lIns="91425" tIns="45700" rIns="91425" bIns="91425" anchor="ctr" anchorCtr="0">
            <a:noAutofit/>
          </a:bodyPr>
          <a:lstStyle/>
          <a:p>
            <a:pPr lvl="0" algn="ctr"/>
            <a:r>
              <a:rPr lang="ru-RU" sz="2800" b="1" dirty="0" err="1">
                <a:solidFill>
                  <a:schemeClr val="tx1"/>
                </a:solidFill>
              </a:rPr>
              <a:t>Студенттердин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контингенти</a:t>
            </a:r>
            <a:r>
              <a:rPr lang="ru-RU" sz="2800" b="1" dirty="0">
                <a:solidFill>
                  <a:schemeClr val="tx1"/>
                </a:solidFill>
              </a:rPr>
              <a:t> (ЖКББ) , 23.10.23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196" name="Google Shape;196;g1767adbcc65_0_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  <p:graphicFrame>
        <p:nvGraphicFramePr>
          <p:cNvPr id="197" name="Google Shape;197;g1767adbcc65_0_7"/>
          <p:cNvGraphicFramePr/>
          <p:nvPr>
            <p:extLst>
              <p:ext uri="{D42A27DB-BD31-4B8C-83A1-F6EECF244321}">
                <p14:modId xmlns:p14="http://schemas.microsoft.com/office/powerpoint/2010/main" val="1225576611"/>
              </p:ext>
            </p:extLst>
          </p:nvPr>
        </p:nvGraphicFramePr>
        <p:xfrm>
          <a:off x="492225" y="663196"/>
          <a:ext cx="7943475" cy="6156550"/>
        </p:xfrm>
        <a:graphic>
          <a:graphicData uri="http://schemas.openxmlformats.org/drawingml/2006/table">
            <a:tbl>
              <a:tblPr>
                <a:noFill/>
                <a:tableStyleId>{3FEDC17A-A9E3-42E5-A712-10081C0299F2}</a:tableStyleId>
              </a:tblPr>
              <a:tblGrid>
                <a:gridCol w="783700"/>
                <a:gridCol w="3336775"/>
                <a:gridCol w="1369900"/>
                <a:gridCol w="1252575"/>
                <a:gridCol w="1200525"/>
              </a:tblGrid>
              <a:tr h="5791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/>
                        <a:t>№№  п/п</a:t>
                      </a:r>
                      <a:endParaRPr sz="14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/>
                        <a:t>Институт/ </a:t>
                      </a:r>
                      <a:r>
                        <a:rPr lang="ru-RU" sz="1400" b="1" dirty="0" err="1"/>
                        <a:t>Жогорку</a:t>
                      </a:r>
                      <a:r>
                        <a:rPr lang="ru-RU" sz="1400" b="1" dirty="0"/>
                        <a:t> </a:t>
                      </a:r>
                      <a:r>
                        <a:rPr lang="ru-RU" sz="1400" b="1" dirty="0" err="1"/>
                        <a:t>мектеп</a:t>
                      </a:r>
                      <a:r>
                        <a:rPr lang="ru-RU" sz="1400" b="1" dirty="0"/>
                        <a:t> </a:t>
                      </a:r>
                      <a:endParaRPr sz="14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err="1"/>
                        <a:t>Баардыгы</a:t>
                      </a:r>
                      <a:endParaRPr sz="14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/>
                        <a:t>Бюджет </a:t>
                      </a:r>
                      <a:endParaRPr sz="14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/>
                        <a:t>Контракт</a:t>
                      </a:r>
                      <a:endParaRPr sz="1400" b="1" dirty="0"/>
                    </a:p>
                  </a:txBody>
                  <a:tcPr marL="91425" marR="91425" marT="91425" marB="91425" anchor="ctr"/>
                </a:tc>
              </a:tr>
              <a:tr h="426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1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58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КТМИ 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Libre Baskerville"/>
                          <a:ea typeface="Libre Baskerville"/>
                          <a:cs typeface="Libre Baskerville"/>
                          <a:sym typeface="Libre Baskerville"/>
                        </a:rPr>
                        <a:t>(КГ-МИ)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/>
                        <a:t>2390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545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1845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 dirty="0"/>
                        <a:t>2</a:t>
                      </a: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err="1" smtClean="0"/>
                        <a:t>ТжРИ</a:t>
                      </a:r>
                      <a:r>
                        <a:rPr lang="ru-RU" sz="1600" dirty="0" smtClean="0"/>
                        <a:t> (ИТР)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/>
                        <a:t>816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257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559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3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МТИ (ИИТ)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/>
                        <a:t>3184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540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2644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4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ТИ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/>
                        <a:t>962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215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747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5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ЭИ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/>
                        <a:t>1487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254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1233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6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КИКИ (КИ-СИ)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/>
                        <a:t>1942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610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1332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7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АДИ (ИАД)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/>
                        <a:t>1898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404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1494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8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ЭТИ (ИЭТ)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/>
                        <a:t>841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130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711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9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/>
                        <a:t>КГТИ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/>
                        <a:t>917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322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595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10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БББПИ (ИСОП)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/>
                        <a:t>298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298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11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ЭБЖМ (ВШЭБ)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/>
                        <a:t>1864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152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1712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300"/>
                        <a:t>12</a:t>
                      </a:r>
                      <a:endParaRPr sz="13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ЭЛЖМ (МВШЛ)</a:t>
                      </a:r>
                      <a:endParaRPr sz="16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/>
                        <a:t>348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95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dirty="0" smtClean="0"/>
                        <a:t>253</a:t>
                      </a:r>
                      <a:endParaRPr sz="1600" dirty="0"/>
                    </a:p>
                  </a:txBody>
                  <a:tcPr marL="91425" marR="91425" marT="91425" marB="91425" anchor="ctr"/>
                </a:tc>
              </a:tr>
              <a:tr h="380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err="1"/>
                        <a:t>Жыйынтыгы</a:t>
                      </a:r>
                      <a:r>
                        <a:rPr lang="ru-RU" sz="1400" b="1" dirty="0"/>
                        <a:t>:</a:t>
                      </a:r>
                      <a:endParaRPr sz="14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/>
                        <a:t>16947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/>
                        <a:t>3524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/>
                        <a:t>13423</a:t>
                      </a:r>
                      <a:endParaRPr sz="1600" b="1" dirty="0"/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4234" y="353683"/>
            <a:ext cx="7772400" cy="785004"/>
          </a:xfrm>
        </p:spPr>
        <p:txBody>
          <a:bodyPr>
            <a:normAutofit/>
          </a:bodyPr>
          <a:lstStyle/>
          <a:p>
            <a:pPr lvl="0" algn="ctr"/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Окутуунун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күндүзгү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формасы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боюнча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жазгы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сынактык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сессиянын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жетишкендиктеринин</a:t>
            </a:r>
            <a:r>
              <a:rPr lang="ru-RU" sz="2000" b="1" dirty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 smtClean="0">
                <a:solidFill>
                  <a:srgbClr val="00000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анализи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20</a:t>
            </a:fld>
            <a:endParaRPr lang="ru-RU"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942732"/>
              </p:ext>
            </p:extLst>
          </p:nvPr>
        </p:nvGraphicFramePr>
        <p:xfrm>
          <a:off x="664234" y="1259458"/>
          <a:ext cx="8229600" cy="5296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5530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  <p:sp>
        <p:nvSpPr>
          <p:cNvPr id="304" name="Google Shape;304;p13"/>
          <p:cNvSpPr txBox="1"/>
          <p:nvPr/>
        </p:nvSpPr>
        <p:spPr>
          <a:xfrm>
            <a:off x="395536" y="188640"/>
            <a:ext cx="85689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Сырттан окуу формасы боюнча жазгы сынактык сессиянын жетишкендиктеринин анализи </a:t>
            </a:r>
            <a:endParaRPr sz="2000" b="1" i="0" u="none" strike="noStrike" cap="none">
              <a:solidFill>
                <a:srgbClr val="00B0F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5191020"/>
              </p:ext>
            </p:extLst>
          </p:nvPr>
        </p:nvGraphicFramePr>
        <p:xfrm>
          <a:off x="776377" y="1078301"/>
          <a:ext cx="8005314" cy="5469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4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  <p:sp>
        <p:nvSpPr>
          <p:cNvPr id="311" name="Google Shape;311;p14"/>
          <p:cNvSpPr txBox="1"/>
          <p:nvPr/>
        </p:nvSpPr>
        <p:spPr>
          <a:xfrm>
            <a:off x="395536" y="188640"/>
            <a:ext cx="8568952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Окутуунун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i="0" u="none" strike="noStrike" cap="none" dirty="0" err="1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аймактык</a:t>
            </a:r>
            <a:r>
              <a:rPr lang="ru-RU" sz="2000" b="1" i="0" u="none" strike="noStrike" cap="none" dirty="0" smtClean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филиалдар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боюнча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жазгы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сынактык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сессиянын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жетишкендиктеринин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i="0" u="none" strike="noStrike" cap="none" dirty="0" err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анализи</a:t>
            </a:r>
            <a:r>
              <a:rPr lang="ru-RU" sz="2000" b="1" i="0" u="none" strike="noStrike" cap="none" dirty="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endParaRPr sz="2000" b="1" i="0" u="none" strike="noStrike" cap="none" dirty="0">
              <a:solidFill>
                <a:srgbClr val="00B0F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0986616"/>
              </p:ext>
            </p:extLst>
          </p:nvPr>
        </p:nvGraphicFramePr>
        <p:xfrm>
          <a:off x="603504" y="1147313"/>
          <a:ext cx="8169560" cy="5236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304" y="327803"/>
            <a:ext cx="8540496" cy="8224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err="1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Окутуунун</a:t>
            </a:r>
            <a:r>
              <a:rPr lang="ru-RU" sz="2000" b="1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ky-KG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орто  </a:t>
            </a:r>
            <a:r>
              <a:rPr lang="ky-KG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кесиптик билим берүү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(колледж)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err="1" smtClean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боюнча</a:t>
            </a:r>
            <a:r>
              <a:rPr lang="ru-RU" sz="2000" b="1" dirty="0" smtClean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жазгы</a:t>
            </a:r>
            <a:r>
              <a:rPr lang="ru-RU" sz="2000" b="1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сынактык</a:t>
            </a:r>
            <a:r>
              <a:rPr lang="ru-RU" sz="2000" b="1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сессиянын</a:t>
            </a:r>
            <a:r>
              <a:rPr lang="ru-RU" sz="2000" b="1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жетишкендиктеринин</a:t>
            </a:r>
            <a:r>
              <a:rPr lang="ru-RU" sz="2000" b="1" dirty="0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анализи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23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559214"/>
              </p:ext>
            </p:extLst>
          </p:nvPr>
        </p:nvGraphicFramePr>
        <p:xfrm>
          <a:off x="314519" y="1456800"/>
          <a:ext cx="8204066" cy="4446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925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5"/>
          <p:cNvSpPr txBox="1">
            <a:spLocks noGrp="1"/>
          </p:cNvSpPr>
          <p:nvPr>
            <p:ph type="title"/>
          </p:nvPr>
        </p:nvSpPr>
        <p:spPr>
          <a:xfrm>
            <a:off x="146304" y="249025"/>
            <a:ext cx="8816541" cy="93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lvl="0" algn="ctr">
              <a:buClr>
                <a:schemeClr val="dk1"/>
              </a:buClr>
              <a:buSzPts val="2400"/>
            </a:pPr>
            <a:r>
              <a:rPr lang="ru-RU" sz="2400" b="1" dirty="0" smtClean="0">
                <a:solidFill>
                  <a:schemeClr val="dk1"/>
                </a:solidFill>
              </a:rPr>
              <a:t> Университет </a:t>
            </a:r>
            <a:r>
              <a:rPr lang="ru-RU" sz="2400" b="1" dirty="0" err="1" smtClean="0">
                <a:solidFill>
                  <a:schemeClr val="dk1"/>
                </a:solidFill>
              </a:rPr>
              <a:t>боюнча</a:t>
            </a:r>
            <a:r>
              <a:rPr lang="ru-RU" sz="2400" b="1" dirty="0" smtClean="0">
                <a:solidFill>
                  <a:schemeClr val="dk1"/>
                </a:solidFill>
              </a:rPr>
              <a:t> </a:t>
            </a:r>
            <a:r>
              <a:rPr lang="ru-RU" sz="2400" b="1" dirty="0" err="1" smtClean="0">
                <a:solidFill>
                  <a:schemeClr val="dk1"/>
                </a:solidFill>
              </a:rPr>
              <a:t>курстардын</a:t>
            </a:r>
            <a:r>
              <a:rPr lang="ru-RU" sz="2400" b="1" dirty="0" smtClean="0">
                <a:solidFill>
                  <a:schemeClr val="dk1"/>
                </a:solidFill>
              </a:rPr>
              <a:t/>
            </a:r>
            <a:br>
              <a:rPr lang="ru-RU" sz="2400" b="1" dirty="0" smtClean="0">
                <a:solidFill>
                  <a:schemeClr val="dk1"/>
                </a:solidFill>
              </a:rPr>
            </a:br>
            <a:r>
              <a:rPr lang="ru-RU" sz="2400" b="1" dirty="0" err="1" smtClean="0">
                <a:solidFill>
                  <a:schemeClr val="dk1"/>
                </a:solidFill>
              </a:rPr>
              <a:t>жетишкендиктердин</a:t>
            </a:r>
            <a:r>
              <a:rPr lang="ru-RU" sz="2400" b="1" dirty="0" smtClean="0">
                <a:solidFill>
                  <a:schemeClr val="dk1"/>
                </a:solidFill>
              </a:rPr>
              <a:t> </a:t>
            </a:r>
            <a:r>
              <a:rPr lang="ru-RU" sz="2400" b="1" dirty="0" err="1" smtClean="0">
                <a:solidFill>
                  <a:schemeClr val="dk1"/>
                </a:solidFill>
              </a:rPr>
              <a:t>анализи</a:t>
            </a:r>
            <a:endParaRPr sz="2400" b="1" dirty="0">
              <a:solidFill>
                <a:schemeClr val="dk1"/>
              </a:solidFill>
            </a:endParaRPr>
          </a:p>
        </p:txBody>
      </p:sp>
      <p:sp>
        <p:nvSpPr>
          <p:cNvPr id="318" name="Google Shape;318;p1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24</a:t>
            </a:fld>
            <a:endParaRPr/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363501"/>
              </p:ext>
            </p:extLst>
          </p:nvPr>
        </p:nvGraphicFramePr>
        <p:xfrm>
          <a:off x="603503" y="1285335"/>
          <a:ext cx="8238571" cy="5218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6"/>
          <p:cNvSpPr txBox="1">
            <a:spLocks noGrp="1"/>
          </p:cNvSpPr>
          <p:nvPr>
            <p:ph type="title"/>
          </p:nvPr>
        </p:nvSpPr>
        <p:spPr>
          <a:xfrm>
            <a:off x="603504" y="455792"/>
            <a:ext cx="8291264" cy="106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algn="ctr">
              <a:buClr>
                <a:schemeClr val="dk1"/>
              </a:buClr>
              <a:buSzPts val="2400"/>
            </a:pPr>
            <a:r>
              <a:rPr lang="ky-KG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Жогорку </a:t>
            </a:r>
            <a:r>
              <a:rPr lang="ky-KG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кесиптик билим берүү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(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бакалавр,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специалист, магистр)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боюнча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сапаттулук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жетишкендиктердин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анализи</a:t>
            </a:r>
            <a:r>
              <a:rPr lang="ru-RU" sz="2400" b="1" dirty="0">
                <a:solidFill>
                  <a:schemeClr val="tx1"/>
                </a:solidFill>
              </a:rPr>
              <a:t> (</a:t>
            </a:r>
            <a:r>
              <a:rPr lang="ru-RU" sz="2400" b="1" dirty="0" err="1">
                <a:solidFill>
                  <a:schemeClr val="tx1"/>
                </a:solidFill>
              </a:rPr>
              <a:t>күндузгү</a:t>
            </a:r>
            <a:r>
              <a:rPr lang="ru-RU" sz="2400" b="1" dirty="0">
                <a:solidFill>
                  <a:schemeClr val="tx1"/>
                </a:solidFill>
              </a:rPr>
              <a:t> о/ф</a:t>
            </a:r>
            <a:r>
              <a:rPr lang="ru-RU" sz="2400" b="1" dirty="0" smtClean="0">
                <a:solidFill>
                  <a:schemeClr val="tx1"/>
                </a:solidFill>
              </a:rPr>
              <a:t>)</a:t>
            </a:r>
            <a:endParaRPr sz="2400" dirty="0">
              <a:solidFill>
                <a:schemeClr val="tx1"/>
              </a:solidFill>
            </a:endParaRPr>
          </a:p>
        </p:txBody>
      </p:sp>
      <p:sp>
        <p:nvSpPr>
          <p:cNvPr id="327" name="Google Shape;327;p1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25</a:t>
            </a:fld>
            <a:endParaRPr/>
          </a:p>
        </p:txBody>
      </p:sp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071418"/>
              </p:ext>
            </p:extLst>
          </p:nvPr>
        </p:nvGraphicFramePr>
        <p:xfrm>
          <a:off x="707366" y="1621765"/>
          <a:ext cx="8187402" cy="491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0"/>
          <p:cNvSpPr txBox="1">
            <a:spLocks noGrp="1"/>
          </p:cNvSpPr>
          <p:nvPr>
            <p:ph type="title"/>
          </p:nvPr>
        </p:nvSpPr>
        <p:spPr>
          <a:xfrm>
            <a:off x="0" y="620688"/>
            <a:ext cx="889248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</a:pPr>
            <a:r>
              <a:rPr lang="ru-RU" sz="2800" b="1" dirty="0" err="1">
                <a:solidFill>
                  <a:schemeClr val="dk1"/>
                </a:solidFill>
              </a:rPr>
              <a:t>Жалпы</a:t>
            </a:r>
            <a:r>
              <a:rPr lang="ru-RU" sz="2800" b="1" dirty="0">
                <a:solidFill>
                  <a:schemeClr val="dk1"/>
                </a:solidFill>
              </a:rPr>
              <a:t> университет </a:t>
            </a:r>
            <a:r>
              <a:rPr lang="ru-RU" sz="2800" b="1" dirty="0" err="1">
                <a:solidFill>
                  <a:schemeClr val="dk1"/>
                </a:solidFill>
              </a:rPr>
              <a:t>боюнча</a:t>
            </a:r>
            <a:r>
              <a:rPr lang="ru-RU" sz="2800" b="1" dirty="0">
                <a:solidFill>
                  <a:schemeClr val="dk1"/>
                </a:solidFill>
              </a:rPr>
              <a:t> </a:t>
            </a:r>
            <a:r>
              <a:rPr lang="ru-RU" sz="2800" b="1" dirty="0" err="1">
                <a:solidFill>
                  <a:schemeClr val="dk1"/>
                </a:solidFill>
              </a:rPr>
              <a:t>жазгы</a:t>
            </a:r>
            <a:r>
              <a:rPr lang="ru-RU" sz="2800" b="1" dirty="0">
                <a:solidFill>
                  <a:schemeClr val="dk1"/>
                </a:solidFill>
              </a:rPr>
              <a:t> </a:t>
            </a:r>
            <a:r>
              <a:rPr lang="ru-RU" sz="2800" b="1" dirty="0" err="1">
                <a:solidFill>
                  <a:schemeClr val="dk1"/>
                </a:solidFill>
              </a:rPr>
              <a:t>сынактык</a:t>
            </a:r>
            <a:r>
              <a:rPr lang="ru-RU" sz="2800" b="1" dirty="0">
                <a:solidFill>
                  <a:schemeClr val="dk1"/>
                </a:solidFill>
              </a:rPr>
              <a:t> </a:t>
            </a:r>
            <a:r>
              <a:rPr lang="ru-RU" sz="2800" b="1" dirty="0" err="1">
                <a:solidFill>
                  <a:schemeClr val="dk1"/>
                </a:solidFill>
              </a:rPr>
              <a:t>сессиянын</a:t>
            </a:r>
            <a:r>
              <a:rPr lang="ru-RU" sz="2800" b="1" dirty="0">
                <a:solidFill>
                  <a:schemeClr val="dk1"/>
                </a:solidFill>
              </a:rPr>
              <a:t> </a:t>
            </a:r>
            <a:r>
              <a:rPr lang="ru-RU" sz="2800" b="1" dirty="0" err="1">
                <a:solidFill>
                  <a:schemeClr val="dk1"/>
                </a:solidFill>
              </a:rPr>
              <a:t>жетишкендиктеринин</a:t>
            </a:r>
            <a:r>
              <a:rPr lang="ru-RU" sz="2800" b="1" dirty="0">
                <a:solidFill>
                  <a:schemeClr val="dk1"/>
                </a:solidFill>
              </a:rPr>
              <a:t> </a:t>
            </a:r>
            <a:r>
              <a:rPr lang="ru-RU" sz="2800" b="1" dirty="0" err="1">
                <a:solidFill>
                  <a:schemeClr val="dk1"/>
                </a:solidFill>
              </a:rPr>
              <a:t>салыштырмалуу</a:t>
            </a:r>
            <a:r>
              <a:rPr lang="ru-RU" sz="2800" b="1" dirty="0">
                <a:solidFill>
                  <a:schemeClr val="dk1"/>
                </a:solidFill>
              </a:rPr>
              <a:t> </a:t>
            </a:r>
            <a:r>
              <a:rPr lang="ru-RU" sz="2800" b="1" dirty="0" err="1">
                <a:solidFill>
                  <a:schemeClr val="dk1"/>
                </a:solidFill>
              </a:rPr>
              <a:t>анализи</a:t>
            </a:r>
            <a:r>
              <a:rPr lang="ru-RU" sz="2800" b="1" dirty="0">
                <a:solidFill>
                  <a:schemeClr val="dk1"/>
                </a:solidFill>
              </a:rPr>
              <a:t> </a:t>
            </a:r>
            <a:endParaRPr sz="2800" b="1" dirty="0">
              <a:solidFill>
                <a:schemeClr val="dk1"/>
              </a:solidFill>
            </a:endParaRPr>
          </a:p>
        </p:txBody>
      </p:sp>
      <p:sp>
        <p:nvSpPr>
          <p:cNvPr id="356" name="Google Shape;356;p20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26</a:t>
            </a:fld>
            <a:endParaRPr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804623"/>
              </p:ext>
            </p:extLst>
          </p:nvPr>
        </p:nvGraphicFramePr>
        <p:xfrm>
          <a:off x="232913" y="2057399"/>
          <a:ext cx="8738559" cy="3946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8773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dk1"/>
                </a:solidFill>
              </a:rPr>
              <a:t>МАКтын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иштеринин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r>
              <a:rPr lang="ru-RU" b="1" dirty="0" err="1">
                <a:solidFill>
                  <a:schemeClr val="dk1"/>
                </a:solidFill>
              </a:rPr>
              <a:t>жыйынтыгы</a:t>
            </a:r>
            <a:r>
              <a:rPr lang="ru-RU" b="1" dirty="0">
                <a:solidFill>
                  <a:schemeClr val="dk1"/>
                </a:solidFill>
              </a:rPr>
              <a:t>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27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0385" y="983411"/>
            <a:ext cx="8971471" cy="5762445"/>
          </a:xfrm>
        </p:spPr>
        <p:txBody>
          <a:bodyPr>
            <a:normAutofit fontScale="55000" lnSpcReduction="20000"/>
          </a:bodyPr>
          <a:lstStyle/>
          <a:p>
            <a:pPr indent="450215" algn="just">
              <a:lnSpc>
                <a:spcPct val="115000"/>
              </a:lnSpc>
            </a:pPr>
            <a:r>
              <a:rPr lang="ky-K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2023-жылдын бүтүрүүчүлөрүнүн Мамлекеттик  аттестациясы төмөндөгүдөй болду: даярдоо багыты, адистиги боюнча Мамлекеттик сынактарды тапшыруу, дипломдук долбоорлорду (иштерди), бүтүрүүчү квалификациялык иштерди жана магистрлик диссертацияларды жактоо.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/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25.01.23-ж.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№ 39/5 жана </a:t>
            </a:r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15.02.2023-ж.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№55/5  КР </a:t>
            </a:r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ББИМнин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«Даярдоо багыттары жана адистиктери боюнча </a:t>
            </a:r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МАКтын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курамын бекитүү жөнүндө» буйругунун жана </a:t>
            </a:r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07.02.23-ж.№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22 жана, </a:t>
            </a:r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22.02.2023-ж.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ректордун № 35 буйругунун негизинде  </a:t>
            </a:r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КМТУнун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бакалавриатынын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54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адистик багыты, </a:t>
            </a:r>
            <a:r>
              <a:rPr 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магистратур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анын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32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багыты боюнча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70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Мамлекеттик</a:t>
            </a:r>
            <a:r>
              <a:rPr 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аттестаци</a:t>
            </a:r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ялык</a:t>
            </a:r>
            <a:r>
              <a:rPr 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комисси</a:t>
            </a:r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аймактык филиалдардын </a:t>
            </a:r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бакалавриатынын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9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багыты боюнча  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28 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Мамлекеттик</a:t>
            </a:r>
            <a:r>
              <a:rPr 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аттестаци</a:t>
            </a:r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ялык</a:t>
            </a:r>
            <a:r>
              <a:rPr lang="x-none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комисси</a:t>
            </a:r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түзүлдү.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Мамлекеттик аттестацияга катышууга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2739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студентке уруксат берилди </a:t>
            </a:r>
            <a:r>
              <a:rPr lang="ky-KG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(былтыр – 1386)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алардын ичинен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2737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бүтүрүүчү</a:t>
            </a:r>
            <a:r>
              <a:rPr lang="ky-KG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(1378)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143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магистр </a:t>
            </a:r>
            <a:r>
              <a:rPr lang="ky-KG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(143)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жана </a:t>
            </a:r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бакалавриат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адистик  боюнча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2737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бүтүрүүчү  </a:t>
            </a:r>
            <a:r>
              <a:rPr lang="ky-KG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(1235)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 Окутуунун күндүзгү формасы</a:t>
            </a:r>
            <a:r>
              <a:rPr lang="ky-K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боюнча университетти 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1893 </a:t>
            </a:r>
            <a:r>
              <a:rPr lang="ky-KG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студ.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сырттан окуу формасы боюнча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 844студ.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аяктады</a:t>
            </a:r>
            <a:r>
              <a:rPr lang="ky-KG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Артыкчылыгы менен</a:t>
            </a:r>
            <a:r>
              <a:rPr lang="ky-KG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дипломду университет боюнча 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124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бүтүрүүчү алды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(былтыр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алардын ичинде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магистр</a:t>
            </a:r>
            <a:r>
              <a:rPr lang="ky-KG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Политехникалык </a:t>
            </a:r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коллеж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боюнча Мамлекеттик аттестацияга катышууга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413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студентке уруксат берилди, алардын ичинен 11 адистик боюнча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397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студент жактады. Артыкчылыгы менен</a:t>
            </a:r>
            <a:r>
              <a:rPr lang="ky-KG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дипломду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бүтүрүүчү алды.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Жалпы университеттин </a:t>
            </a:r>
            <a:r>
              <a:rPr lang="ky-KG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ОКББ </a:t>
            </a:r>
            <a:r>
              <a:rPr lang="ky-KG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коллеждери</a:t>
            </a:r>
            <a:r>
              <a:rPr lang="ky-KG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боюнча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716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студент  дипломго ээ болушту,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17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ст.артыкчылык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диплом алышты.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Аймактык  филиалдар ЖКББ боюнча 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252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студентке уруксат берилди, алардын ичинен  -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215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жактады, ОКББ боюнча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153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студент диплом жактады. Артыкчылыгы менен</a:t>
            </a:r>
            <a:r>
              <a:rPr lang="ky-KG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дипломду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бүтүрүүчү алды.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13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5"/>
          <p:cNvSpPr txBox="1">
            <a:spLocks noGrp="1"/>
          </p:cNvSpPr>
          <p:nvPr>
            <p:ph type="body" idx="1"/>
          </p:nvPr>
        </p:nvSpPr>
        <p:spPr>
          <a:xfrm>
            <a:off x="179512" y="476672"/>
            <a:ext cx="8507288" cy="600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450215" algn="just">
              <a:lnSpc>
                <a:spcPct val="115000"/>
              </a:lnSpc>
            </a:pPr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2022-23-окуу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жылында билим берүү тууралуу төмөндөгү документтер даярдалды:  ЖКББ бүтүрүүчүлөрүнө –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2939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диплом </a:t>
            </a:r>
            <a:r>
              <a:rPr lang="ky-KG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(былтыр - 1593),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ОКББ боюнча 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1113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диплом </a:t>
            </a:r>
            <a:r>
              <a:rPr lang="ky-KG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(былтыр - 571),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ky-KG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111 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дипломдун </a:t>
            </a:r>
            <a:r>
              <a:rPr lang="ky-KG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жупнускасы</a:t>
            </a:r>
            <a:r>
              <a:rPr lang="ky-KG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(дубликат).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ky-K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Төмөнкү окуу жайларынан кош дипломуна 4 бүтүрүүчү ээ </a:t>
            </a:r>
            <a:r>
              <a:rPr lang="ky-KG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болушту:”Военмех</a:t>
            </a:r>
            <a:r>
              <a:rPr lang="ky-K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” Балтикалык мамлекеттик техникалык университетинен 3 </a:t>
            </a:r>
            <a:r>
              <a:rPr lang="ky-KG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ст.(ИСТ,ССМ</a:t>
            </a:r>
            <a:r>
              <a:rPr lang="ky-KG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), Казан мамлекеттик университетинен – 1ст. (ЭЭ).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 dirty="0"/>
          </a:p>
        </p:txBody>
      </p:sp>
      <p:sp>
        <p:nvSpPr>
          <p:cNvPr id="397" name="Google Shape;397;p2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28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6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29</a:t>
            </a:fld>
            <a:endParaRPr/>
          </a:p>
        </p:txBody>
      </p:sp>
      <p:sp>
        <p:nvSpPr>
          <p:cNvPr id="403" name="Google Shape;403;p26"/>
          <p:cNvSpPr/>
          <p:nvPr/>
        </p:nvSpPr>
        <p:spPr>
          <a:xfrm>
            <a:off x="26814" y="44624"/>
            <a:ext cx="9081689" cy="5755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Студенттердин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даярдыгы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объективдүү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чагылдырылгандыгы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үчүн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2022-2023-окуу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жылынын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жайкы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сынактык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сессиянын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жыйынтыктары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канааттандыраарлык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деп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эсептелсин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2022-жылдын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бүтүрүүчүлөрүнүн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мамлекеттик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аттестациясынын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жыйынтыктарын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мамлекеттик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аттестациялык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комиссиялардын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ишин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канааттандыраарлык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деп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эсептелсин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3. </a:t>
            </a:r>
            <a:r>
              <a:rPr lang="ru-RU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Окуу</a:t>
            </a:r>
            <a:r>
              <a:rPr lang="ru-RU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түзүмдөрүнүн</a:t>
            </a:r>
            <a:r>
              <a:rPr lang="ru-RU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жетекчилерине</a:t>
            </a:r>
            <a:r>
              <a:rPr lang="ru-RU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директорлор</a:t>
            </a:r>
            <a:r>
              <a:rPr lang="ru-RU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кафедра </a:t>
            </a:r>
            <a:r>
              <a:rPr lang="ru-RU" sz="16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башчыларына</a:t>
            </a:r>
            <a:r>
              <a:rPr lang="ru-RU" sz="1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):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3.1.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Академиялык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календарь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окуу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процессинин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графиги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боюнча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иш-чаралардын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аткарылышын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дайыма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көзөмөлдөп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студенттердин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дисциплиналарга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учурунда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катталышы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менен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билимин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сабактардын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ырааттамалары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боюнча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учурдагы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аралык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көзөмөлдөөгө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алынсын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Аткаруу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мөөнөтү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окуу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жылынын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ичинде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3.2.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Институтан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кызматкерлеринин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академиялык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кеңешчилердин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аткаруучулук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тартибин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күчөтүү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боюнча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иш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жүргүзүлсүн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Аткаруу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мөөнөтү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окуу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жылынын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ичинде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3.3.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Университеттин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Маалыматтык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системине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(МС)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учурдагы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аралык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жетишкендиги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боюнча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маалыматтарды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учурунда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киргизүү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жоопкерчилиги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жогорулатылсын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Аткаруу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мөөнөтү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Академиялык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календарга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ылайык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3.4.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Сабактарга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катышпаган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жетишпеген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студенттер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менен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маектер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жүргүзүлсүн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семестр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ичинде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окуу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ишмердүүлүгү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боюнча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кеңештер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берилсин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көзөмөлгө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алуу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үчүн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академиялык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кеңешчилердин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иштери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күчөтүлсүн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жандандырылсын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Аткаруу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мөөнөтү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окуу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жылынын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ичинде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3.5.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ПОКтун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окуу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жүктөмдөрүнүн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аткарылышы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менен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топтук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журналдардын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толтурулушу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боюнча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көзөмөлдөө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күчөтүлсүн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ПОК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топтордун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старосталарына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“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Топтук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журналдарды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жүргүзүү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Жобонун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аткарылышы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боюнча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инструктаж </a:t>
            </a:r>
            <a:r>
              <a:rPr lang="ru-RU" sz="1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өткөрүлсүн</a:t>
            </a:r>
            <a:r>
              <a:rPr lang="ru-RU" sz="1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Аткаруу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мөөнөтү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окуу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жылынын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6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ичинде</a:t>
            </a:r>
            <a:r>
              <a:rPr lang="ru-RU" sz="16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767adbcc65_0_15"/>
          <p:cNvSpPr txBox="1">
            <a:spLocks noGrp="1"/>
          </p:cNvSpPr>
          <p:nvPr>
            <p:ph type="title"/>
          </p:nvPr>
        </p:nvSpPr>
        <p:spPr>
          <a:xfrm>
            <a:off x="-189781" y="369536"/>
            <a:ext cx="9583947" cy="686400"/>
          </a:xfrm>
          <a:prstGeom prst="rect">
            <a:avLst/>
          </a:prstGeom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ru-RU" sz="2800" b="1" dirty="0" err="1">
                <a:solidFill>
                  <a:schemeClr val="tx1"/>
                </a:solidFill>
              </a:rPr>
              <a:t>Студенттердин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контингенти</a:t>
            </a:r>
            <a:r>
              <a:rPr lang="ru-RU" sz="2800" b="1" dirty="0">
                <a:solidFill>
                  <a:schemeClr val="tx1"/>
                </a:solidFill>
              </a:rPr>
              <a:t> (ОКББ</a:t>
            </a:r>
            <a:r>
              <a:rPr lang="ru-RU" sz="2800" b="1" dirty="0" smtClean="0">
                <a:solidFill>
                  <a:schemeClr val="tx1"/>
                </a:solidFill>
              </a:rPr>
              <a:t>), 23.10.23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204" name="Google Shape;204;g1767adbcc65_0_1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  <p:graphicFrame>
        <p:nvGraphicFramePr>
          <p:cNvPr id="205" name="Google Shape;205;g1767adbcc65_0_15"/>
          <p:cNvGraphicFramePr/>
          <p:nvPr>
            <p:extLst>
              <p:ext uri="{D42A27DB-BD31-4B8C-83A1-F6EECF244321}">
                <p14:modId xmlns:p14="http://schemas.microsoft.com/office/powerpoint/2010/main" val="3545754393"/>
              </p:ext>
            </p:extLst>
          </p:nvPr>
        </p:nvGraphicFramePr>
        <p:xfrm>
          <a:off x="360800" y="1463360"/>
          <a:ext cx="8384875" cy="4257825"/>
        </p:xfrm>
        <a:graphic>
          <a:graphicData uri="http://schemas.openxmlformats.org/drawingml/2006/table">
            <a:tbl>
              <a:tblPr>
                <a:noFill/>
                <a:tableStyleId>{3FEDC17A-A9E3-42E5-A712-10081C0299F2}</a:tableStyleId>
              </a:tblPr>
              <a:tblGrid>
                <a:gridCol w="780525"/>
                <a:gridCol w="2573425"/>
                <a:gridCol w="1676975"/>
                <a:gridCol w="1676975"/>
                <a:gridCol w="1676975"/>
              </a:tblGrid>
              <a:tr h="988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dirty="0"/>
                        <a:t>№№  п/п</a:t>
                      </a:r>
                      <a:endParaRPr sz="1500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/>
                        <a:t>Колледж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/>
                        <a:t>Күндүзгү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/>
                        <a:t>Сырттан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/>
                        <a:t>Баардыгы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Политехникалык колледж</a:t>
                      </a:r>
                      <a:endParaRPr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1165</a:t>
                      </a:r>
                      <a:endParaRPr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-</a:t>
                      </a:r>
                      <a:endParaRPr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 smtClean="0"/>
                        <a:t>1165</a:t>
                      </a:r>
                      <a:endParaRPr b="1"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63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Колледж СПО (Кампус 2)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2400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300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 smtClean="0"/>
                        <a:t>2700</a:t>
                      </a:r>
                      <a:endParaRPr b="1" dirty="0"/>
                    </a:p>
                  </a:txBody>
                  <a:tcPr marL="91425" marR="91425" marT="91425" marB="91425" anchor="ctr"/>
                </a:tc>
              </a:tr>
              <a:tr h="69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Тоо-кен технологиялык колледжи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296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-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 smtClean="0"/>
                        <a:t>296</a:t>
                      </a:r>
                      <a:endParaRPr b="1" dirty="0"/>
                    </a:p>
                  </a:txBody>
                  <a:tcPr marL="91425" marR="91425" marT="91425" marB="91425" anchor="ctr"/>
                </a:tc>
              </a:tr>
              <a:tr h="63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4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Бишкек </a:t>
                      </a:r>
                      <a:r>
                        <a:rPr lang="ru-RU" dirty="0" err="1" smtClean="0"/>
                        <a:t>техникалык</a:t>
                      </a:r>
                      <a:r>
                        <a:rPr lang="ru-RU" dirty="0" smtClean="0"/>
                        <a:t> </a:t>
                      </a:r>
                      <a:r>
                        <a:rPr lang="ru-RU" dirty="0"/>
                        <a:t>колледж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1116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-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 smtClean="0"/>
                        <a:t>1116</a:t>
                      </a:r>
                      <a:endParaRPr b="1" dirty="0"/>
                    </a:p>
                  </a:txBody>
                  <a:tcPr marL="91425" marR="91425" marT="91425" marB="91425" anchor="ctr"/>
                </a:tc>
              </a:tr>
              <a:tr h="678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-RU" sz="1300" b="1">
                          <a:solidFill>
                            <a:schemeClr val="dk1"/>
                          </a:solidFill>
                        </a:rPr>
                        <a:t>Жыйынтыгы:</a:t>
                      </a:r>
                      <a:endParaRPr sz="13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 smtClean="0"/>
                        <a:t>4977</a:t>
                      </a:r>
                      <a:endParaRPr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 smtClean="0"/>
                        <a:t>300</a:t>
                      </a:r>
                      <a:endParaRPr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 smtClean="0"/>
                        <a:t>5277</a:t>
                      </a:r>
                      <a:endParaRPr b="1" dirty="0"/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7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30</a:t>
            </a:fld>
            <a:endParaRPr/>
          </a:p>
        </p:txBody>
      </p:sp>
      <p:sp>
        <p:nvSpPr>
          <p:cNvPr id="409" name="Google Shape;409;p27"/>
          <p:cNvSpPr/>
          <p:nvPr/>
        </p:nvSpPr>
        <p:spPr>
          <a:xfrm>
            <a:off x="107504" y="260648"/>
            <a:ext cx="9108504" cy="5133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085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Окуу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башчылыгына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4.1.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Сабактардын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ырааттамаларын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түзүү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боюнча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иш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күчөтүлсүн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университеттин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аудитордук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фондун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толтуруу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процессин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автоматташтырылсын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оптималдаштырылсын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4.2.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Окуу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процессин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камсыздоо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университеттин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маалыматтык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системин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колдонуу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боюнча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профессордук-окутуучулук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курамга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түшүндүрүү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иштерин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(консультация) 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жүргүзүү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боюнча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маалыматтык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кызматтын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иши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иретке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келтирилсин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ru-RU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Аткаруу</a:t>
            </a:r>
            <a:r>
              <a:rPr lang="ru-RU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мөөнөтү</a:t>
            </a:r>
            <a:r>
              <a:rPr lang="ru-RU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окуу</a:t>
            </a:r>
            <a:r>
              <a:rPr lang="ru-RU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жылынын</a:t>
            </a:r>
            <a:r>
              <a:rPr lang="ru-RU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ичинде</a:t>
            </a: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5. IT-</a:t>
            </a:r>
            <a:r>
              <a:rPr lang="ru-RU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Департаментине</a:t>
            </a:r>
            <a:r>
              <a:rPr lang="ru-RU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18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5.1.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Университеттин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МС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маалыматтык-коммуникациялык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техникасынын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иштөөсүн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үзгүлтүксүз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иштеши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камсыздалсын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Аткаруу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мөөнөтү</a:t>
            </a:r>
            <a:r>
              <a:rPr lang="ru-RU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окуу</a:t>
            </a:r>
            <a:r>
              <a:rPr lang="ru-RU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жылынын</a:t>
            </a:r>
            <a:r>
              <a:rPr lang="ru-RU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ичинде</a:t>
            </a:r>
            <a:r>
              <a:rPr lang="ru-RU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sz="18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5.2.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Окуу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процессин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автоматташтыруу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жана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аны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уюштуруу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процедуралары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боюнча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иш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улантылсын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Аткаруу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мөөнөтү</a:t>
            </a:r>
            <a:r>
              <a:rPr lang="ru-RU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окуу</a:t>
            </a:r>
            <a:r>
              <a:rPr lang="ru-RU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жылынын</a:t>
            </a:r>
            <a:r>
              <a:rPr lang="ru-RU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ичинде</a:t>
            </a:r>
            <a:r>
              <a:rPr lang="ru-RU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endParaRPr sz="18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5.3.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Окуу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сабактарынын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электрондук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ырааттамалары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менен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электрондук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иш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кагаздарын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жүгүртүү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боюнча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иш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уланиылсын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Аткаруу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мөөнөтү</a:t>
            </a:r>
            <a:r>
              <a:rPr lang="ru-RU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окуу</a:t>
            </a:r>
            <a:r>
              <a:rPr lang="ru-RU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жылынын</a:t>
            </a:r>
            <a:r>
              <a:rPr lang="ru-RU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аягына</a:t>
            </a:r>
            <a:r>
              <a:rPr lang="ru-RU" sz="18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800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чейин</a:t>
            </a: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800" dirty="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1767adbcc65_0_25"/>
          <p:cNvSpPr txBox="1">
            <a:spLocks noGrp="1"/>
          </p:cNvSpPr>
          <p:nvPr>
            <p:ph type="title"/>
          </p:nvPr>
        </p:nvSpPr>
        <p:spPr>
          <a:xfrm>
            <a:off x="897147" y="628327"/>
            <a:ext cx="7772400" cy="575100"/>
          </a:xfrm>
          <a:prstGeom prst="rect">
            <a:avLst/>
          </a:prstGeom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ru-RU" sz="3300" b="1" dirty="0" err="1">
                <a:solidFill>
                  <a:schemeClr val="tx1"/>
                </a:solidFill>
              </a:rPr>
              <a:t>Студенттердин</a:t>
            </a:r>
            <a:r>
              <a:rPr lang="ru-RU" sz="3300" b="1" dirty="0">
                <a:solidFill>
                  <a:schemeClr val="tx1"/>
                </a:solidFill>
              </a:rPr>
              <a:t> </a:t>
            </a:r>
            <a:r>
              <a:rPr lang="ru-RU" sz="3300" b="1" dirty="0" err="1">
                <a:solidFill>
                  <a:schemeClr val="tx1"/>
                </a:solidFill>
              </a:rPr>
              <a:t>контингенти</a:t>
            </a:r>
            <a:r>
              <a:rPr lang="ru-RU" sz="3300" b="1" dirty="0">
                <a:solidFill>
                  <a:schemeClr val="tx1"/>
                </a:solidFill>
              </a:rPr>
              <a:t>  (</a:t>
            </a:r>
            <a:r>
              <a:rPr lang="ru-RU" sz="3300" b="1" dirty="0" err="1">
                <a:solidFill>
                  <a:schemeClr val="tx1"/>
                </a:solidFill>
              </a:rPr>
              <a:t>Филиалдар</a:t>
            </a:r>
            <a:r>
              <a:rPr lang="ru-RU" sz="3300" b="1" dirty="0">
                <a:solidFill>
                  <a:schemeClr val="tx1"/>
                </a:solidFill>
              </a:rPr>
              <a:t>)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12" name="Google Shape;212;g1767adbcc65_0_25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  <p:graphicFrame>
        <p:nvGraphicFramePr>
          <p:cNvPr id="213" name="Google Shape;213;g1767adbcc65_0_25"/>
          <p:cNvGraphicFramePr/>
          <p:nvPr>
            <p:extLst>
              <p:ext uri="{D42A27DB-BD31-4B8C-83A1-F6EECF244321}">
                <p14:modId xmlns:p14="http://schemas.microsoft.com/office/powerpoint/2010/main" val="2944349772"/>
              </p:ext>
            </p:extLst>
          </p:nvPr>
        </p:nvGraphicFramePr>
        <p:xfrm>
          <a:off x="360800" y="1463360"/>
          <a:ext cx="8384875" cy="4257825"/>
        </p:xfrm>
        <a:graphic>
          <a:graphicData uri="http://schemas.openxmlformats.org/drawingml/2006/table">
            <a:tbl>
              <a:tblPr>
                <a:noFill/>
                <a:tableStyleId>{3FEDC17A-A9E3-42E5-A712-10081C0299F2}</a:tableStyleId>
              </a:tblPr>
              <a:tblGrid>
                <a:gridCol w="780525"/>
                <a:gridCol w="2573425"/>
                <a:gridCol w="1676975"/>
                <a:gridCol w="1676975"/>
                <a:gridCol w="1676975"/>
              </a:tblGrid>
              <a:tr h="9883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 dirty="0"/>
                        <a:t>№№  п/п</a:t>
                      </a:r>
                      <a:endParaRPr sz="1500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/>
                        <a:t>Филиалы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/>
                        <a:t>ЖКББ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/>
                        <a:t>ОКББ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500" b="1"/>
                        <a:t>Баардыгы</a:t>
                      </a:r>
                      <a:endParaRPr sz="15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3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1</a:t>
                      </a:r>
                      <a:endParaRPr/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err="1"/>
                        <a:t>Токмок</a:t>
                      </a:r>
                      <a:r>
                        <a:rPr lang="ru-RU" dirty="0"/>
                        <a:t> ш. академик </a:t>
                      </a:r>
                      <a:r>
                        <a:rPr lang="ru-RU" dirty="0" err="1"/>
                        <a:t>Х.А.Рахматулин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атындагы</a:t>
                      </a:r>
                      <a:r>
                        <a:rPr lang="ru-RU" dirty="0"/>
                        <a:t> </a:t>
                      </a:r>
                      <a:endParaRPr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536</a:t>
                      </a:r>
                      <a:endParaRPr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464</a:t>
                      </a:r>
                      <a:endParaRPr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 smtClean="0"/>
                        <a:t>1000</a:t>
                      </a:r>
                      <a:endParaRPr b="1"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63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2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Кызыл Кыя ш.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534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/>
                        <a:t>-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 smtClean="0"/>
                        <a:t>534</a:t>
                      </a:r>
                      <a:endParaRPr b="1" dirty="0"/>
                    </a:p>
                  </a:txBody>
                  <a:tcPr marL="91425" marR="91425" marT="91425" marB="91425" anchor="ctr"/>
                </a:tc>
              </a:tr>
              <a:tr h="695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3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Кара Балта ш.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209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314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 smtClean="0"/>
                        <a:t>523</a:t>
                      </a:r>
                      <a:endParaRPr b="1" dirty="0"/>
                    </a:p>
                  </a:txBody>
                  <a:tcPr marL="91425" marR="91425" marT="91425" marB="91425" anchor="ctr"/>
                </a:tc>
              </a:tr>
              <a:tr h="631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/>
                        <a:t>Кара Көл ш.</a:t>
                      </a:r>
                      <a:endParaRPr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132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dirty="0" smtClean="0"/>
                        <a:t>94</a:t>
                      </a:r>
                      <a:endParaRPr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b="1" dirty="0" smtClean="0"/>
                        <a:t>226</a:t>
                      </a:r>
                      <a:endParaRPr b="1" dirty="0"/>
                    </a:p>
                  </a:txBody>
                  <a:tcPr marL="91425" marR="91425" marT="91425" marB="91425" anchor="ctr"/>
                </a:tc>
              </a:tr>
              <a:tr h="6784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err="1">
                          <a:solidFill>
                            <a:schemeClr val="dk1"/>
                          </a:solidFill>
                        </a:rPr>
                        <a:t>Жыйынтыгы</a:t>
                      </a:r>
                      <a:r>
                        <a:rPr lang="ru-RU" sz="1400" b="1" dirty="0">
                          <a:solidFill>
                            <a:schemeClr val="dk1"/>
                          </a:solidFill>
                        </a:rPr>
                        <a:t>:</a:t>
                      </a:r>
                      <a:endParaRPr sz="1400"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smtClean="0"/>
                        <a:t>1411</a:t>
                      </a:r>
                      <a:endParaRPr sz="14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smtClean="0"/>
                        <a:t>872</a:t>
                      </a:r>
                      <a:endParaRPr sz="1400" b="1" dirty="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400" b="1" dirty="0" smtClean="0"/>
                        <a:t>2283</a:t>
                      </a:r>
                      <a:endParaRPr sz="1400" b="1" dirty="0"/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767adbcc65_0_32"/>
          <p:cNvSpPr txBox="1">
            <a:spLocks noGrp="1"/>
          </p:cNvSpPr>
          <p:nvPr>
            <p:ph type="title"/>
          </p:nvPr>
        </p:nvSpPr>
        <p:spPr>
          <a:xfrm>
            <a:off x="72828" y="274646"/>
            <a:ext cx="8965976" cy="726900"/>
          </a:xfrm>
          <a:prstGeom prst="rect">
            <a:avLst/>
          </a:prstGeom>
        </p:spPr>
        <p:txBody>
          <a:bodyPr spcFirstLastPara="1" wrap="square" lIns="91425" tIns="45700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3333"/>
              <a:buFont typeface="Arial"/>
              <a:buNone/>
            </a:pPr>
            <a:r>
              <a:rPr lang="ru-RU" sz="3300" b="1" dirty="0" err="1">
                <a:solidFill>
                  <a:schemeClr val="tx1"/>
                </a:solidFill>
              </a:rPr>
              <a:t>Студенттердин</a:t>
            </a:r>
            <a:r>
              <a:rPr lang="ru-RU" sz="3300" b="1" dirty="0">
                <a:solidFill>
                  <a:schemeClr val="tx1"/>
                </a:solidFill>
              </a:rPr>
              <a:t> </a:t>
            </a:r>
            <a:r>
              <a:rPr lang="ru-RU" sz="3300" b="1" dirty="0" err="1">
                <a:solidFill>
                  <a:schemeClr val="tx1"/>
                </a:solidFill>
              </a:rPr>
              <a:t>жалпы</a:t>
            </a:r>
            <a:r>
              <a:rPr lang="ru-RU" sz="3300" b="1" dirty="0">
                <a:solidFill>
                  <a:schemeClr val="tx1"/>
                </a:solidFill>
              </a:rPr>
              <a:t> </a:t>
            </a:r>
            <a:r>
              <a:rPr lang="ru-RU" sz="3300" b="1" dirty="0" err="1">
                <a:solidFill>
                  <a:schemeClr val="tx1"/>
                </a:solidFill>
              </a:rPr>
              <a:t>контингенти</a:t>
            </a:r>
            <a:r>
              <a:rPr lang="ru-RU" sz="3300" b="1" dirty="0">
                <a:solidFill>
                  <a:schemeClr val="tx1"/>
                </a:solidFill>
              </a:rPr>
              <a:t>, </a:t>
            </a:r>
            <a:r>
              <a:rPr lang="ru-RU" sz="3300" b="1" dirty="0" smtClean="0">
                <a:solidFill>
                  <a:schemeClr val="tx1"/>
                </a:solidFill>
              </a:rPr>
              <a:t>23.10.23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20" name="Google Shape;220;g1767adbcc65_0_3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  <p:graphicFrame>
        <p:nvGraphicFramePr>
          <p:cNvPr id="221" name="Google Shape;221;g1767adbcc65_0_32"/>
          <p:cNvGraphicFramePr/>
          <p:nvPr>
            <p:extLst>
              <p:ext uri="{D42A27DB-BD31-4B8C-83A1-F6EECF244321}">
                <p14:modId xmlns:p14="http://schemas.microsoft.com/office/powerpoint/2010/main" val="3482778224"/>
              </p:ext>
            </p:extLst>
          </p:nvPr>
        </p:nvGraphicFramePr>
        <p:xfrm>
          <a:off x="603500" y="1154855"/>
          <a:ext cx="8217225" cy="4660400"/>
        </p:xfrm>
        <a:graphic>
          <a:graphicData uri="http://schemas.openxmlformats.org/drawingml/2006/table">
            <a:tbl>
              <a:tblPr>
                <a:noFill/>
                <a:tableStyleId>{3FEDC17A-A9E3-42E5-A712-10081C0299F2}</a:tableStyleId>
              </a:tblPr>
              <a:tblGrid>
                <a:gridCol w="1082675"/>
                <a:gridCol w="4395475"/>
                <a:gridCol w="2739075"/>
              </a:tblGrid>
              <a:tr h="1321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b="1" dirty="0"/>
                        <a:t>№№  п/п</a:t>
                      </a:r>
                      <a:endParaRPr sz="2300" b="1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b="1"/>
                        <a:t>Башкы ЖОЖ/</a:t>
                      </a:r>
                      <a:endParaRPr sz="23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b="1"/>
                        <a:t>Колледждер/</a:t>
                      </a:r>
                      <a:endParaRPr sz="2300" b="1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b="1"/>
                        <a:t>Филиалдар</a:t>
                      </a:r>
                      <a:endParaRPr sz="23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300" b="1"/>
                        <a:t>Баардыгы</a:t>
                      </a:r>
                      <a:endParaRPr sz="2300" b="1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</a:tr>
              <a:tr h="67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1</a:t>
                      </a:r>
                      <a:endParaRPr sz="220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dirty="0" err="1"/>
                        <a:t>Башкы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ЖОЖдо</a:t>
                      </a:r>
                      <a:r>
                        <a:rPr lang="ru-RU" sz="2200" dirty="0"/>
                        <a:t> </a:t>
                      </a:r>
                      <a:endParaRPr sz="2200"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dirty="0" smtClean="0"/>
                        <a:t>16947</a:t>
                      </a:r>
                      <a:endParaRPr sz="2200" b="1" dirty="0"/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</a:tr>
              <a:tr h="676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2</a:t>
                      </a:r>
                      <a:endParaRPr sz="2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Колледждер</a:t>
                      </a:r>
                      <a:endParaRPr sz="2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dirty="0" smtClean="0"/>
                        <a:t>5277</a:t>
                      </a:r>
                      <a:endParaRPr sz="2200" b="1" dirty="0"/>
                    </a:p>
                  </a:txBody>
                  <a:tcPr marL="91425" marR="91425" marT="91425" marB="91425" anchor="ctr"/>
                </a:tc>
              </a:tr>
              <a:tr h="745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3</a:t>
                      </a:r>
                      <a:endParaRPr sz="2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/>
                        <a:t>Филиалдар</a:t>
                      </a:r>
                      <a:endParaRPr sz="2200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dirty="0" smtClean="0"/>
                        <a:t>2283</a:t>
                      </a:r>
                      <a:endParaRPr sz="2200" b="1" dirty="0"/>
                    </a:p>
                  </a:txBody>
                  <a:tcPr marL="91425" marR="91425" marT="91425" marB="91425" anchor="ctr"/>
                </a:tc>
              </a:tr>
              <a:tr h="12403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100" b="1">
                          <a:solidFill>
                            <a:schemeClr val="dk1"/>
                          </a:solidFill>
                        </a:rPr>
                        <a:t>Жыйынтыгы:</a:t>
                      </a:r>
                      <a:endParaRPr sz="21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b="1"/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dirty="0" smtClean="0"/>
                        <a:t>24507</a:t>
                      </a:r>
                      <a:endParaRPr sz="2200" b="1" dirty="0"/>
                    </a:p>
                  </a:txBody>
                  <a:tcPr marL="91425" marR="91425" marT="91425" marB="914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98" y="274638"/>
            <a:ext cx="8393502" cy="9244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err="1" smtClean="0">
                <a:solidFill>
                  <a:schemeClr val="tx1"/>
                </a:solidFill>
              </a:rPr>
              <a:t>Студенттердин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салыштырмалуу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контингентинин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анализи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390934"/>
              </p:ext>
            </p:extLst>
          </p:nvPr>
        </p:nvGraphicFramePr>
        <p:xfrm>
          <a:off x="767751" y="1319842"/>
          <a:ext cx="8108830" cy="527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27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"/>
          <p:cNvSpPr txBox="1">
            <a:spLocks noGrp="1"/>
          </p:cNvSpPr>
          <p:nvPr>
            <p:ph type="body" idx="1"/>
          </p:nvPr>
        </p:nvSpPr>
        <p:spPr>
          <a:xfrm>
            <a:off x="395536" y="404664"/>
            <a:ext cx="8748464" cy="612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2380"/>
              <a:buNone/>
            </a:pPr>
            <a:r>
              <a:rPr lang="ru-RU" sz="2800" b="1" dirty="0" smtClean="0"/>
              <a:t>2022-2023-окуу </a:t>
            </a:r>
            <a:r>
              <a:rPr lang="ru-RU" sz="2800" b="1" dirty="0" err="1"/>
              <a:t>жылында</a:t>
            </a:r>
            <a:r>
              <a:rPr lang="ru-RU" sz="2800" b="1" dirty="0"/>
              <a:t> </a:t>
            </a:r>
            <a:r>
              <a:rPr lang="ru-RU" sz="2800" b="1" dirty="0" err="1"/>
              <a:t>КМТУда</a:t>
            </a:r>
            <a:r>
              <a:rPr lang="ru-RU" sz="2800" b="1" dirty="0"/>
              <a:t> </a:t>
            </a:r>
            <a:r>
              <a:rPr lang="ru-RU" sz="2800" b="1" dirty="0" err="1"/>
              <a:t>жайкы</a:t>
            </a:r>
            <a:r>
              <a:rPr lang="ru-RU" sz="2800" b="1" dirty="0"/>
              <a:t> </a:t>
            </a:r>
            <a:r>
              <a:rPr lang="ru-RU" sz="2800" b="1" dirty="0" err="1"/>
              <a:t>сынактык</a:t>
            </a:r>
            <a:r>
              <a:rPr lang="ru-RU" sz="2800" b="1" dirty="0"/>
              <a:t> </a:t>
            </a:r>
            <a:r>
              <a:rPr lang="ru-RU" sz="2800" b="1" dirty="0" err="1"/>
              <a:t>сессиянын</a:t>
            </a:r>
            <a:r>
              <a:rPr lang="ru-RU" sz="2800" b="1" dirty="0"/>
              <a:t> </a:t>
            </a:r>
            <a:r>
              <a:rPr lang="ru-RU" sz="2800" b="1" dirty="0" err="1"/>
              <a:t>жыйынтыктары</a:t>
            </a:r>
            <a:r>
              <a:rPr lang="ru-RU" sz="2800" b="1" dirty="0"/>
              <a:t> </a:t>
            </a:r>
            <a:r>
              <a:rPr lang="ru-RU" sz="2800" b="1" dirty="0" err="1"/>
              <a:t>төмөндөгү</a:t>
            </a:r>
            <a:r>
              <a:rPr lang="ru-RU" sz="2800" b="1" dirty="0"/>
              <a:t> </a:t>
            </a:r>
            <a:r>
              <a:rPr lang="ru-RU" sz="2800" b="1" dirty="0" err="1"/>
              <a:t>критерийлер</a:t>
            </a:r>
            <a:r>
              <a:rPr lang="ru-RU" sz="2800" b="1" dirty="0"/>
              <a:t> </a:t>
            </a:r>
            <a:r>
              <a:rPr lang="ru-RU" sz="2800" b="1" dirty="0" err="1"/>
              <a:t>менен</a:t>
            </a:r>
            <a:r>
              <a:rPr lang="ru-RU" sz="2800" b="1" dirty="0"/>
              <a:t> </a:t>
            </a:r>
            <a:r>
              <a:rPr lang="ru-RU" sz="2800" b="1" dirty="0" err="1"/>
              <a:t>аныкталды</a:t>
            </a:r>
            <a:r>
              <a:rPr lang="ru-RU" sz="2800" b="1" dirty="0"/>
              <a:t>:</a:t>
            </a:r>
            <a:endParaRPr sz="2800" b="1" dirty="0"/>
          </a:p>
          <a:p>
            <a:pPr marL="274320" lvl="0" indent="-231140" algn="l" rtl="0">
              <a:spcBef>
                <a:spcPts val="580"/>
              </a:spcBef>
              <a:spcAft>
                <a:spcPts val="0"/>
              </a:spcAft>
              <a:buSzPts val="680"/>
              <a:buNone/>
            </a:pPr>
            <a:endParaRPr sz="800" dirty="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ru-RU" sz="2800" dirty="0" err="1"/>
              <a:t>окуу</a:t>
            </a:r>
            <a:r>
              <a:rPr lang="ru-RU" sz="2800" dirty="0"/>
              <a:t> </a:t>
            </a:r>
            <a:r>
              <a:rPr lang="ru-RU" sz="2800" dirty="0" err="1"/>
              <a:t>процессин</a:t>
            </a:r>
            <a:r>
              <a:rPr lang="ru-RU" sz="2800" dirty="0"/>
              <a:t> </a:t>
            </a:r>
            <a:r>
              <a:rPr lang="ru-RU" sz="2800" dirty="0" err="1"/>
              <a:t>уюштуруунун</a:t>
            </a:r>
            <a:r>
              <a:rPr lang="ru-RU" sz="2800" dirty="0"/>
              <a:t> </a:t>
            </a:r>
            <a:r>
              <a:rPr lang="ru-RU" sz="2800" dirty="0" err="1"/>
              <a:t>натыйжалуулугу</a:t>
            </a:r>
            <a:r>
              <a:rPr lang="ru-RU" sz="2800" dirty="0"/>
              <a:t>;</a:t>
            </a:r>
            <a:endParaRPr dirty="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ru-RU" sz="2800" dirty="0" err="1"/>
              <a:t>академиялык</a:t>
            </a:r>
            <a:r>
              <a:rPr lang="ru-RU" sz="2800" dirty="0"/>
              <a:t> </a:t>
            </a:r>
            <a:r>
              <a:rPr lang="ru-RU" sz="2800" dirty="0" err="1"/>
              <a:t>жетишкендик</a:t>
            </a:r>
            <a:r>
              <a:rPr lang="ru-RU" sz="2800" dirty="0"/>
              <a:t>;</a:t>
            </a:r>
            <a:endParaRPr dirty="0"/>
          </a:p>
          <a:p>
            <a:pPr marL="274320" lvl="0" indent="-274320" algn="l" rtl="0">
              <a:spcBef>
                <a:spcPts val="580"/>
              </a:spcBef>
              <a:spcAft>
                <a:spcPts val="0"/>
              </a:spcAft>
              <a:buSzPts val="2380"/>
              <a:buChar char="⚫"/>
            </a:pPr>
            <a:r>
              <a:rPr lang="ru-RU" sz="2800" dirty="0" err="1"/>
              <a:t>студенттердин</a:t>
            </a:r>
            <a:r>
              <a:rPr lang="ru-RU" sz="2800" dirty="0"/>
              <a:t> </a:t>
            </a:r>
            <a:r>
              <a:rPr lang="ru-RU" sz="2800" dirty="0" err="1"/>
              <a:t>сабактарга</a:t>
            </a:r>
            <a:r>
              <a:rPr lang="ru-RU" sz="2800" dirty="0"/>
              <a:t> </a:t>
            </a:r>
            <a:r>
              <a:rPr lang="ru-RU" sz="2800" dirty="0" err="1"/>
              <a:t>катышуусу</a:t>
            </a:r>
            <a:r>
              <a:rPr lang="ru-RU" sz="2800" dirty="0"/>
              <a:t>. </a:t>
            </a:r>
            <a:endParaRPr sz="2800" dirty="0"/>
          </a:p>
          <a:p>
            <a:pPr marL="0" lvl="0" indent="0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 dirty="0"/>
          </a:p>
        </p:txBody>
      </p:sp>
      <p:sp>
        <p:nvSpPr>
          <p:cNvPr id="227" name="Google Shape;227;p2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Libre Franklin"/>
              <a:buNone/>
            </a:pPr>
            <a:r>
              <a:rPr lang="ru-RU" sz="3600" b="1">
                <a:solidFill>
                  <a:schemeClr val="dk1"/>
                </a:solidFill>
              </a:rPr>
              <a:t>Окуу процессин уюштуруу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233" name="Google Shape;233;p3"/>
          <p:cNvSpPr txBox="1">
            <a:spLocks noGrp="1"/>
          </p:cNvSpPr>
          <p:nvPr>
            <p:ph type="body" idx="1"/>
          </p:nvPr>
        </p:nvSpPr>
        <p:spPr>
          <a:xfrm>
            <a:off x="179512" y="980728"/>
            <a:ext cx="8964488" cy="514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indent="-274320">
              <a:spcBef>
                <a:spcPts val="0"/>
              </a:spcBef>
              <a:buSzPts val="2040"/>
            </a:pPr>
            <a:r>
              <a:rPr lang="ky-KG" sz="2400" dirty="0"/>
              <a:t>Университетте</a:t>
            </a:r>
            <a:r>
              <a:rPr lang="ky-KG" sz="2400" b="1" dirty="0"/>
              <a:t> </a:t>
            </a:r>
            <a:r>
              <a:rPr lang="ky-KG" sz="2400" dirty="0"/>
              <a:t>жайкы сынактык сессия өтүп жаткан мезгилде студенттердин контингентин  </a:t>
            </a:r>
            <a:r>
              <a:rPr lang="ru-RU" sz="2400" b="1" dirty="0">
                <a:solidFill>
                  <a:srgbClr val="FF0000"/>
                </a:solidFill>
              </a:rPr>
              <a:t>20969 </a:t>
            </a:r>
            <a:r>
              <a:rPr lang="ru-RU" sz="2400" dirty="0"/>
              <a:t>студент</a:t>
            </a:r>
            <a:r>
              <a:rPr lang="ky-KG" sz="2400" dirty="0"/>
              <a:t> түздү</a:t>
            </a:r>
            <a:r>
              <a:rPr lang="x-none" sz="2400" dirty="0"/>
              <a:t>,</a:t>
            </a:r>
            <a:r>
              <a:rPr lang="ky-KG" sz="2400" dirty="0"/>
              <a:t> алардын ичинен окутуунун бардык формалары боюнча </a:t>
            </a:r>
            <a:r>
              <a:rPr lang="ky-KG" sz="2400" i="1" dirty="0"/>
              <a:t> </a:t>
            </a:r>
            <a:r>
              <a:rPr lang="ru-RU" sz="2400" b="1" dirty="0">
                <a:solidFill>
                  <a:srgbClr val="FF0000"/>
                </a:solidFill>
              </a:rPr>
              <a:t>19218</a:t>
            </a:r>
            <a:r>
              <a:rPr lang="x-none" sz="2400" dirty="0"/>
              <a:t> студент</a:t>
            </a:r>
            <a:r>
              <a:rPr lang="ky-KG" sz="2400" dirty="0"/>
              <a:t> сессияга катышты</a:t>
            </a:r>
            <a:r>
              <a:rPr lang="ru-RU" sz="2400" dirty="0"/>
              <a:t>, </a:t>
            </a:r>
            <a:r>
              <a:rPr lang="ru-RU" sz="2400" b="1" dirty="0">
                <a:solidFill>
                  <a:srgbClr val="FF0000"/>
                </a:solidFill>
              </a:rPr>
              <a:t>13658 </a:t>
            </a:r>
            <a:r>
              <a:rPr lang="ru-RU" sz="2400" dirty="0"/>
              <a:t>студент </a:t>
            </a:r>
            <a:r>
              <a:rPr lang="ru-RU" sz="2400" dirty="0" err="1"/>
              <a:t>сессияны</a:t>
            </a:r>
            <a:r>
              <a:rPr lang="ru-RU" sz="2400" dirty="0"/>
              <a:t> </a:t>
            </a:r>
            <a:r>
              <a:rPr lang="ru-RU" sz="2400" dirty="0" err="1"/>
              <a:t>тапшырды</a:t>
            </a:r>
            <a:r>
              <a:rPr lang="ru-RU" sz="2400" dirty="0"/>
              <a:t> – </a:t>
            </a:r>
            <a:r>
              <a:rPr lang="ru-RU" sz="2400" b="1" dirty="0">
                <a:solidFill>
                  <a:srgbClr val="FF0000"/>
                </a:solidFill>
              </a:rPr>
              <a:t>71,1% </a:t>
            </a:r>
            <a:r>
              <a:rPr lang="ky-KG" sz="2400" dirty="0"/>
              <a:t>түздү</a:t>
            </a:r>
            <a:r>
              <a:rPr lang="x-none" sz="2400" dirty="0" smtClean="0"/>
              <a:t>.</a:t>
            </a:r>
            <a:endParaRPr lang="ru-RU" sz="2400" dirty="0" smtClean="0"/>
          </a:p>
          <a:p>
            <a:pPr marL="274320" indent="-274320">
              <a:spcBef>
                <a:spcPts val="0"/>
              </a:spcBef>
              <a:buSzPts val="2040"/>
            </a:pPr>
            <a:r>
              <a:rPr lang="ru-RU" sz="2400" b="1" dirty="0" err="1"/>
              <a:t>Сессияга</a:t>
            </a:r>
            <a:r>
              <a:rPr lang="ru-RU" sz="2400" b="1" dirty="0"/>
              <a:t> </a:t>
            </a:r>
            <a:r>
              <a:rPr lang="ru-RU" sz="2400" b="1" dirty="0" err="1"/>
              <a:t>киргизилген</a:t>
            </a:r>
            <a:r>
              <a:rPr lang="ru-RU" sz="2400" b="1" dirty="0"/>
              <a:t> </a:t>
            </a:r>
            <a:r>
              <a:rPr lang="ru-RU" sz="2400" b="1" dirty="0" err="1"/>
              <a:t>студенттердин</a:t>
            </a:r>
            <a:r>
              <a:rPr lang="ru-RU" sz="2400" b="1" dirty="0"/>
              <a:t> </a:t>
            </a:r>
            <a:r>
              <a:rPr lang="ru-RU" sz="2400" b="1" dirty="0" smtClean="0"/>
              <a:t>саны </a:t>
            </a:r>
            <a:r>
              <a:rPr lang="ru-RU" sz="2400" b="1" dirty="0" err="1"/>
              <a:t>боюнча</a:t>
            </a:r>
            <a:r>
              <a:rPr lang="ru-RU" sz="2400" b="1" dirty="0"/>
              <a:t> </a:t>
            </a:r>
            <a:r>
              <a:rPr lang="ru-RU" sz="2400" b="1" dirty="0" err="1"/>
              <a:t>маалымат</a:t>
            </a:r>
            <a:endParaRPr lang="ru-RU" sz="2400" b="1" dirty="0"/>
          </a:p>
          <a:p>
            <a:pPr marL="274320" indent="-274320">
              <a:spcBef>
                <a:spcPts val="0"/>
              </a:spcBef>
              <a:buSzPts val="2040"/>
            </a:pPr>
            <a:endParaRPr lang="ru-RU" sz="2400" dirty="0"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 dirty="0"/>
          </a:p>
          <a:p>
            <a:pPr marL="274320" lvl="0" indent="-133985" algn="l" rtl="0">
              <a:spcBef>
                <a:spcPts val="580"/>
              </a:spcBef>
              <a:spcAft>
                <a:spcPts val="0"/>
              </a:spcAft>
              <a:buSzPts val="2210"/>
              <a:buNone/>
            </a:pPr>
            <a:endParaRPr dirty="0"/>
          </a:p>
        </p:txBody>
      </p:sp>
      <p:sp>
        <p:nvSpPr>
          <p:cNvPr id="234" name="Google Shape;234;p3"/>
          <p:cNvSpPr>
            <a:spLocks noGrp="1"/>
          </p:cNvSpPr>
          <p:nvPr>
            <p:ph type="sldNum" idx="12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1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0087325"/>
              </p:ext>
            </p:extLst>
          </p:nvPr>
        </p:nvGraphicFramePr>
        <p:xfrm>
          <a:off x="1604513" y="3812408"/>
          <a:ext cx="5935319" cy="2626492"/>
        </p:xfrm>
        <a:graphic>
          <a:graphicData uri="http://schemas.openxmlformats.org/drawingml/2006/table">
            <a:tbl>
              <a:tblPr firstRow="1" firstCol="1" bandRow="1">
                <a:tableStyleId>{3FEDC17A-A9E3-42E5-A712-10081C0299F2}</a:tableStyleId>
              </a:tblPr>
              <a:tblGrid>
                <a:gridCol w="2907448"/>
                <a:gridCol w="1509277"/>
                <a:gridCol w="1518594"/>
              </a:tblGrid>
              <a:tr h="655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Окуу түзүмдөрү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Уруксат берилген студенттердин саны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1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y-KG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 КМТУ боюнча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19218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177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Анын ичинен: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177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ЖКББ (бакалавр, адис)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13842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177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Магистратура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4177"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Колледж (ОКББ)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23%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9</a:t>
            </a:fld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65826" y="612475"/>
            <a:ext cx="8220974" cy="5407325"/>
          </a:xfrm>
        </p:spPr>
        <p:txBody>
          <a:bodyPr/>
          <a:lstStyle/>
          <a:p>
            <a:r>
              <a:rPr lang="ky-KG" b="1" dirty="0"/>
              <a:t>Студенттердин окуу сабактарына жазгы семестр ичинде катышуусу </a:t>
            </a:r>
            <a:r>
              <a:rPr lang="ky-KG" dirty="0"/>
              <a:t>университет </a:t>
            </a:r>
            <a:r>
              <a:rPr lang="ky-KG" dirty="0" smtClean="0"/>
              <a:t>боюнча 78,7</a:t>
            </a:r>
            <a:r>
              <a:rPr lang="ky-KG" dirty="0"/>
              <a:t>% түздү.</a:t>
            </a:r>
            <a:endParaRPr lang="ru-RU" dirty="0"/>
          </a:p>
          <a:p>
            <a:r>
              <a:rPr lang="ky-KG" dirty="0" err="1"/>
              <a:t>Отчеттук</a:t>
            </a:r>
            <a:r>
              <a:rPr lang="ky-KG" dirty="0"/>
              <a:t> мезгилде (2023-жылдын февралынан тартып май айына чейин) билим берүү түзүмдүк бөлүмдөрүнүн окутуучулары тарабынан 10 сабактарды үзгүлтүккө учуратуу фактылары катталган: </a:t>
            </a:r>
            <a:endParaRPr lang="ru-RU" dirty="0"/>
          </a:p>
          <a:p>
            <a:pPr marL="131445" indent="0">
              <a:buNone/>
            </a:pPr>
            <a:r>
              <a:rPr lang="ky-KG" dirty="0"/>
              <a:t>ЭТИ – 1; КГТИ – 1; ЭЛЖМ – 4; МТИ – 2; АДИ – 2.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8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2757</Words>
  <Application>Microsoft Office PowerPoint</Application>
  <PresentationFormat>Экран (4:3)</PresentationFormat>
  <Paragraphs>1634</Paragraphs>
  <Slides>30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Libre Baskerville</vt:lpstr>
      <vt:lpstr>Noto Sans Symbols</vt:lpstr>
      <vt:lpstr>Times New Roman</vt:lpstr>
      <vt:lpstr>Libre Franklin</vt:lpstr>
      <vt:lpstr>Справедливость</vt:lpstr>
      <vt:lpstr>Тема Office</vt:lpstr>
      <vt:lpstr>2022-23-окуу жылынын жайкы сынактык сессиясынын жыйынтыктары маселеси боюнча </vt:lpstr>
      <vt:lpstr>Студенттердин контингенти (ЖКББ) , 23.10.23</vt:lpstr>
      <vt:lpstr>Студенттердин контингенти (ОКББ), 23.10.23</vt:lpstr>
      <vt:lpstr>Студенттердин контингенти  (Филиалдар)</vt:lpstr>
      <vt:lpstr>Студенттердин жалпы контингенти, 23.10.23</vt:lpstr>
      <vt:lpstr>Студенттердин салыштырмалуу контингентинин анализи</vt:lpstr>
      <vt:lpstr>Презентация PowerPoint</vt:lpstr>
      <vt:lpstr>Окуу процессин уюштуруу</vt:lpstr>
      <vt:lpstr>Презентация PowerPoint</vt:lpstr>
      <vt:lpstr>Практикаларды уюштуруу </vt:lpstr>
      <vt:lpstr>БКИ көзөмөлдөө</vt:lpstr>
      <vt:lpstr>2022-2023-окуу жылындагы жазгы семестрдин сынактык сессиясындагы студенттердин жетишкендиктери  боюнча (негизги сессиядан кийин) 2023-ж. 9-июнуна карата маалымат</vt:lpstr>
      <vt:lpstr>Презентация PowerPoint</vt:lpstr>
      <vt:lpstr>Презентация PowerPoint</vt:lpstr>
      <vt:lpstr>2022-2023-окуу жылындагы жазгы семестрдин сынактык сессиясындагы студенттердин жетишкендиктери  боюнча (FX, I кайрадан тапшыргандан кийин) 2023-ж. 14-июлуна карата маалымат</vt:lpstr>
      <vt:lpstr>Презентация PowerPoint</vt:lpstr>
      <vt:lpstr>Презентация PowerPoint</vt:lpstr>
      <vt:lpstr>КМТУнун студенттеринин күндүзгү окууту формасынын  жетишкендиктери боюнча анализ (негизги сессиядан кийин жана FX, I кайра тапшыруудан кийин ) Кампус 1</vt:lpstr>
      <vt:lpstr>Презентация PowerPoint</vt:lpstr>
      <vt:lpstr>Окутуунун күндүзгү формасы боюнча жазгы сынактык сессиянын жетишкендиктеринин анализи</vt:lpstr>
      <vt:lpstr>Презентация PowerPoint</vt:lpstr>
      <vt:lpstr>Презентация PowerPoint</vt:lpstr>
      <vt:lpstr>Окутуунун орто  кесиптик билим берүү (колледж) боюнча жазгы сынактык сессиянын жетишкендиктеринин анализи</vt:lpstr>
      <vt:lpstr> Университет боюнча курстардын жетишкендиктердин анализи</vt:lpstr>
      <vt:lpstr>Жогорку кесиптик билим берүү  (бакалавр, специалист, магистр) боюнча сапаттулук жетишкендиктердин анализи (күндузгү о/ф)</vt:lpstr>
      <vt:lpstr>Жалпы университет боюнча жазгы сынактык сессиянын жетишкендиктеринин салыштырмалуу анализи </vt:lpstr>
      <vt:lpstr>МАКтын иштеринин жыйынтыгы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2021-22-окуу жылынын жайкы сынактык сессиясынын жыйынтыктары маселеси боюнча</dc:title>
  <dc:creator>Skynet</dc:creator>
  <cp:lastModifiedBy>Аксана</cp:lastModifiedBy>
  <cp:revision>44</cp:revision>
  <cp:lastPrinted>2023-10-23T09:12:07Z</cp:lastPrinted>
  <dcterms:created xsi:type="dcterms:W3CDTF">2016-10-31T11:04:10Z</dcterms:created>
  <dcterms:modified xsi:type="dcterms:W3CDTF">2025-03-03T10:41:11Z</dcterms:modified>
</cp:coreProperties>
</file>