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15" r:id="rId2"/>
    <p:sldId id="387" r:id="rId3"/>
    <p:sldId id="526" r:id="rId4"/>
    <p:sldId id="527" r:id="rId5"/>
    <p:sldId id="529" r:id="rId6"/>
    <p:sldId id="528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40" r:id="rId16"/>
    <p:sldId id="541" r:id="rId17"/>
    <p:sldId id="542" r:id="rId18"/>
    <p:sldId id="543" r:id="rId19"/>
    <p:sldId id="539" r:id="rId20"/>
    <p:sldId id="538" r:id="rId21"/>
    <p:sldId id="547" r:id="rId22"/>
    <p:sldId id="546" r:id="rId23"/>
    <p:sldId id="545" r:id="rId24"/>
    <p:sldId id="554" r:id="rId25"/>
    <p:sldId id="555" r:id="rId26"/>
    <p:sldId id="544" r:id="rId27"/>
    <p:sldId id="549" r:id="rId28"/>
    <p:sldId id="548" r:id="rId29"/>
    <p:sldId id="550" r:id="rId30"/>
    <p:sldId id="551" r:id="rId31"/>
    <p:sldId id="553" r:id="rId32"/>
    <p:sldId id="55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A45"/>
    <a:srgbClr val="0066FF"/>
    <a:srgbClr val="190E52"/>
    <a:srgbClr val="660033"/>
    <a:srgbClr val="0000FF"/>
    <a:srgbClr val="A50021"/>
    <a:srgbClr val="CC00CC"/>
    <a:srgbClr val="003366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2265" autoAdjust="0"/>
  </p:normalViewPr>
  <p:slideViewPr>
    <p:cSldViewPr snapToGrid="0">
      <p:cViewPr varScale="1">
        <p:scale>
          <a:sx n="107" d="100"/>
          <a:sy n="107" d="100"/>
        </p:scale>
        <p:origin x="90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2022-23 о.ж.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963357229094689E-2"/>
                  <c:y val="-3.127269448642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67-4B16-8DB1-3182469BE8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323877797414012E-3"/>
                  <c:y val="-4.811183767141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67-4B16-8DB1-3182469BE8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529551118965259E-2"/>
                  <c:y val="-4.570624578784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67-4B16-8DB1-3182469BE8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ЖКББ</c:v>
                </c:pt>
                <c:pt idx="1">
                  <c:v>ОКББ (Колледждер)</c:v>
                </c:pt>
                <c:pt idx="2">
                  <c:v>Аймактык филиалдар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17293</c:v>
                </c:pt>
                <c:pt idx="1">
                  <c:v>4030</c:v>
                </c:pt>
                <c:pt idx="2">
                  <c:v>2113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67-4B16-8DB1-3182469BE8D9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2023-24 о.ж.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3971633392240309E-3"/>
                  <c:y val="-9.862926722640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67-4B16-8DB1-3182469BE8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323877797413434E-2"/>
                  <c:y val="-3.367828636999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67-4B16-8DB1-3182469BE8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757683907542767E-2"/>
                  <c:y val="-3.36782863699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F67-4B16-8DB1-3182469BE8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ЖКББ</c:v>
                </c:pt>
                <c:pt idx="1">
                  <c:v>ОКББ (Колледждер)</c:v>
                </c:pt>
                <c:pt idx="2">
                  <c:v>Аймактык филиалдар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16947</c:v>
                </c:pt>
                <c:pt idx="1">
                  <c:v>5277</c:v>
                </c:pt>
                <c:pt idx="2">
                  <c:v>2283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F67-4B16-8DB1-3182469BE8D9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2024-25 о.ж.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588653356896068E-2"/>
                  <c:y val="-3.367828636999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67-4B16-8DB1-3182469BE8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287235026508024E-2"/>
                  <c:y val="-3.127269448642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F67-4B16-8DB1-3182469BE8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081561704956204E-2"/>
                  <c:y val="-2.165032695213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F67-4B16-8DB1-3182469BE8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Лист1!$B$3:$B$5</c:f>
              <c:strCache>
                <c:ptCount val="3"/>
                <c:pt idx="0">
                  <c:v>ЖКББ</c:v>
                </c:pt>
                <c:pt idx="1">
                  <c:v>ОКББ (Колледждер)</c:v>
                </c:pt>
                <c:pt idx="2">
                  <c:v>Аймактык филиалдар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19028</c:v>
                </c:pt>
                <c:pt idx="1">
                  <c:v>5193</c:v>
                </c:pt>
                <c:pt idx="2">
                  <c:v>2623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F67-4B16-8DB1-3182469BE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01952"/>
        <c:axId val="123950824"/>
        <c:axId val="0"/>
      </c:bar3DChart>
      <c:catAx>
        <c:axId val="1267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50824"/>
        <c:crosses val="autoZero"/>
        <c:auto val="1"/>
        <c:lblAlgn val="ctr"/>
        <c:lblOffset val="100"/>
        <c:noMultiLvlLbl val="0"/>
      </c:catAx>
      <c:valAx>
        <c:axId val="12395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4-чу курс</a:t>
            </a:r>
          </a:p>
        </c:rich>
      </c:tx>
      <c:layout>
        <c:manualLayout>
          <c:xMode val="edge"/>
          <c:yMode val="edge"/>
          <c:x val="0.43302103830300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'Успеваемость по факультетам1'!$B$112</c:f>
              <c:strCache>
                <c:ptCount val="1"/>
                <c:pt idx="0">
                  <c:v>2022-23 о.ж.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факультетам1'!$A$113:$A$124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факультетам1'!$B$113:$B$124</c:f>
              <c:numCache>
                <c:formatCode>0%</c:formatCode>
                <c:ptCount val="12"/>
                <c:pt idx="0">
                  <c:v>0.96</c:v>
                </c:pt>
                <c:pt idx="1">
                  <c:v>1</c:v>
                </c:pt>
                <c:pt idx="2">
                  <c:v>0.94</c:v>
                </c:pt>
                <c:pt idx="3">
                  <c:v>0.87</c:v>
                </c:pt>
                <c:pt idx="4">
                  <c:v>0.83</c:v>
                </c:pt>
                <c:pt idx="5">
                  <c:v>0.96</c:v>
                </c:pt>
                <c:pt idx="6">
                  <c:v>0.87</c:v>
                </c:pt>
                <c:pt idx="7">
                  <c:v>0.83</c:v>
                </c:pt>
                <c:pt idx="8">
                  <c:v>0.89</c:v>
                </c:pt>
                <c:pt idx="9">
                  <c:v>0.41</c:v>
                </c:pt>
                <c:pt idx="10">
                  <c:v>0.88</c:v>
                </c:pt>
                <c:pt idx="1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75-45B9-8BAB-80A6F0193ED0}"/>
            </c:ext>
          </c:extLst>
        </c:ser>
        <c:ser>
          <c:idx val="1"/>
          <c:order val="1"/>
          <c:tx>
            <c:strRef>
              <c:f>'Успеваемость по факультетам1'!$C$112</c:f>
              <c:strCache>
                <c:ptCount val="1"/>
                <c:pt idx="0">
                  <c:v>2023-24 о.ж.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019285340055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75-45B9-8BAB-80A6F0193ED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92380453407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B75-45B9-8BAB-80A6F0193ED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71166579346295E-2"/>
                  <c:y val="1.9047619047619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75-45B9-8BAB-80A6F0193E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факультетам1'!$A$113:$A$124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факультетам1'!$C$113:$C$124</c:f>
              <c:numCache>
                <c:formatCode>0%</c:formatCode>
                <c:ptCount val="12"/>
                <c:pt idx="0">
                  <c:v>0.78</c:v>
                </c:pt>
                <c:pt idx="1">
                  <c:v>0.93</c:v>
                </c:pt>
                <c:pt idx="2">
                  <c:v>0.96</c:v>
                </c:pt>
                <c:pt idx="3">
                  <c:v>0.99</c:v>
                </c:pt>
                <c:pt idx="4">
                  <c:v>0.98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0.98</c:v>
                </c:pt>
                <c:pt idx="9">
                  <c:v>0.99</c:v>
                </c:pt>
                <c:pt idx="10">
                  <c:v>0.98</c:v>
                </c:pt>
                <c:pt idx="11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75-45B9-8BAB-80A6F0193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459424"/>
        <c:axId val="210459816"/>
        <c:axId val="0"/>
      </c:bar3DChart>
      <c:catAx>
        <c:axId val="2104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459816"/>
        <c:crosses val="autoZero"/>
        <c:auto val="1"/>
        <c:lblAlgn val="ctr"/>
        <c:lblOffset val="100"/>
        <c:noMultiLvlLbl val="0"/>
      </c:catAx>
      <c:valAx>
        <c:axId val="21045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45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117243956916008E-2"/>
                  <c:y val="-4.3407947721791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FC-4530-84AC-44607A4F5F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96840476662793E-2"/>
                  <c:y val="-4.3407947721791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FC-4530-84AC-44607A4F5F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073277473072568E-2"/>
                  <c:y val="-6.5111921582687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FC-4530-84AC-44607A4F5F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396840476662893E-2"/>
                  <c:y val="-7.95803181713255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FC-4530-84AC-44607A4F5F7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058621978458053E-2"/>
                  <c:y val="-2.1703973860896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1FC-4530-84AC-44607A4F5F7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411495971277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1FC-4530-84AC-44607A4F5F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факультетам1'!$R$2:$R$7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'Успеваемость по факультетам1'!$S$2:$S$7</c:f>
              <c:numCache>
                <c:formatCode>0.0%</c:formatCode>
                <c:ptCount val="6"/>
                <c:pt idx="0">
                  <c:v>0.69699999999999995</c:v>
                </c:pt>
                <c:pt idx="1">
                  <c:v>0.57199999999999995</c:v>
                </c:pt>
                <c:pt idx="2">
                  <c:v>0.76200000000000001</c:v>
                </c:pt>
                <c:pt idx="3">
                  <c:v>0.86799999999999999</c:v>
                </c:pt>
                <c:pt idx="4">
                  <c:v>0.95399999999999996</c:v>
                </c:pt>
                <c:pt idx="5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FC-4530-84AC-44607A4F5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013576"/>
        <c:axId val="210013968"/>
        <c:axId val="0"/>
      </c:bar3DChart>
      <c:catAx>
        <c:axId val="210013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13968"/>
        <c:crosses val="autoZero"/>
        <c:auto val="1"/>
        <c:lblAlgn val="ctr"/>
        <c:lblOffset val="100"/>
        <c:noMultiLvlLbl val="0"/>
      </c:catAx>
      <c:valAx>
        <c:axId val="21001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факультетам1'!$A$49:$A$64</c:f>
              <c:strCache>
                <c:ptCount val="16"/>
                <c:pt idx="0">
                  <c:v>У.Асаналиев ат.КТМИ</c:v>
                </c:pt>
                <c:pt idx="1">
                  <c:v>Кызыл-Кыя ш. филиал </c:v>
                </c:pt>
                <c:pt idx="2">
                  <c:v>ЭИ</c:v>
                </c:pt>
                <c:pt idx="3">
                  <c:v>АДИ</c:v>
                </c:pt>
                <c:pt idx="4">
                  <c:v>ТжРИ </c:v>
                </c:pt>
                <c:pt idx="5">
                  <c:v>МТИ</c:v>
                </c:pt>
                <c:pt idx="6">
                  <c:v>КГТИ</c:v>
                </c:pt>
                <c:pt idx="7">
                  <c:v>БББПИ </c:v>
                </c:pt>
                <c:pt idx="8">
                  <c:v>Кара-Көл ш. филиал (күнд/ сырттан)</c:v>
                </c:pt>
                <c:pt idx="9">
                  <c:v>Н.Исанов ат.КИКИ</c:v>
                </c:pt>
                <c:pt idx="10">
                  <c:v>ТИ</c:v>
                </c:pt>
                <c:pt idx="11">
                  <c:v>ЭТИ</c:v>
                </c:pt>
                <c:pt idx="12">
                  <c:v>ЭБЖМ</c:v>
                </c:pt>
                <c:pt idx="13">
                  <c:v>ЭЛЖМ</c:v>
                </c:pt>
                <c:pt idx="14">
                  <c:v>Токмок ш.  филиал</c:v>
                </c:pt>
                <c:pt idx="15">
                  <c:v>Кара-Балта ш.  филиал (күнд/ сырттан)</c:v>
                </c:pt>
              </c:strCache>
            </c:strRef>
          </c:cat>
          <c:val>
            <c:numRef>
              <c:f>'Успеваемость по факультетам1'!$B$49:$B$64</c:f>
              <c:numCache>
                <c:formatCode>0.0%</c:formatCode>
                <c:ptCount val="16"/>
                <c:pt idx="0">
                  <c:v>0.16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0.36</c:v>
                </c:pt>
                <c:pt idx="4">
                  <c:v>0.36</c:v>
                </c:pt>
                <c:pt idx="5">
                  <c:v>0.38</c:v>
                </c:pt>
                <c:pt idx="6">
                  <c:v>0.39</c:v>
                </c:pt>
                <c:pt idx="7">
                  <c:v>0.41</c:v>
                </c:pt>
                <c:pt idx="8">
                  <c:v>0.41</c:v>
                </c:pt>
                <c:pt idx="9">
                  <c:v>0.43</c:v>
                </c:pt>
                <c:pt idx="10">
                  <c:v>0.48</c:v>
                </c:pt>
                <c:pt idx="11">
                  <c:v>0.5</c:v>
                </c:pt>
                <c:pt idx="12">
                  <c:v>0.57999999999999996</c:v>
                </c:pt>
                <c:pt idx="13">
                  <c:v>0.68</c:v>
                </c:pt>
                <c:pt idx="14">
                  <c:v>0.69</c:v>
                </c:pt>
                <c:pt idx="15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88-4B8F-A415-7975DC2FC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867896"/>
        <c:axId val="208868288"/>
        <c:axId val="0"/>
      </c:bar3DChart>
      <c:catAx>
        <c:axId val="20886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68288"/>
        <c:crosses val="autoZero"/>
        <c:auto val="1"/>
        <c:lblAlgn val="ctr"/>
        <c:lblOffset val="100"/>
        <c:noMultiLvlLbl val="0"/>
      </c:catAx>
      <c:valAx>
        <c:axId val="20886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6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факультетам1'!$P$2:$P$13</c:f>
              <c:strCache>
                <c:ptCount val="12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  <c:pt idx="11">
                  <c:v>2023-24</c:v>
                </c:pt>
              </c:strCache>
            </c:strRef>
          </c:cat>
          <c:val>
            <c:numRef>
              <c:f>'Успеваемость по факультетам1'!$Q$2:$Q$13</c:f>
              <c:numCache>
                <c:formatCode>0.0%</c:formatCode>
                <c:ptCount val="12"/>
                <c:pt idx="0">
                  <c:v>0.55000000000000004</c:v>
                </c:pt>
                <c:pt idx="1">
                  <c:v>0.56599999999999995</c:v>
                </c:pt>
                <c:pt idx="2">
                  <c:v>0.57099999999999995</c:v>
                </c:pt>
                <c:pt idx="3">
                  <c:v>0.65200000000000002</c:v>
                </c:pt>
                <c:pt idx="4">
                  <c:v>0.65900000000000003</c:v>
                </c:pt>
                <c:pt idx="5">
                  <c:v>0.71</c:v>
                </c:pt>
                <c:pt idx="6">
                  <c:v>0.64800000000000002</c:v>
                </c:pt>
                <c:pt idx="7">
                  <c:v>0.65</c:v>
                </c:pt>
                <c:pt idx="8">
                  <c:v>0.72199999999999998</c:v>
                </c:pt>
                <c:pt idx="9">
                  <c:v>0.69699999999999995</c:v>
                </c:pt>
                <c:pt idx="10">
                  <c:v>0.71099999999999997</c:v>
                </c:pt>
                <c:pt idx="11">
                  <c:v>0.67400000000000004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58-4FAC-804E-33CE49611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869072"/>
        <c:axId val="208869464"/>
        <c:axId val="0"/>
      </c:bar3DChart>
      <c:catAx>
        <c:axId val="20886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69464"/>
        <c:crosses val="autoZero"/>
        <c:auto val="1"/>
        <c:lblAlgn val="ctr"/>
        <c:lblOffset val="100"/>
        <c:noMultiLvlLbl val="0"/>
      </c:catAx>
      <c:valAx>
        <c:axId val="20886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6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534391805934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B1-4B1E-947B-A5DD7BF8232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534391805934919E-2"/>
                  <c:y val="5.2218101115716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B1-4B1E-947B-A5DD7BF8232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271514257382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B1-4B1E-947B-A5DD7BF823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Контингент!$AC$59:$AC$61</c:f>
              <c:strCache>
                <c:ptCount val="3"/>
                <c:pt idx="0">
                  <c:v>2022-23 о.ж.</c:v>
                </c:pt>
                <c:pt idx="1">
                  <c:v>2023-24 о.ж.</c:v>
                </c:pt>
                <c:pt idx="2">
                  <c:v>2024-25 о.ж.</c:v>
                </c:pt>
              </c:strCache>
            </c:strRef>
          </c:cat>
          <c:val>
            <c:numRef>
              <c:f>Контингент!$AD$59:$AD$61</c:f>
              <c:numCache>
                <c:formatCode>General</c:formatCode>
                <c:ptCount val="3"/>
                <c:pt idx="0">
                  <c:v>23436</c:v>
                </c:pt>
                <c:pt idx="1">
                  <c:v>24507</c:v>
                </c:pt>
                <c:pt idx="2">
                  <c:v>26844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B1-4B1E-947B-A5DD7BF82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061232"/>
        <c:axId val="97388048"/>
        <c:axId val="0"/>
      </c:bar3DChart>
      <c:catAx>
        <c:axId val="12306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88048"/>
        <c:crosses val="autoZero"/>
        <c:auto val="1"/>
        <c:lblAlgn val="ctr"/>
        <c:lblOffset val="100"/>
        <c:noMultiLvlLbl val="0"/>
      </c:catAx>
      <c:valAx>
        <c:axId val="9738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6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Практика!$A$3:$A$13</c:f>
              <c:strCache>
                <c:ptCount val="11"/>
                <c:pt idx="0">
                  <c:v>ЭЛЖМ</c:v>
                </c:pt>
                <c:pt idx="1">
                  <c:v>У.Асаналиев ат.КТМИ</c:v>
                </c:pt>
                <c:pt idx="2">
                  <c:v>ЭТИ</c:v>
                </c:pt>
                <c:pt idx="3">
                  <c:v>КГТИ</c:v>
                </c:pt>
                <c:pt idx="4">
                  <c:v>МТИ</c:v>
                </c:pt>
                <c:pt idx="5">
                  <c:v>ЭБЖМ</c:v>
                </c:pt>
                <c:pt idx="6">
                  <c:v>Н.Исанов ат.КИКИ</c:v>
                </c:pt>
                <c:pt idx="7">
                  <c:v>ТжРИ</c:v>
                </c:pt>
                <c:pt idx="8">
                  <c:v>ЭИ</c:v>
                </c:pt>
                <c:pt idx="9">
                  <c:v>ТИ</c:v>
                </c:pt>
                <c:pt idx="10">
                  <c:v>АДИ</c:v>
                </c:pt>
              </c:strCache>
            </c:strRef>
          </c:cat>
          <c:val>
            <c:numRef>
              <c:f>Практика!$B$3:$B$13</c:f>
              <c:numCache>
                <c:formatCode>0.0%</c:formatCode>
                <c:ptCount val="11"/>
                <c:pt idx="0" formatCode="0%">
                  <c:v>0.72</c:v>
                </c:pt>
                <c:pt idx="1">
                  <c:v>0.78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0.85</c:v>
                </c:pt>
                <c:pt idx="7">
                  <c:v>0.88</c:v>
                </c:pt>
                <c:pt idx="8">
                  <c:v>0.9</c:v>
                </c:pt>
                <c:pt idx="9">
                  <c:v>0.91</c:v>
                </c:pt>
                <c:pt idx="10" formatCode="0%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F6-4B0B-933D-196A1A7A3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391184"/>
        <c:axId val="202781304"/>
        <c:axId val="0"/>
      </c:bar3DChart>
      <c:catAx>
        <c:axId val="9739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781304"/>
        <c:crosses val="autoZero"/>
        <c:auto val="1"/>
        <c:lblAlgn val="ctr"/>
        <c:lblOffset val="100"/>
        <c:noMultiLvlLbl val="0"/>
      </c:catAx>
      <c:valAx>
        <c:axId val="202781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9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факультетам1'!$A$2:$A$17</c:f>
              <c:strCache>
                <c:ptCount val="16"/>
                <c:pt idx="0">
                  <c:v>КГТИ</c:v>
                </c:pt>
                <c:pt idx="1">
                  <c:v>У.Асаналиев ат.КТМИ</c:v>
                </c:pt>
                <c:pt idx="2">
                  <c:v>МТИ</c:v>
                </c:pt>
                <c:pt idx="3">
                  <c:v>БББПИ </c:v>
                </c:pt>
                <c:pt idx="4">
                  <c:v>Н.Исанов ат.КИКИ</c:v>
                </c:pt>
                <c:pt idx="5">
                  <c:v>ТИ</c:v>
                </c:pt>
                <c:pt idx="6">
                  <c:v>АДИ</c:v>
                </c:pt>
                <c:pt idx="7">
                  <c:v>ТжРИ </c:v>
                </c:pt>
                <c:pt idx="8">
                  <c:v>ЭТИ</c:v>
                </c:pt>
                <c:pt idx="9">
                  <c:v>ЭИ</c:v>
                </c:pt>
                <c:pt idx="10">
                  <c:v>Кара-Көл ш. филиал (күнд/ сырттан)</c:v>
                </c:pt>
                <c:pt idx="11">
                  <c:v>ЭЛЖМ</c:v>
                </c:pt>
                <c:pt idx="12">
                  <c:v>ЭБЖМ</c:v>
                </c:pt>
                <c:pt idx="13">
                  <c:v>Токмок ш.  филиал</c:v>
                </c:pt>
                <c:pt idx="14">
                  <c:v>Кара-Балта ш.  филиал (күнд/ сырттан)</c:v>
                </c:pt>
                <c:pt idx="15">
                  <c:v>Кызыл-Кыя ш. филиал </c:v>
                </c:pt>
              </c:strCache>
            </c:strRef>
          </c:cat>
          <c:val>
            <c:numRef>
              <c:f>'Успеваемость по факультетам1'!$B$2:$B$17</c:f>
              <c:numCache>
                <c:formatCode>0.0%</c:formatCode>
                <c:ptCount val="16"/>
                <c:pt idx="0">
                  <c:v>0.44900000000000001</c:v>
                </c:pt>
                <c:pt idx="1">
                  <c:v>0.47399999999999998</c:v>
                </c:pt>
                <c:pt idx="2">
                  <c:v>0.498</c:v>
                </c:pt>
                <c:pt idx="3">
                  <c:v>0.54800000000000004</c:v>
                </c:pt>
                <c:pt idx="4">
                  <c:v>0.59799999999999998</c:v>
                </c:pt>
                <c:pt idx="5">
                  <c:v>0.6</c:v>
                </c:pt>
                <c:pt idx="6">
                  <c:v>0.60099999999999998</c:v>
                </c:pt>
                <c:pt idx="7">
                  <c:v>0.67100000000000004</c:v>
                </c:pt>
                <c:pt idx="8">
                  <c:v>0.67300000000000004</c:v>
                </c:pt>
                <c:pt idx="9">
                  <c:v>0.69</c:v>
                </c:pt>
                <c:pt idx="10">
                  <c:v>0.71499999999999997</c:v>
                </c:pt>
                <c:pt idx="11">
                  <c:v>0.74099999999999999</c:v>
                </c:pt>
                <c:pt idx="12">
                  <c:v>0.79100000000000004</c:v>
                </c:pt>
                <c:pt idx="13">
                  <c:v>0.82899999999999996</c:v>
                </c:pt>
                <c:pt idx="14">
                  <c:v>0.88700000000000001</c:v>
                </c:pt>
                <c:pt idx="15">
                  <c:v>0.94599999999999995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05-41EC-A931-F98A76960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878200"/>
        <c:axId val="205878592"/>
        <c:axId val="0"/>
      </c:bar3DChart>
      <c:catAx>
        <c:axId val="205878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78592"/>
        <c:crosses val="autoZero"/>
        <c:auto val="1"/>
        <c:lblAlgn val="ctr"/>
        <c:lblOffset val="100"/>
        <c:noMultiLvlLbl val="0"/>
      </c:catAx>
      <c:valAx>
        <c:axId val="20587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7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факультетам1'!$A$20:$A$31</c:f>
              <c:strCache>
                <c:ptCount val="12"/>
                <c:pt idx="0">
                  <c:v>Н.Исанов ат.КИКИсырт</c:v>
                </c:pt>
                <c:pt idx="1">
                  <c:v>У.Асаналиев ат.КТМИсырт</c:v>
                </c:pt>
                <c:pt idx="2">
                  <c:v>ТИсырт</c:v>
                </c:pt>
                <c:pt idx="3">
                  <c:v>МТИсырт</c:v>
                </c:pt>
                <c:pt idx="4">
                  <c:v>ЭИсырт</c:v>
                </c:pt>
                <c:pt idx="5">
                  <c:v>КГТИсырт</c:v>
                </c:pt>
                <c:pt idx="6">
                  <c:v>ТжРИсырт</c:v>
                </c:pt>
                <c:pt idx="7">
                  <c:v>ЭТИсырт</c:v>
                </c:pt>
                <c:pt idx="8">
                  <c:v>ЭБЖМсырт</c:v>
                </c:pt>
                <c:pt idx="9">
                  <c:v>Токмок ш. филиал сырт</c:v>
                </c:pt>
                <c:pt idx="10">
                  <c:v>ЭЛЖМсырт</c:v>
                </c:pt>
                <c:pt idx="11">
                  <c:v>Кызыл-Кыя ш.  филиал сырт</c:v>
                </c:pt>
              </c:strCache>
            </c:strRef>
          </c:cat>
          <c:val>
            <c:numRef>
              <c:f>'Успеваемость по факультетам1'!$B$20:$B$31</c:f>
              <c:numCache>
                <c:formatCode>0.0%</c:formatCode>
                <c:ptCount val="12"/>
                <c:pt idx="0">
                  <c:v>0.56100000000000005</c:v>
                </c:pt>
                <c:pt idx="1">
                  <c:v>0.56499999999999995</c:v>
                </c:pt>
                <c:pt idx="2">
                  <c:v>0.63600000000000001</c:v>
                </c:pt>
                <c:pt idx="3">
                  <c:v>0.68500000000000005</c:v>
                </c:pt>
                <c:pt idx="4">
                  <c:v>0.74</c:v>
                </c:pt>
                <c:pt idx="5">
                  <c:v>0.77</c:v>
                </c:pt>
                <c:pt idx="6">
                  <c:v>0.77300000000000002</c:v>
                </c:pt>
                <c:pt idx="7">
                  <c:v>0.80900000000000005</c:v>
                </c:pt>
                <c:pt idx="8">
                  <c:v>0.81299999999999994</c:v>
                </c:pt>
                <c:pt idx="9">
                  <c:v>0.91</c:v>
                </c:pt>
                <c:pt idx="10">
                  <c:v>0.91100000000000003</c:v>
                </c:pt>
                <c:pt idx="11">
                  <c:v>0.97399999999999998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75-4E13-A757-0454C613C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879376"/>
        <c:axId val="205879768"/>
        <c:axId val="0"/>
      </c:bar3DChart>
      <c:catAx>
        <c:axId val="20587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79768"/>
        <c:crosses val="autoZero"/>
        <c:auto val="1"/>
        <c:lblAlgn val="ctr"/>
        <c:lblOffset val="100"/>
        <c:noMultiLvlLbl val="0"/>
      </c:catAx>
      <c:valAx>
        <c:axId val="205879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7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9774771322791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EE-404F-9654-634EE746D71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0705665432565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EE-404F-9654-634EE746D7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7747713227903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0EE-404F-9654-634EE746D71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957952204651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0EE-404F-9654-634EE746D71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30705665432555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0EE-404F-9654-634EE746D71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662156984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0EE-404F-9654-634EE746D71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97747713227903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0EE-404F-9654-634EE746D71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977477132278938E-3"/>
                  <c:y val="-9.866586543148415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0EE-404F-9654-634EE746D7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факультетам1'!$A$34:$A$41</c:f>
              <c:strCache>
                <c:ptCount val="8"/>
                <c:pt idx="0">
                  <c:v>Тоо-кен-технологиялык колледжи</c:v>
                </c:pt>
                <c:pt idx="1">
                  <c:v>Токмок ш. филиал ОКББ</c:v>
                </c:pt>
                <c:pt idx="2">
                  <c:v>ОКББ (колледж) сырттан, кампус 2</c:v>
                </c:pt>
                <c:pt idx="3">
                  <c:v>Кара-Көл ш. филиал ОКББ</c:v>
                </c:pt>
                <c:pt idx="4">
                  <c:v>Бишкек техникалык колледж</c:v>
                </c:pt>
                <c:pt idx="5">
                  <c:v>Политехник.колледж</c:v>
                </c:pt>
                <c:pt idx="6">
                  <c:v>Кара-Балта ш. филиал ОКББ</c:v>
                </c:pt>
                <c:pt idx="7">
                  <c:v>ОКББ (колледж) кампус 2</c:v>
                </c:pt>
              </c:strCache>
            </c:strRef>
          </c:cat>
          <c:val>
            <c:numRef>
              <c:f>'Успеваемость по факультетам1'!$B$34:$B$41</c:f>
              <c:numCache>
                <c:formatCode>0.0%</c:formatCode>
                <c:ptCount val="8"/>
                <c:pt idx="0">
                  <c:v>0.46700000000000003</c:v>
                </c:pt>
                <c:pt idx="1">
                  <c:v>0.58399999999999996</c:v>
                </c:pt>
                <c:pt idx="2">
                  <c:v>0.59</c:v>
                </c:pt>
                <c:pt idx="3">
                  <c:v>0.65100000000000002</c:v>
                </c:pt>
                <c:pt idx="4">
                  <c:v>0.747</c:v>
                </c:pt>
                <c:pt idx="5">
                  <c:v>0.81499999999999995</c:v>
                </c:pt>
                <c:pt idx="6">
                  <c:v>0.86099999999999999</c:v>
                </c:pt>
                <c:pt idx="7">
                  <c:v>0.90100000000000002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0EE-404F-9654-634EE746D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752864"/>
        <c:axId val="208753256"/>
        <c:axId val="0"/>
      </c:bar3DChart>
      <c:catAx>
        <c:axId val="20875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53256"/>
        <c:crosses val="autoZero"/>
        <c:auto val="1"/>
        <c:lblAlgn val="ctr"/>
        <c:lblOffset val="100"/>
        <c:noMultiLvlLbl val="0"/>
      </c:catAx>
      <c:valAx>
        <c:axId val="208753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5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1-чи курс</a:t>
            </a:r>
          </a:p>
        </c:rich>
      </c:tx>
      <c:layout>
        <c:manualLayout>
          <c:xMode val="edge"/>
          <c:yMode val="edge"/>
          <c:x val="0.4063941790238752"/>
          <c:y val="1.6790620521399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'Успеваемость по факультетам1'!$B$66</c:f>
              <c:strCache>
                <c:ptCount val="1"/>
                <c:pt idx="0">
                  <c:v>2022-23 о.ж.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t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факультетам1'!$A$67:$A$78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факультетам1'!$B$67:$B$78</c:f>
              <c:numCache>
                <c:formatCode>0%</c:formatCode>
                <c:ptCount val="12"/>
                <c:pt idx="0">
                  <c:v>0.63</c:v>
                </c:pt>
                <c:pt idx="1">
                  <c:v>0.56999999999999995</c:v>
                </c:pt>
                <c:pt idx="2">
                  <c:v>0.67</c:v>
                </c:pt>
                <c:pt idx="3">
                  <c:v>0.85</c:v>
                </c:pt>
                <c:pt idx="4">
                  <c:v>0.53</c:v>
                </c:pt>
                <c:pt idx="5">
                  <c:v>0.69</c:v>
                </c:pt>
                <c:pt idx="6">
                  <c:v>0.81</c:v>
                </c:pt>
                <c:pt idx="7">
                  <c:v>0.88</c:v>
                </c:pt>
                <c:pt idx="8">
                  <c:v>0.77</c:v>
                </c:pt>
                <c:pt idx="9">
                  <c:v>0.32</c:v>
                </c:pt>
                <c:pt idx="10">
                  <c:v>0.7</c:v>
                </c:pt>
                <c:pt idx="1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20-414C-8D23-59DC6B7E9EFC}"/>
            </c:ext>
          </c:extLst>
        </c:ser>
        <c:ser>
          <c:idx val="1"/>
          <c:order val="1"/>
          <c:tx>
            <c:strRef>
              <c:f>'Успеваемость по факультетам1'!$C$66</c:f>
              <c:strCache>
                <c:ptCount val="1"/>
                <c:pt idx="0">
                  <c:v>2023-24 о.ж.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884978117602888E-2"/>
                  <c:y val="-3.1631949564226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C20-414C-8D23-59DC6B7E9E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079824940822663E-3"/>
                  <c:y val="-3.1631949564226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20-414C-8D23-59DC6B7E9E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50798249408230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C20-414C-8D23-59DC6B7E9EF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6758910731428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C20-414C-8D23-59DC6B7E9E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50798249408222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C20-414C-8D23-59DC6B7E9EF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955206252000094E-2"/>
                  <c:y val="-2.7984367535665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C20-414C-8D23-59DC6B7E9EF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59552062520000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C20-414C-8D23-59DC6B7E9EF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8234521430857152E-2"/>
                  <c:y val="-5.5968735071331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C20-414C-8D23-59DC6B7E9E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факультетам1'!$A$67:$A$78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факультетам1'!$C$67:$C$78</c:f>
              <c:numCache>
                <c:formatCode>0%</c:formatCode>
                <c:ptCount val="12"/>
                <c:pt idx="0">
                  <c:v>0.6</c:v>
                </c:pt>
                <c:pt idx="1">
                  <c:v>0.72</c:v>
                </c:pt>
                <c:pt idx="2">
                  <c:v>0.68</c:v>
                </c:pt>
                <c:pt idx="3">
                  <c:v>0.41</c:v>
                </c:pt>
                <c:pt idx="4">
                  <c:v>0.37</c:v>
                </c:pt>
                <c:pt idx="5">
                  <c:v>0.68</c:v>
                </c:pt>
                <c:pt idx="6">
                  <c:v>0.76</c:v>
                </c:pt>
                <c:pt idx="7">
                  <c:v>0.65</c:v>
                </c:pt>
                <c:pt idx="8">
                  <c:v>0.73</c:v>
                </c:pt>
                <c:pt idx="9">
                  <c:v>0.77</c:v>
                </c:pt>
                <c:pt idx="10">
                  <c:v>0.57999999999999996</c:v>
                </c:pt>
                <c:pt idx="1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C20-414C-8D23-59DC6B7E9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754432"/>
        <c:axId val="208754824"/>
        <c:axId val="0"/>
      </c:bar3DChart>
      <c:catAx>
        <c:axId val="2087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54824"/>
        <c:crosses val="autoZero"/>
        <c:auto val="1"/>
        <c:lblAlgn val="ctr"/>
        <c:lblOffset val="100"/>
        <c:noMultiLvlLbl val="0"/>
      </c:catAx>
      <c:valAx>
        <c:axId val="20875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2-чи курс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'Успеваемость по факультетам1'!$B$81</c:f>
              <c:strCache>
                <c:ptCount val="1"/>
                <c:pt idx="0">
                  <c:v>2022-23 о.ж.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факультетам1'!$A$82:$A$93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факультетам1'!$B$82:$B$93</c:f>
              <c:numCache>
                <c:formatCode>0%</c:formatCode>
                <c:ptCount val="12"/>
                <c:pt idx="0">
                  <c:v>0.57999999999999996</c:v>
                </c:pt>
                <c:pt idx="1">
                  <c:v>0.67</c:v>
                </c:pt>
                <c:pt idx="2">
                  <c:v>0.6</c:v>
                </c:pt>
                <c:pt idx="3">
                  <c:v>0.75</c:v>
                </c:pt>
                <c:pt idx="4">
                  <c:v>0.4</c:v>
                </c:pt>
                <c:pt idx="5">
                  <c:v>0.48</c:v>
                </c:pt>
                <c:pt idx="6">
                  <c:v>0.69</c:v>
                </c:pt>
                <c:pt idx="7">
                  <c:v>0.64</c:v>
                </c:pt>
                <c:pt idx="8">
                  <c:v>0.59</c:v>
                </c:pt>
                <c:pt idx="9">
                  <c:v>0.24</c:v>
                </c:pt>
                <c:pt idx="10">
                  <c:v>0.41</c:v>
                </c:pt>
                <c:pt idx="11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52-4C34-90FA-2A4CE34C1BF4}"/>
            </c:ext>
          </c:extLst>
        </c:ser>
        <c:ser>
          <c:idx val="1"/>
          <c:order val="1"/>
          <c:tx>
            <c:strRef>
              <c:f>'Успеваемость по факультетам1'!$C$81</c:f>
              <c:strCache>
                <c:ptCount val="1"/>
                <c:pt idx="0">
                  <c:v>2023-24 о.ж.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417257923474424E-3"/>
                  <c:y val="-2.7494616900399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41725792347406E-3"/>
                  <c:y val="-2.7494616900399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4172579234748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417257923474424E-3"/>
                  <c:y val="-2.7494616900399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073020136607951E-2"/>
                  <c:y val="-5.04062153538318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0417257923473696E-3"/>
                  <c:y val="-5.04062153538318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0312943442605085E-3"/>
                  <c:y val="-2.52031076769159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0312943442605823E-3"/>
                  <c:y val="-5.04062153538318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D52-4C34-90FA-2A4CE34C1BF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40730201366080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D52-4C34-90FA-2A4CE34C1B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факультетам1'!$A$82:$A$93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факультетам1'!$C$82:$C$93</c:f>
              <c:numCache>
                <c:formatCode>0%</c:formatCode>
                <c:ptCount val="12"/>
                <c:pt idx="0">
                  <c:v>0.35</c:v>
                </c:pt>
                <c:pt idx="1">
                  <c:v>0.53</c:v>
                </c:pt>
                <c:pt idx="2">
                  <c:v>0.51</c:v>
                </c:pt>
                <c:pt idx="3">
                  <c:v>0.66</c:v>
                </c:pt>
                <c:pt idx="4">
                  <c:v>0.32</c:v>
                </c:pt>
                <c:pt idx="5">
                  <c:v>0.28999999999999998</c:v>
                </c:pt>
                <c:pt idx="6">
                  <c:v>0.56000000000000005</c:v>
                </c:pt>
                <c:pt idx="7">
                  <c:v>0.68</c:v>
                </c:pt>
                <c:pt idx="8">
                  <c:v>0.66</c:v>
                </c:pt>
                <c:pt idx="9">
                  <c:v>0.51</c:v>
                </c:pt>
                <c:pt idx="10">
                  <c:v>0.35</c:v>
                </c:pt>
                <c:pt idx="11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52-4C34-90FA-2A4CE34C1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755608"/>
        <c:axId val="208756000"/>
        <c:axId val="0"/>
      </c:bar3DChart>
      <c:catAx>
        <c:axId val="20875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56000"/>
        <c:crosses val="autoZero"/>
        <c:auto val="1"/>
        <c:lblAlgn val="ctr"/>
        <c:lblOffset val="100"/>
        <c:noMultiLvlLbl val="0"/>
      </c:catAx>
      <c:valAx>
        <c:axId val="2087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5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3-чү курс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'Успеваемость по факультетам1'!$B$96</c:f>
              <c:strCache>
                <c:ptCount val="1"/>
                <c:pt idx="0">
                  <c:v>2022-23 о.ж.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факультетам1'!$A$97:$A$108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факультетам1'!$B$97:$B$108</c:f>
              <c:numCache>
                <c:formatCode>0%</c:formatCode>
                <c:ptCount val="12"/>
                <c:pt idx="0">
                  <c:v>0.43</c:v>
                </c:pt>
                <c:pt idx="1">
                  <c:v>0.9</c:v>
                </c:pt>
                <c:pt idx="2">
                  <c:v>0.86</c:v>
                </c:pt>
                <c:pt idx="3">
                  <c:v>0.75</c:v>
                </c:pt>
                <c:pt idx="4">
                  <c:v>0.48</c:v>
                </c:pt>
                <c:pt idx="5">
                  <c:v>0.64</c:v>
                </c:pt>
                <c:pt idx="6">
                  <c:v>0.67</c:v>
                </c:pt>
                <c:pt idx="7">
                  <c:v>0.72</c:v>
                </c:pt>
                <c:pt idx="8">
                  <c:v>0.62</c:v>
                </c:pt>
                <c:pt idx="9">
                  <c:v>0.16</c:v>
                </c:pt>
                <c:pt idx="10">
                  <c:v>0.79</c:v>
                </c:pt>
                <c:pt idx="11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BB-4D20-B8E6-AF15276E5284}"/>
            </c:ext>
          </c:extLst>
        </c:ser>
        <c:ser>
          <c:idx val="1"/>
          <c:order val="1"/>
          <c:tx>
            <c:strRef>
              <c:f>'Успеваемость по факультетам1'!$C$96</c:f>
              <c:strCache>
                <c:ptCount val="1"/>
                <c:pt idx="0">
                  <c:v>2023-24 о.ж.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582996899527007E-2"/>
                  <c:y val="-4.99501516014703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BB-4D20-B8E6-AF15276E52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045696568725748E-3"/>
                  <c:y val="-4.99501516014703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BB-4D20-B8E6-AF15276E52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7842724265443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BB-4D20-B8E6-AF15276E528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30712071090678E-2"/>
                  <c:y val="4.99501516014703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1BB-4D20-B8E6-AF15276E528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30712071090719E-2"/>
                  <c:y val="-4.99501516014703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BB-4D20-B8E6-AF15276E528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356854485308862E-2"/>
                  <c:y val="-4.99501516014703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1BB-4D20-B8E6-AF15276E528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045696568724932E-3"/>
                  <c:y val="4.99501516014703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1BB-4D20-B8E6-AF15276E528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0772359516556704E-2"/>
                  <c:y val="-2.49982116663871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BB-4D20-B8E6-AF15276E52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факультетам1'!$A$97:$A$108</c:f>
              <c:strCache>
                <c:ptCount val="12"/>
                <c:pt idx="0">
                  <c:v>МТИ</c:v>
                </c:pt>
                <c:pt idx="1">
                  <c:v>ТжРИ </c:v>
                </c:pt>
                <c:pt idx="2">
                  <c:v>ЭИ</c:v>
                </c:pt>
                <c:pt idx="3">
                  <c:v>ТИ</c:v>
                </c:pt>
                <c:pt idx="4">
                  <c:v>КГТИ</c:v>
                </c:pt>
                <c:pt idx="5">
                  <c:v>БББПИ </c:v>
                </c:pt>
                <c:pt idx="6">
                  <c:v>ЭТИ</c:v>
                </c:pt>
                <c:pt idx="7">
                  <c:v>ЭЛЖМ </c:v>
                </c:pt>
                <c:pt idx="8">
                  <c:v>ЭБЖМ</c:v>
                </c:pt>
                <c:pt idx="9">
                  <c:v>АДИ </c:v>
                </c:pt>
                <c:pt idx="10">
                  <c:v>Н.Исанов ат.КИКИ</c:v>
                </c:pt>
                <c:pt idx="11">
                  <c:v>У.Асаналиев ат.КТМИ</c:v>
                </c:pt>
              </c:strCache>
            </c:strRef>
          </c:cat>
          <c:val>
            <c:numRef>
              <c:f>'Успеваемость по факультетам1'!$C$97:$C$108</c:f>
              <c:numCache>
                <c:formatCode>0%</c:formatCode>
                <c:ptCount val="12"/>
                <c:pt idx="0">
                  <c:v>0.34</c:v>
                </c:pt>
                <c:pt idx="1">
                  <c:v>0.47</c:v>
                </c:pt>
                <c:pt idx="2">
                  <c:v>0.61</c:v>
                </c:pt>
                <c:pt idx="3">
                  <c:v>0.4</c:v>
                </c:pt>
                <c:pt idx="4">
                  <c:v>0.38</c:v>
                </c:pt>
                <c:pt idx="5">
                  <c:v>0.48</c:v>
                </c:pt>
                <c:pt idx="6">
                  <c:v>0.4</c:v>
                </c:pt>
                <c:pt idx="7">
                  <c:v>0.87</c:v>
                </c:pt>
                <c:pt idx="8">
                  <c:v>0.82</c:v>
                </c:pt>
                <c:pt idx="9">
                  <c:v>0.39</c:v>
                </c:pt>
                <c:pt idx="10">
                  <c:v>0.63</c:v>
                </c:pt>
                <c:pt idx="1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BB-4D20-B8E6-AF15276E5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456680"/>
        <c:axId val="210457072"/>
        <c:axId val="0"/>
      </c:bar3DChart>
      <c:catAx>
        <c:axId val="2104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457072"/>
        <c:crosses val="autoZero"/>
        <c:auto val="1"/>
        <c:lblAlgn val="ctr"/>
        <c:lblOffset val="100"/>
        <c:noMultiLvlLbl val="0"/>
      </c:catAx>
      <c:valAx>
        <c:axId val="21045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45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82DDE-F130-4B77-8485-537508040A65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C737-B92D-4C50-91B2-2783648C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823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61F8-8264-4F4B-AF23-B404652EEF9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43B3-7579-467A-B974-14AF1056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17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43B3-7579-467A-B974-14AF10567A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0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0827" t="45776" b="47657"/>
          <a:stretch>
            <a:fillRect/>
          </a:stretch>
        </p:blipFill>
        <p:spPr>
          <a:xfrm>
            <a:off x="11073618" y="3559126"/>
            <a:ext cx="1118382" cy="450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94;p1"/>
          <p:cNvSpPr txBox="1"/>
          <p:nvPr/>
        </p:nvSpPr>
        <p:spPr>
          <a:xfrm>
            <a:off x="224342" y="3559126"/>
            <a:ext cx="7080057" cy="306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2023-24-окуу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жылынын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жайкы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сынактык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сессиясынын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маселеси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endParaRPr lang="en-US" sz="44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10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5631" y="1286200"/>
            <a:ext cx="9788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Студенттердин окуу сабактарына жазгы семестр ичинде катышуусу </a:t>
            </a: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боюнча 81,0% түздү.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Отчеттук</a:t>
            </a: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мезгилде (2024-жылдын февралынан тартып май айына чейин) билим берүү түзүмдүк бөлүмдөрүнүн окутуучулары тарабынан 29 сабактарды үзгүлтүккө учуратуу фактылары катталган: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y-KG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АДИ – 13; МТИ – 4; ЭЛЖМ</a:t>
            </a: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4; </a:t>
            </a:r>
            <a:r>
              <a:rPr lang="ky-KG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ЭБЖМ -2; ЭИ – 2; ТИ – 2; ЭТИ – 1; ТРИ – 1.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11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49;p5"/>
          <p:cNvSpPr txBox="1">
            <a:spLocks noGrp="1"/>
          </p:cNvSpPr>
          <p:nvPr>
            <p:ph type="title"/>
          </p:nvPr>
        </p:nvSpPr>
        <p:spPr>
          <a:xfrm>
            <a:off x="1976748" y="1192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ru-RU" b="1" dirty="0" err="1">
                <a:solidFill>
                  <a:schemeClr val="dk1"/>
                </a:solidFill>
              </a:rPr>
              <a:t>Практикаларды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уюштуруу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6" name="Google Shape;250;p5"/>
          <p:cNvSpPr txBox="1">
            <a:spLocks/>
          </p:cNvSpPr>
          <p:nvPr/>
        </p:nvSpPr>
        <p:spPr>
          <a:xfrm>
            <a:off x="802922" y="799717"/>
            <a:ext cx="10550877" cy="6480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ts val="1530"/>
            </a:pPr>
            <a:r>
              <a:rPr lang="ru-RU" sz="2000" dirty="0" err="1"/>
              <a:t>Практикалардын</a:t>
            </a:r>
            <a:r>
              <a:rPr lang="ru-RU" sz="2000" dirty="0"/>
              <a:t> </a:t>
            </a:r>
            <a:r>
              <a:rPr lang="ru-RU" sz="2000" dirty="0" err="1"/>
              <a:t>бардык</a:t>
            </a:r>
            <a:r>
              <a:rPr lang="ru-RU" sz="2000" dirty="0"/>
              <a:t> </a:t>
            </a:r>
            <a:r>
              <a:rPr lang="ru-RU" sz="2000" dirty="0" err="1"/>
              <a:t>түрүн</a:t>
            </a:r>
            <a:r>
              <a:rPr lang="ru-RU" sz="2000" dirty="0"/>
              <a:t> </a:t>
            </a:r>
            <a:r>
              <a:rPr lang="ru-RU" sz="2000" dirty="0" err="1"/>
              <a:t>уюштуруу</a:t>
            </a:r>
            <a:r>
              <a:rPr lang="ru-RU" sz="2000" dirty="0"/>
              <a:t> </a:t>
            </a:r>
            <a:r>
              <a:rPr lang="ru-RU" sz="2000" dirty="0" err="1"/>
              <a:t>жана</a:t>
            </a:r>
            <a:r>
              <a:rPr lang="ru-RU" sz="2000" dirty="0"/>
              <a:t> </a:t>
            </a:r>
            <a:r>
              <a:rPr lang="ru-RU" sz="2000" dirty="0" err="1"/>
              <a:t>аларды</a:t>
            </a:r>
            <a:r>
              <a:rPr lang="ru-RU" sz="2000" dirty="0"/>
              <a:t> </a:t>
            </a:r>
            <a:r>
              <a:rPr lang="ru-RU" sz="2000" dirty="0" err="1"/>
              <a:t>көзөмөлдөө</a:t>
            </a:r>
            <a:r>
              <a:rPr lang="ru-RU" sz="2000" b="1" dirty="0"/>
              <a:t>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учурунда</a:t>
            </a:r>
            <a:r>
              <a:rPr lang="ru-RU" sz="2000" dirty="0"/>
              <a:t> </a:t>
            </a:r>
            <a:r>
              <a:rPr lang="ru-RU" sz="2000" dirty="0" err="1"/>
              <a:t>жүргүзүлдү</a:t>
            </a:r>
            <a:r>
              <a:rPr lang="ru-RU" sz="2000" dirty="0"/>
              <a:t>.</a:t>
            </a:r>
          </a:p>
          <a:p>
            <a:pPr>
              <a:spcBef>
                <a:spcPts val="0"/>
              </a:spcBef>
              <a:buSzPts val="1530"/>
            </a:pPr>
            <a:r>
              <a:rPr lang="ky-KG" sz="2000" dirty="0"/>
              <a:t>2024-жылдын 29-сентябрына чейин берилген түзүмдүк бөлүмдөрдүн</a:t>
            </a:r>
            <a:r>
              <a:rPr lang="ky-KG" sz="2000" b="1" dirty="0"/>
              <a:t> </a:t>
            </a:r>
            <a:r>
              <a:rPr lang="ky-KG" sz="2000" dirty="0"/>
              <a:t>практика өтүү</a:t>
            </a:r>
            <a:r>
              <a:rPr lang="ky-KG" sz="2000" b="1" dirty="0"/>
              <a:t> </a:t>
            </a:r>
            <a:r>
              <a:rPr lang="ky-KG" sz="2000" dirty="0"/>
              <a:t>жыйынтыктары төмөндөгүдөй: </a:t>
            </a:r>
            <a:r>
              <a:rPr lang="ru-RU" sz="2000" b="1" dirty="0"/>
              <a:t> </a:t>
            </a:r>
            <a:endParaRPr lang="ru-RU" sz="20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40282"/>
              </p:ext>
            </p:extLst>
          </p:nvPr>
        </p:nvGraphicFramePr>
        <p:xfrm>
          <a:off x="381741" y="1837677"/>
          <a:ext cx="9481350" cy="444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1988" y="6352143"/>
            <a:ext cx="515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</a:rPr>
              <a:t>Жалпы КМТУ боюнча жетишкендик </a:t>
            </a:r>
            <a:r>
              <a:rPr lang="ky-K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84,6%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түздү.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7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12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9;p6"/>
          <p:cNvSpPr txBox="1">
            <a:spLocks noGrp="1"/>
          </p:cNvSpPr>
          <p:nvPr>
            <p:ph type="title"/>
          </p:nvPr>
        </p:nvSpPr>
        <p:spPr>
          <a:xfrm>
            <a:off x="1852461" y="1192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ru-RU" b="1" dirty="0">
                <a:solidFill>
                  <a:schemeClr val="dk1"/>
                </a:solidFill>
              </a:rPr>
              <a:t>БКИ </a:t>
            </a:r>
            <a:r>
              <a:rPr lang="ru-RU" b="1" dirty="0" err="1">
                <a:solidFill>
                  <a:schemeClr val="dk1"/>
                </a:solidFill>
              </a:rPr>
              <a:t>көзөмөлдөө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6" name="Google Shape;257;p6"/>
          <p:cNvSpPr txBox="1">
            <a:spLocks/>
          </p:cNvSpPr>
          <p:nvPr/>
        </p:nvSpPr>
        <p:spPr>
          <a:xfrm>
            <a:off x="1225076" y="357467"/>
            <a:ext cx="9854255" cy="64807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33985">
              <a:spcBef>
                <a:spcPts val="0"/>
              </a:spcBef>
              <a:buSzPts val="2210"/>
              <a:buFont typeface="Arial" panose="020B0604020202020204" pitchFamily="34" charset="0"/>
              <a:buNone/>
            </a:pPr>
            <a:endParaRPr lang="ru-RU" dirty="0"/>
          </a:p>
          <a:p>
            <a:pPr algn="just">
              <a:spcBef>
                <a:spcPts val="580"/>
              </a:spcBef>
              <a:buSzPts val="2210"/>
            </a:pPr>
            <a:r>
              <a:rPr lang="ru-RU" dirty="0"/>
              <a:t>2023-24-о.ж. </a:t>
            </a:r>
            <a:r>
              <a:rPr lang="ru-RU" dirty="0" err="1"/>
              <a:t>жазгы</a:t>
            </a:r>
            <a:r>
              <a:rPr lang="ru-RU" dirty="0"/>
              <a:t> </a:t>
            </a:r>
            <a:r>
              <a:rPr lang="ru-RU" dirty="0" err="1"/>
              <a:t>семестринде</a:t>
            </a:r>
            <a:r>
              <a:rPr lang="ru-RU" dirty="0"/>
              <a:t>, </a:t>
            </a:r>
            <a:r>
              <a:rPr lang="ru-RU" dirty="0" err="1"/>
              <a:t>мурдагы</a:t>
            </a:r>
            <a:r>
              <a:rPr lang="ru-RU" dirty="0"/>
              <a:t> </a:t>
            </a:r>
            <a:r>
              <a:rPr lang="ru-RU" dirty="0" err="1"/>
              <a:t>жылдардай</a:t>
            </a:r>
            <a:r>
              <a:rPr lang="ru-RU" dirty="0"/>
              <a:t> эле, “</a:t>
            </a:r>
            <a:r>
              <a:rPr lang="ru-RU" dirty="0" err="1"/>
              <a:t>Бүтүрүүчүлөрдүн</a:t>
            </a:r>
            <a:r>
              <a:rPr lang="ru-RU" dirty="0"/>
              <a:t> </a:t>
            </a:r>
            <a:r>
              <a:rPr lang="ru-RU" dirty="0" err="1"/>
              <a:t>дасыктык</a:t>
            </a:r>
            <a:r>
              <a:rPr lang="ru-RU" dirty="0"/>
              <a:t> </a:t>
            </a:r>
            <a:r>
              <a:rPr lang="ru-RU" dirty="0" err="1"/>
              <a:t>иштеринин</a:t>
            </a:r>
            <a:r>
              <a:rPr lang="ru-RU" dirty="0"/>
              <a:t> </a:t>
            </a:r>
            <a:r>
              <a:rPr lang="ru-RU" dirty="0" err="1"/>
              <a:t>жүрүшүн</a:t>
            </a:r>
            <a:r>
              <a:rPr lang="ru-RU" dirty="0"/>
              <a:t> </a:t>
            </a:r>
            <a:r>
              <a:rPr lang="ru-RU" dirty="0" err="1"/>
              <a:t>көзөмөлдөө</a:t>
            </a:r>
            <a:r>
              <a:rPr lang="ru-RU" dirty="0"/>
              <a:t> </a:t>
            </a:r>
            <a:r>
              <a:rPr lang="ru-RU" dirty="0" err="1"/>
              <a:t>жөнүндө</a:t>
            </a:r>
            <a:r>
              <a:rPr lang="ru-RU" dirty="0"/>
              <a:t>” </a:t>
            </a:r>
            <a:r>
              <a:rPr lang="ru-RU" dirty="0" err="1"/>
              <a:t>буйрукка</a:t>
            </a:r>
            <a:r>
              <a:rPr lang="ru-RU" dirty="0"/>
              <a:t> </a:t>
            </a:r>
            <a:r>
              <a:rPr lang="ru-RU" dirty="0" err="1"/>
              <a:t>ылайык</a:t>
            </a:r>
            <a:r>
              <a:rPr lang="ru-RU" dirty="0"/>
              <a:t>,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бөлүмү</a:t>
            </a:r>
            <a:r>
              <a:rPr lang="ru-RU" dirty="0"/>
              <a:t> </a:t>
            </a:r>
            <a:r>
              <a:rPr lang="ru-RU" dirty="0" err="1"/>
              <a:t>окуу-усулдук</a:t>
            </a:r>
            <a:r>
              <a:rPr lang="ru-RU" dirty="0"/>
              <a:t> </a:t>
            </a:r>
            <a:r>
              <a:rPr lang="ru-RU" dirty="0" err="1"/>
              <a:t>комиссиясы</a:t>
            </a:r>
            <a:r>
              <a:rPr lang="ru-RU" dirty="0"/>
              <a:t> (ОУК)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биргеликте</a:t>
            </a:r>
            <a:r>
              <a:rPr lang="ru-RU" dirty="0"/>
              <a:t> </a:t>
            </a:r>
            <a:r>
              <a:rPr lang="ru-RU" dirty="0" err="1"/>
              <a:t>иштелип</a:t>
            </a:r>
            <a:r>
              <a:rPr lang="ru-RU" dirty="0"/>
              <a:t> </a:t>
            </a:r>
            <a:r>
              <a:rPr lang="ru-RU" dirty="0" err="1"/>
              <a:t>чыккан</a:t>
            </a:r>
            <a:r>
              <a:rPr lang="ru-RU" dirty="0"/>
              <a:t> </a:t>
            </a:r>
            <a:r>
              <a:rPr lang="ru-RU" dirty="0" err="1"/>
              <a:t>графиктин</a:t>
            </a:r>
            <a:r>
              <a:rPr lang="ru-RU" dirty="0"/>
              <a:t> </a:t>
            </a:r>
            <a:r>
              <a:rPr lang="ru-RU" dirty="0" err="1"/>
              <a:t>негизинде</a:t>
            </a:r>
            <a:r>
              <a:rPr lang="ru-RU" dirty="0"/>
              <a:t> </a:t>
            </a:r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бүтүрүүчү</a:t>
            </a:r>
            <a:r>
              <a:rPr lang="ru-RU" dirty="0"/>
              <a:t> </a:t>
            </a:r>
            <a:r>
              <a:rPr lang="ru-RU" dirty="0" err="1"/>
              <a:t>квалификациялык</a:t>
            </a:r>
            <a:r>
              <a:rPr lang="ru-RU" dirty="0"/>
              <a:t> </a:t>
            </a:r>
            <a:r>
              <a:rPr lang="ru-RU" dirty="0" err="1"/>
              <a:t>иштердин</a:t>
            </a:r>
            <a:r>
              <a:rPr lang="ru-RU" dirty="0"/>
              <a:t> </a:t>
            </a:r>
            <a:r>
              <a:rPr lang="ru-RU" dirty="0" err="1"/>
              <a:t>аткаруусун</a:t>
            </a:r>
            <a:r>
              <a:rPr lang="ru-RU" dirty="0"/>
              <a:t> </a:t>
            </a:r>
            <a:r>
              <a:rPr lang="ru-RU" dirty="0" err="1"/>
              <a:t>текшерди</a:t>
            </a:r>
            <a:r>
              <a:rPr lang="ru-RU" dirty="0"/>
              <a:t>.  </a:t>
            </a:r>
          </a:p>
          <a:p>
            <a:pPr>
              <a:spcBef>
                <a:spcPts val="580"/>
              </a:spcBef>
              <a:buSzPts val="2210"/>
            </a:pPr>
            <a:endParaRPr lang="ru-RU" dirty="0"/>
          </a:p>
          <a:p>
            <a:pPr algn="just">
              <a:spcBef>
                <a:spcPts val="580"/>
              </a:spcBef>
              <a:buSzPts val="2210"/>
            </a:pPr>
            <a:r>
              <a:rPr lang="ru-RU" dirty="0"/>
              <a:t>Апрель, май, июнь </a:t>
            </a:r>
            <a:r>
              <a:rPr lang="ru-RU" dirty="0" err="1"/>
              <a:t>айларында</a:t>
            </a:r>
            <a:r>
              <a:rPr lang="ru-RU" dirty="0"/>
              <a:t> </a:t>
            </a:r>
            <a:r>
              <a:rPr lang="ru-RU" dirty="0" err="1"/>
              <a:t>үч</a:t>
            </a:r>
            <a:r>
              <a:rPr lang="ru-RU" dirty="0"/>
              <a:t> </a:t>
            </a:r>
            <a:r>
              <a:rPr lang="ru-RU" dirty="0" err="1"/>
              <a:t>көзөмөлдүк</a:t>
            </a:r>
            <a:r>
              <a:rPr lang="ru-RU" dirty="0"/>
              <a:t> </a:t>
            </a:r>
            <a:r>
              <a:rPr lang="ru-RU" dirty="0" err="1"/>
              <a:t>чекиттер</a:t>
            </a:r>
            <a:r>
              <a:rPr lang="ru-RU" dirty="0"/>
              <a:t> </a:t>
            </a:r>
            <a:r>
              <a:rPr lang="ru-RU" dirty="0" err="1"/>
              <a:t>коюлду</a:t>
            </a:r>
            <a:r>
              <a:rPr lang="ru-RU" dirty="0"/>
              <a:t>. </a:t>
            </a:r>
            <a:r>
              <a:rPr lang="ru-RU" dirty="0" err="1"/>
              <a:t>Текшерүүнүн</a:t>
            </a:r>
            <a:r>
              <a:rPr lang="ru-RU" dirty="0"/>
              <a:t> </a:t>
            </a:r>
            <a:r>
              <a:rPr lang="ru-RU" dirty="0" err="1"/>
              <a:t>жыйынтыгы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бүтүрүүчүлөрдүн</a:t>
            </a:r>
            <a:r>
              <a:rPr lang="ru-RU" dirty="0"/>
              <a:t> </a:t>
            </a:r>
            <a:r>
              <a:rPr lang="ru-RU" dirty="0" err="1"/>
              <a:t>квалификациялык</a:t>
            </a:r>
            <a:r>
              <a:rPr lang="ru-RU" dirty="0"/>
              <a:t> </a:t>
            </a:r>
            <a:r>
              <a:rPr lang="ru-RU" dirty="0" err="1"/>
              <a:t>иштерин</a:t>
            </a:r>
            <a:r>
              <a:rPr lang="ru-RU" dirty="0"/>
              <a:t> </a:t>
            </a:r>
            <a:r>
              <a:rPr lang="ru-RU" dirty="0" err="1"/>
              <a:t>сапаттуу</a:t>
            </a:r>
            <a:r>
              <a:rPr lang="ru-RU" dirty="0"/>
              <a:t> </a:t>
            </a:r>
            <a:r>
              <a:rPr lang="ru-RU" dirty="0" err="1"/>
              <a:t>аткарууну</a:t>
            </a:r>
            <a:r>
              <a:rPr lang="ru-RU" dirty="0"/>
              <a:t> </a:t>
            </a:r>
            <a:r>
              <a:rPr lang="ru-RU" dirty="0" err="1"/>
              <a:t>жогоруулатуу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сунуштар</a:t>
            </a:r>
            <a:r>
              <a:rPr lang="ru-RU" dirty="0"/>
              <a:t> </a:t>
            </a:r>
            <a:r>
              <a:rPr lang="ru-RU" dirty="0" err="1"/>
              <a:t>даярдалды</a:t>
            </a:r>
            <a:r>
              <a:rPr lang="ru-RU" dirty="0"/>
              <a:t>. ОУК </a:t>
            </a:r>
            <a:r>
              <a:rPr lang="ru-RU" dirty="0" err="1"/>
              <a:t>магистрлик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бакалаврдык</a:t>
            </a:r>
            <a:r>
              <a:rPr lang="ru-RU" dirty="0"/>
              <a:t> </a:t>
            </a:r>
            <a:r>
              <a:rPr lang="ru-RU" dirty="0" err="1"/>
              <a:t>программаларын</a:t>
            </a:r>
            <a:r>
              <a:rPr lang="ru-RU" dirty="0"/>
              <a:t> </a:t>
            </a:r>
            <a:r>
              <a:rPr lang="ru-RU" dirty="0" err="1"/>
              <a:t>усулдук</a:t>
            </a:r>
            <a:r>
              <a:rPr lang="ru-RU" dirty="0"/>
              <a:t> </a:t>
            </a:r>
            <a:r>
              <a:rPr lang="ru-RU" dirty="0" err="1"/>
              <a:t>камсыздоосу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ишин</a:t>
            </a:r>
            <a:r>
              <a:rPr lang="ru-RU" dirty="0"/>
              <a:t> </a:t>
            </a:r>
            <a:r>
              <a:rPr lang="ru-RU" dirty="0" err="1"/>
              <a:t>улантып</a:t>
            </a:r>
            <a:r>
              <a:rPr lang="ru-RU" dirty="0"/>
              <a:t> </a:t>
            </a:r>
            <a:r>
              <a:rPr lang="ru-RU" dirty="0" err="1"/>
              <a:t>жатат</a:t>
            </a:r>
            <a:r>
              <a:rPr lang="ru-RU" dirty="0"/>
              <a:t>.  </a:t>
            </a:r>
          </a:p>
          <a:p>
            <a:pPr marL="274320" indent="-133985">
              <a:spcBef>
                <a:spcPts val="580"/>
              </a:spcBef>
              <a:buSzPts val="2210"/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13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4;p7"/>
          <p:cNvSpPr txBox="1">
            <a:spLocks noGrp="1"/>
          </p:cNvSpPr>
          <p:nvPr>
            <p:ph type="title"/>
          </p:nvPr>
        </p:nvSpPr>
        <p:spPr>
          <a:xfrm>
            <a:off x="701336" y="0"/>
            <a:ext cx="10492925" cy="8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ibre Franklin"/>
              <a:buNone/>
            </a:pPr>
            <a:r>
              <a:rPr lang="ru-RU" sz="2000" b="1" dirty="0">
                <a:solidFill>
                  <a:schemeClr val="dk1"/>
                </a:solidFill>
              </a:rPr>
              <a:t>2023-2024-окуу </a:t>
            </a:r>
            <a:r>
              <a:rPr lang="ru-RU" sz="2000" b="1" dirty="0" err="1">
                <a:solidFill>
                  <a:schemeClr val="dk1"/>
                </a:solidFill>
              </a:rPr>
              <a:t>жылындагы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жазгы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семестрдин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сынактык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сессиясындагы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студенттердин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жетишкендиктери</a:t>
            </a:r>
            <a:r>
              <a:rPr lang="ru-RU" sz="2000" b="1" dirty="0">
                <a:solidFill>
                  <a:schemeClr val="dk1"/>
                </a:solidFill>
              </a:rPr>
              <a:t>  </a:t>
            </a:r>
            <a:r>
              <a:rPr lang="ru-RU" sz="2000" b="1" dirty="0" err="1">
                <a:solidFill>
                  <a:schemeClr val="dk1"/>
                </a:solidFill>
              </a:rPr>
              <a:t>боюнча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 err="1">
                <a:solidFill>
                  <a:srgbClr val="FF0000"/>
                </a:solidFill>
              </a:rPr>
              <a:t>негизги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сессиядан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кийин</a:t>
            </a:r>
            <a:r>
              <a:rPr lang="ru-RU" sz="2000" b="1" dirty="0">
                <a:solidFill>
                  <a:srgbClr val="FF0000"/>
                </a:solidFill>
              </a:rPr>
              <a:t>) 2024-ж. 14-июнуна карата </a:t>
            </a:r>
            <a:r>
              <a:rPr lang="ru-RU" sz="2000" b="1" dirty="0" err="1">
                <a:solidFill>
                  <a:srgbClr val="FF0000"/>
                </a:solidFill>
              </a:rPr>
              <a:t>маалымат</a:t>
            </a:r>
            <a:endParaRPr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05837"/>
              </p:ext>
            </p:extLst>
          </p:nvPr>
        </p:nvGraphicFramePr>
        <p:xfrm>
          <a:off x="275205" y="958527"/>
          <a:ext cx="11417925" cy="5841593"/>
        </p:xfrm>
        <a:graphic>
          <a:graphicData uri="http://schemas.openxmlformats.org/drawingml/2006/table">
            <a:tbl>
              <a:tblPr/>
              <a:tblGrid>
                <a:gridCol w="486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1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5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30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16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26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267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23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7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5533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5533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6684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3412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841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Институт, </a:t>
                      </a:r>
                    </a:p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жогорку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Студ. саны,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бардыгы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Сессияга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уруксат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берилген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студ. 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сабак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тарды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тапшыр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гандар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Курстар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боюнча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жетишкендик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lang="ru-RU"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абсолюттук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%)</a:t>
                      </a:r>
                      <a:endParaRPr lang="ru-RU"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Жетишкендик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Карызы барлар</a:t>
                      </a:r>
                      <a:endParaRPr sz="11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3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Абсолют-тук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Сапат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тык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487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ky-KG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Жогорку кесиптик билим берүү</a:t>
                      </a:r>
                      <a:r>
                        <a:rPr lang="ru-RU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(бакалавр, специалист, магистр) ЖКББ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288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ky-KG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 </a:t>
                      </a:r>
                      <a:r>
                        <a:rPr lang="ru-RU" sz="11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МТИ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ИИТ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ТжРИ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ИТР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КГТИ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БББПИ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ИСОП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ЭТИ 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ИЭТ</a:t>
                      </a: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ЭЛЖМ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МВШЛ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ЭБЖМ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ВШЭБ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ИАД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32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КИ-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(КИ-СИ)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КТ-МИ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КГ-МИ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362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Токмок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ш.  филиал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Кара-Балта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ш.  филиал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күнд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сырттан)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415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Кара-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Көл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ш. филиал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күнд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сырттан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8269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Кызыл-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Кыя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ш. филиал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8616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</a:t>
                      </a: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1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 боюнча жыйынтык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11050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10397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4906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6144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55,6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14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67255"/>
              </p:ext>
            </p:extLst>
          </p:nvPr>
        </p:nvGraphicFramePr>
        <p:xfrm>
          <a:off x="601760" y="561861"/>
          <a:ext cx="10823803" cy="5169643"/>
        </p:xfrm>
        <a:graphic>
          <a:graphicData uri="http://schemas.openxmlformats.org/drawingml/2006/table">
            <a:tbl>
              <a:tblPr/>
              <a:tblGrid>
                <a:gridCol w="430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98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8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2472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2472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6441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53655">
                <a:tc gridSpan="15"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окуу формасы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МТИс 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ИИТз</a:t>
                      </a: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45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ТжРИс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ИТРз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ЭИс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ТИс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57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КГТИс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ЭТИсырт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ИЭТз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ЭЛЖМсырт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МВШЛз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ЭБЖМсырт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ВШЭБз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КИ-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КИ-СИз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51,4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654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КТ-МИ 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КГ-МИ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филиал (сырттан)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6129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 филиал (сырттан)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61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</a:t>
                      </a: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масы боюнча жыйынтык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5149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3387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2716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31535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ЖКББ б-</a:t>
                      </a:r>
                      <a:r>
                        <a:rPr lang="ru-RU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жыйынтык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17153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15546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8293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8860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51,7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0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15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39581"/>
              </p:ext>
            </p:extLst>
          </p:nvPr>
        </p:nvGraphicFramePr>
        <p:xfrm>
          <a:off x="895229" y="219909"/>
          <a:ext cx="9713585" cy="5419183"/>
        </p:xfrm>
        <a:graphic>
          <a:graphicData uri="http://schemas.openxmlformats.org/drawingml/2006/table">
            <a:tbl>
              <a:tblPr/>
              <a:tblGrid>
                <a:gridCol w="3861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97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5038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038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96263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53249">
                <a:tc gridSpan="15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  кесиптик билим берүү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(колледж) ОКББ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Политехник.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68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ОКББ (колледж) кампус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86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ОКББ (колледж)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сырттан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кампус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652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ишкек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техникалык колледж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252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Тоо-кен-технологиялык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колледж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61,2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Кара-Балта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36,4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филиал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ОКББ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68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боюнча жыйынтык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5570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5246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3871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453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боюнча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22723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20792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12164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10559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734975"/>
            <a:ext cx="96233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/>
              <a:t>Жалпы</a:t>
            </a:r>
            <a:r>
              <a:rPr lang="ru-RU" dirty="0"/>
              <a:t> университет </a:t>
            </a:r>
            <a:r>
              <a:rPr lang="ru-RU" dirty="0" err="1"/>
              <a:t>боюнча</a:t>
            </a:r>
            <a:r>
              <a:rPr lang="ru-RU" dirty="0"/>
              <a:t>, </a:t>
            </a:r>
            <a:r>
              <a:rPr lang="ru-RU" b="1" dirty="0" err="1"/>
              <a:t>негизги</a:t>
            </a:r>
            <a:r>
              <a:rPr lang="ru-RU" b="1" dirty="0"/>
              <a:t> </a:t>
            </a:r>
            <a:r>
              <a:rPr lang="ru-RU" b="1" dirty="0" err="1"/>
              <a:t>сессиядан</a:t>
            </a:r>
            <a:r>
              <a:rPr lang="ru-RU" b="1" dirty="0"/>
              <a:t> </a:t>
            </a:r>
            <a:r>
              <a:rPr lang="ru-RU" b="1" dirty="0" err="1"/>
              <a:t>кийин</a:t>
            </a:r>
            <a:r>
              <a:rPr lang="ru-RU" b="1" dirty="0"/>
              <a:t> </a:t>
            </a:r>
            <a:r>
              <a:rPr lang="ru-RU" dirty="0" err="1"/>
              <a:t>абсолюттук</a:t>
            </a:r>
            <a:r>
              <a:rPr lang="ru-RU" dirty="0"/>
              <a:t> </a:t>
            </a:r>
            <a:r>
              <a:rPr lang="ru-RU" dirty="0" err="1"/>
              <a:t>жетишкендик</a:t>
            </a:r>
            <a:r>
              <a:rPr lang="ru-RU" dirty="0"/>
              <a:t> </a:t>
            </a:r>
            <a:r>
              <a:rPr lang="ru-RU" b="1" dirty="0">
                <a:solidFill>
                  <a:srgbClr val="EA0A45"/>
                </a:solidFill>
              </a:rPr>
              <a:t>58,5%</a:t>
            </a:r>
            <a:r>
              <a:rPr lang="ru-RU" dirty="0"/>
              <a:t> </a:t>
            </a:r>
            <a:r>
              <a:rPr lang="ru-RU" dirty="0" err="1"/>
              <a:t>түзгөн</a:t>
            </a:r>
            <a:r>
              <a:rPr lang="ru-RU" dirty="0"/>
              <a:t> (</a:t>
            </a:r>
            <a:r>
              <a:rPr lang="ru-RU" dirty="0" err="1"/>
              <a:t>былтыркы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- 54,7%), </a:t>
            </a:r>
            <a:r>
              <a:rPr lang="ru-RU" b="1" dirty="0" err="1">
                <a:solidFill>
                  <a:srgbClr val="EA0A45"/>
                </a:solidFill>
              </a:rPr>
              <a:t>демек</a:t>
            </a:r>
            <a:r>
              <a:rPr lang="ru-RU" b="1" dirty="0">
                <a:solidFill>
                  <a:srgbClr val="EA0A45"/>
                </a:solidFill>
              </a:rPr>
              <a:t> 3,8% </a:t>
            </a:r>
            <a:r>
              <a:rPr lang="ru-RU" b="1" dirty="0" err="1">
                <a:solidFill>
                  <a:srgbClr val="EA0A45"/>
                </a:solidFill>
              </a:rPr>
              <a:t>жогорулады</a:t>
            </a:r>
            <a:r>
              <a:rPr lang="ru-RU" dirty="0"/>
              <a:t>. </a:t>
            </a:r>
          </a:p>
          <a:p>
            <a:r>
              <a:rPr lang="ru-RU" dirty="0" err="1"/>
              <a:t>Сапатту</a:t>
            </a:r>
            <a:r>
              <a:rPr lang="ru-RU" dirty="0"/>
              <a:t> </a:t>
            </a:r>
            <a:r>
              <a:rPr lang="ru-RU" dirty="0" err="1"/>
              <a:t>жетишкендик</a:t>
            </a:r>
            <a:r>
              <a:rPr lang="ru-RU" dirty="0"/>
              <a:t> – </a:t>
            </a:r>
            <a:r>
              <a:rPr lang="ru-RU" b="1" dirty="0">
                <a:solidFill>
                  <a:srgbClr val="EA0A45"/>
                </a:solidFill>
              </a:rPr>
              <a:t>35,8%</a:t>
            </a:r>
            <a:r>
              <a:rPr lang="ru-RU" dirty="0"/>
              <a:t> </a:t>
            </a:r>
            <a:r>
              <a:rPr lang="ru-RU" dirty="0" err="1"/>
              <a:t>түзөт</a:t>
            </a:r>
            <a:r>
              <a:rPr lang="ru-RU" dirty="0"/>
              <a:t>(</a:t>
            </a:r>
            <a:r>
              <a:rPr lang="ru-RU" dirty="0" err="1"/>
              <a:t>былтыркы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- 32,6%), </a:t>
            </a:r>
            <a:r>
              <a:rPr lang="ru-RU" b="1" dirty="0" err="1">
                <a:solidFill>
                  <a:srgbClr val="EA0A45"/>
                </a:solidFill>
              </a:rPr>
              <a:t>демек</a:t>
            </a:r>
            <a:r>
              <a:rPr lang="ru-RU" b="1" dirty="0">
                <a:solidFill>
                  <a:srgbClr val="EA0A45"/>
                </a:solidFill>
              </a:rPr>
              <a:t> 3,2% </a:t>
            </a:r>
            <a:r>
              <a:rPr lang="ru-RU" b="1" dirty="0" err="1">
                <a:solidFill>
                  <a:srgbClr val="EA0A45"/>
                </a:solidFill>
              </a:rPr>
              <a:t>жогорулады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1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16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4;p7"/>
          <p:cNvSpPr txBox="1">
            <a:spLocks noGrp="1"/>
          </p:cNvSpPr>
          <p:nvPr>
            <p:ph type="title"/>
          </p:nvPr>
        </p:nvSpPr>
        <p:spPr>
          <a:xfrm>
            <a:off x="346229" y="54450"/>
            <a:ext cx="11194261" cy="8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2300"/>
            </a:pPr>
            <a:r>
              <a:rPr lang="ru-RU" sz="2000" b="1" dirty="0">
                <a:solidFill>
                  <a:schemeClr val="dk1"/>
                </a:solidFill>
              </a:rPr>
              <a:t>2023-2024-окуу </a:t>
            </a:r>
            <a:r>
              <a:rPr lang="ru-RU" sz="2000" b="1" dirty="0" err="1">
                <a:solidFill>
                  <a:schemeClr val="dk1"/>
                </a:solidFill>
              </a:rPr>
              <a:t>жылындагы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жазгы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семестрдин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сынактык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сессиясындагы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студенттердин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жетишкендиктери</a:t>
            </a:r>
            <a:r>
              <a:rPr lang="ru-RU" sz="2000" b="1" dirty="0">
                <a:solidFill>
                  <a:schemeClr val="dk1"/>
                </a:solidFill>
              </a:rPr>
              <a:t>  </a:t>
            </a:r>
            <a:r>
              <a:rPr lang="ru-RU" sz="2000" b="1" dirty="0" err="1">
                <a:solidFill>
                  <a:schemeClr val="dk1"/>
                </a:solidFill>
              </a:rPr>
              <a:t>боюнча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(FX, I </a:t>
            </a:r>
            <a:r>
              <a:rPr lang="ru-RU" sz="2000" b="1" dirty="0" err="1">
                <a:solidFill>
                  <a:srgbClr val="FF0000"/>
                </a:solidFill>
              </a:rPr>
              <a:t>кайрадан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тапшыргандан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кийин</a:t>
            </a:r>
            <a:r>
              <a:rPr lang="ru-RU" sz="2000" b="1" dirty="0">
                <a:solidFill>
                  <a:srgbClr val="FF0000"/>
                </a:solidFill>
              </a:rPr>
              <a:t>) 2024-ж. 12-июлуна карата </a:t>
            </a:r>
            <a:r>
              <a:rPr lang="ru-RU" sz="2000" b="1" dirty="0" err="1">
                <a:solidFill>
                  <a:srgbClr val="FF0000"/>
                </a:solidFill>
              </a:rPr>
              <a:t>маалымат</a:t>
            </a:r>
            <a:endParaRPr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08179"/>
              </p:ext>
            </p:extLst>
          </p:nvPr>
        </p:nvGraphicFramePr>
        <p:xfrm>
          <a:off x="248575" y="879882"/>
          <a:ext cx="11444555" cy="6031070"/>
        </p:xfrm>
        <a:graphic>
          <a:graphicData uri="http://schemas.openxmlformats.org/drawingml/2006/table">
            <a:tbl>
              <a:tblPr/>
              <a:tblGrid>
                <a:gridCol w="513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1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5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30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16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26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267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23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7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5533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5533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6684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3412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841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Институт, </a:t>
                      </a:r>
                    </a:p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жогорку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Студ. саны,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бардыгы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Сессияга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уруксат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берилген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студ. 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сабак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тарды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тапшыр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гандар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Курстар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боюнча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жетишкендик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lang="ru-RU"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абсолюттук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%)</a:t>
                      </a:r>
                      <a:endParaRPr lang="ru-RU"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Жетишкендик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Карызы барлар</a:t>
                      </a:r>
                      <a:endParaRPr sz="11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3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Абсолют-тук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Сапат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тык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487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ky-KG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Жогорку кесиптик билим берүү</a:t>
                      </a:r>
                      <a:r>
                        <a:rPr lang="ru-RU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(бакалавр, специалист, магистр) ЖКББ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288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ky-KG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 </a:t>
                      </a:r>
                      <a:r>
                        <a:rPr lang="ru-RU" sz="11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МТИ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ИИТ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2433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2235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1114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38,0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1319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54,2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ТжРИ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ИТР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КГТИ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44,9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БББПИ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ИСОП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ЭТИ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ИЭТ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67,3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50,0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ЭЛЖМ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МВШЛ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ЭБЖМ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ВШЭБ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1035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ИАД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1696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1646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707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32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КИ-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(КИ-СИ)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1175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1109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43,6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КТ-МИ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КГ-МИ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706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380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362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Токмок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ш.  филиал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82,9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142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Кара-Балта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ш.  филиал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күнд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сырттан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93,0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415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Кара-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Көл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ш. филиал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күнд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сырттан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71,5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8269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Кызыл-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Кыя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ш. филиал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94,6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8616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</a:t>
                      </a:r>
                      <a:r>
                        <a:rPr lang="ru-RU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 боюнча жыйынтык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11050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10397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6143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93,2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4907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44,4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17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97158"/>
              </p:ext>
            </p:extLst>
          </p:nvPr>
        </p:nvGraphicFramePr>
        <p:xfrm>
          <a:off x="601760" y="561861"/>
          <a:ext cx="10823803" cy="5169643"/>
        </p:xfrm>
        <a:graphic>
          <a:graphicData uri="http://schemas.openxmlformats.org/drawingml/2006/table">
            <a:tbl>
              <a:tblPr/>
              <a:tblGrid>
                <a:gridCol w="430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98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8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2472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26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2472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6441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53655">
                <a:tc gridSpan="15"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окуу формасы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МТИс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ИИТз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45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ТжРИс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ИТРз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77,3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ЭИс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505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ТИс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63,6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57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КГТИс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ЭТИсырт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ИЭТз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ЭЛЖМсырт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МВШЛз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91,1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ЭБЖМсырт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ВШЭБз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81,3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КИ-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КИ-СИз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654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КТ-МИ сырт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КГ-МИ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1039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876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филиал (сырттан)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91,0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73.0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6129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 филиал (сырттан)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97,4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61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</a:t>
                      </a:r>
                      <a:r>
                        <a:rPr lang="ky-KG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масы боюнча жыйынтык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6103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5149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78,8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78,8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97,7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72,3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2382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31535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ЖКББ б-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жыйынтык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17153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15546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9864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73,4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84,6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95,4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18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6122"/>
              </p:ext>
            </p:extLst>
          </p:nvPr>
        </p:nvGraphicFramePr>
        <p:xfrm>
          <a:off x="895229" y="219909"/>
          <a:ext cx="9713585" cy="5419183"/>
        </p:xfrm>
        <a:graphic>
          <a:graphicData uri="http://schemas.openxmlformats.org/drawingml/2006/table">
            <a:tbl>
              <a:tblPr/>
              <a:tblGrid>
                <a:gridCol w="3861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97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5038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2287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038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96263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53249">
                <a:tc gridSpan="15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  кесиптик билим берүү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(колледж) ОКББ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Политехник.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1063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1057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81,5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68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ОКББ (колледж) кампус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2140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1986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1789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86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ОКББ (колледж)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сырттан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кампус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652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ишкек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техникалык колледж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1067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2521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Тоо-кен-технологиялык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колледж</a:t>
                      </a:r>
                      <a:r>
                        <a:rPr lang="ky-KG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46,7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Кара-Балта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34,2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168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филиал </a:t>
                      </a:r>
                      <a:r>
                        <a:rPr lang="ky-K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ОКББ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68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боюнча жыйынтык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5570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5246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4148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32,0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1422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25,5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453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боюнча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22723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20792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14012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57,2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76,2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86,8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95,4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83,0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67,4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34,9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8711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38,3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920" y="5661749"/>
            <a:ext cx="961451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/>
              <a:t>Жалпы</a:t>
            </a:r>
            <a:r>
              <a:rPr lang="ru-RU" dirty="0"/>
              <a:t> университет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абсолюттук</a:t>
            </a:r>
            <a:r>
              <a:rPr lang="ru-RU" dirty="0"/>
              <a:t> </a:t>
            </a:r>
            <a:r>
              <a:rPr lang="ru-RU" dirty="0" err="1"/>
              <a:t>жетишкендик</a:t>
            </a:r>
            <a:r>
              <a:rPr lang="ru-RU" dirty="0"/>
              <a:t> </a:t>
            </a:r>
            <a:r>
              <a:rPr lang="ru-RU" b="1" dirty="0"/>
              <a:t>FX, I </a:t>
            </a:r>
            <a:r>
              <a:rPr lang="ru-RU" b="1" dirty="0" err="1"/>
              <a:t>кайрадан</a:t>
            </a:r>
            <a:r>
              <a:rPr lang="ru-RU" b="1" dirty="0"/>
              <a:t> </a:t>
            </a:r>
            <a:r>
              <a:rPr lang="ru-RU" b="1" dirty="0" err="1"/>
              <a:t>тапшыргандан</a:t>
            </a:r>
            <a:r>
              <a:rPr lang="ru-RU" b="1" dirty="0"/>
              <a:t> </a:t>
            </a:r>
            <a:r>
              <a:rPr lang="ru-RU" b="1" dirty="0" err="1"/>
              <a:t>кийин</a:t>
            </a:r>
            <a:r>
              <a:rPr lang="ru-RU" dirty="0"/>
              <a:t> </a:t>
            </a:r>
            <a:r>
              <a:rPr lang="ru-RU" b="1" dirty="0">
                <a:solidFill>
                  <a:srgbClr val="EA0A45"/>
                </a:solidFill>
              </a:rPr>
              <a:t>8,9% </a:t>
            </a:r>
            <a:r>
              <a:rPr lang="ru-RU" b="1" dirty="0" err="1">
                <a:solidFill>
                  <a:srgbClr val="EA0A45"/>
                </a:solidFill>
              </a:rPr>
              <a:t>жогорулады</a:t>
            </a:r>
            <a:r>
              <a:rPr lang="ru-RU" b="1" dirty="0">
                <a:solidFill>
                  <a:srgbClr val="EA0A45"/>
                </a:solidFill>
              </a:rPr>
              <a:t> 67,4% </a:t>
            </a:r>
            <a:r>
              <a:rPr lang="ru-RU" b="1" dirty="0" err="1">
                <a:solidFill>
                  <a:srgbClr val="EA0A45"/>
                </a:solidFill>
              </a:rPr>
              <a:t>түздү</a:t>
            </a:r>
            <a:r>
              <a:rPr lang="ru-RU" dirty="0"/>
              <a:t>.</a:t>
            </a:r>
          </a:p>
          <a:p>
            <a:r>
              <a:rPr lang="ru-RU" dirty="0" err="1"/>
              <a:t>Былтыркы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жылында</a:t>
            </a:r>
            <a:r>
              <a:rPr lang="ru-RU" dirty="0"/>
              <a:t> </a:t>
            </a:r>
            <a:r>
              <a:rPr lang="ru-RU" b="1" dirty="0"/>
              <a:t>FX, I </a:t>
            </a:r>
            <a:r>
              <a:rPr lang="ru-RU" b="1" dirty="0" err="1"/>
              <a:t>кайрадан</a:t>
            </a:r>
            <a:r>
              <a:rPr lang="ru-RU" b="1" dirty="0"/>
              <a:t> </a:t>
            </a:r>
            <a:r>
              <a:rPr lang="ru-RU" b="1" dirty="0" err="1"/>
              <a:t>тапшыргандан</a:t>
            </a:r>
            <a:r>
              <a:rPr lang="ru-RU" b="1" dirty="0"/>
              <a:t> </a:t>
            </a:r>
            <a:r>
              <a:rPr lang="ru-RU" b="1" dirty="0" err="1"/>
              <a:t>кийин</a:t>
            </a:r>
            <a:r>
              <a:rPr lang="ru-RU" dirty="0"/>
              <a:t> </a:t>
            </a:r>
            <a:r>
              <a:rPr lang="ru-RU" b="1" dirty="0">
                <a:solidFill>
                  <a:srgbClr val="EA0A45"/>
                </a:solidFill>
              </a:rPr>
              <a:t>16,4% </a:t>
            </a:r>
            <a:r>
              <a:rPr lang="ru-RU" b="1" dirty="0" err="1">
                <a:solidFill>
                  <a:srgbClr val="EA0A45"/>
                </a:solidFill>
              </a:rPr>
              <a:t>жогорулады</a:t>
            </a:r>
            <a:r>
              <a:rPr lang="ru-RU" b="1" dirty="0">
                <a:solidFill>
                  <a:srgbClr val="EA0A45"/>
                </a:solidFill>
              </a:rPr>
              <a:t> 71,1% </a:t>
            </a:r>
            <a:r>
              <a:rPr lang="ru-RU" b="1" dirty="0" err="1">
                <a:solidFill>
                  <a:srgbClr val="EA0A45"/>
                </a:solidFill>
              </a:rPr>
              <a:t>түздү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5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19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83;p10"/>
          <p:cNvSpPr txBox="1">
            <a:spLocks noGrp="1"/>
          </p:cNvSpPr>
          <p:nvPr>
            <p:ph type="title"/>
          </p:nvPr>
        </p:nvSpPr>
        <p:spPr>
          <a:xfrm>
            <a:off x="585926" y="213064"/>
            <a:ext cx="10466292" cy="9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КМТУнун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студенттеринин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күндүзгү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окууту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формасынын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жетишкендиктери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анализ (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негизги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сессиядан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кийин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FX, I кайра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тапшыруудан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кийин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ky-KG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Жогорку кесиптик билим берүү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(бакалавр, специалист, магистр) ЖКББ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" name="Google Shape;285;p10"/>
          <p:cNvGraphicFramePr/>
          <p:nvPr>
            <p:extLst>
              <p:ext uri="{D42A27DB-BD31-4B8C-83A1-F6EECF244321}">
                <p14:modId xmlns:p14="http://schemas.microsoft.com/office/powerpoint/2010/main" val="4242259870"/>
              </p:ext>
            </p:extLst>
          </p:nvPr>
        </p:nvGraphicFramePr>
        <p:xfrm>
          <a:off x="1367831" y="1222118"/>
          <a:ext cx="8001448" cy="52141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92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4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315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Институт,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жогорку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мектеп</a:t>
                      </a:r>
                      <a:endParaRPr sz="16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Жалпы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жетишкендик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%-те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2023-2024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окуу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жылы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боюнча</a:t>
                      </a:r>
                      <a:endParaRPr sz="16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4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Негизги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жайкы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сессиядан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кийин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16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FX, I кайра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тапшыруудан</a:t>
                      </a:r>
                      <a:r>
                        <a:rPr lang="ru-RU" sz="16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кийин</a:t>
                      </a:r>
                      <a:endParaRPr sz="16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МТИ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ИИТ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45,5%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49,8%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(+4,3%)</a:t>
                      </a:r>
                      <a:endParaRPr sz="1600" b="1" u="none" strike="noStrike" cap="none" dirty="0">
                        <a:solidFill>
                          <a:srgbClr val="EA0A45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ТжРИ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ИТР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38,7%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67,1%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(+28,4%)</a:t>
                      </a:r>
                      <a:endParaRPr sz="1600" b="1" u="none" strike="noStrike" cap="none" dirty="0">
                        <a:solidFill>
                          <a:srgbClr val="EA0A45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30,0%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69,0%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(+39%)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52,3%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60,0%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(+7,7%)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39,4%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44,9%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(+5,5%)</a:t>
                      </a:r>
                      <a:endParaRPr lang="ru-RU"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БББПИ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ИСОП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49,6%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54,8%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(+5,2%)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ИЭТ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51,9%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67,3%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(+15,4%)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ЭЛЖМ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МВШЛ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69,9%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74,1%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(+4,2%)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ЭБЖМ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ВШЭБ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63,0%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(+16,1%)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АДИ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ИАД</a:t>
                      </a: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42,2%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60,1%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(+17,9%)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Н.Исанов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47,3%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59,8%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(+12,5%)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577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У.Асаналиев ат. КТМИ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30,7%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47,4% </a:t>
                      </a:r>
                      <a:r>
                        <a:rPr lang="ru-RU" sz="1600" b="1" u="none" strike="noStrike" cap="none" dirty="0">
                          <a:solidFill>
                            <a:srgbClr val="EA0A45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(+16,7%)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6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9204" y="114061"/>
            <a:ext cx="8806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(ЖКББ), 14.10.24</a:t>
            </a:r>
            <a:endParaRPr lang="ru-RU" sz="2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197;g1767adbcc65_0_7"/>
          <p:cNvGraphicFramePr/>
          <p:nvPr>
            <p:extLst>
              <p:ext uri="{D42A27DB-BD31-4B8C-83A1-F6EECF244321}">
                <p14:modId xmlns:p14="http://schemas.microsoft.com/office/powerpoint/2010/main" val="1573249398"/>
              </p:ext>
            </p:extLst>
          </p:nvPr>
        </p:nvGraphicFramePr>
        <p:xfrm>
          <a:off x="1504280" y="640470"/>
          <a:ext cx="7943475" cy="6217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6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9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05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5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  п/п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Институт/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Жогорку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Баардыгы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МТИ (ИИТ)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ТжРИ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(ИТР)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(ИЭТ)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ЭЛЖМ (МВШЛ)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ЭБЖМ (ВШЭБ)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АДИ (ИАД)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КИКИ (КИ-СИ)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КТМИ (КГ-МИ)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71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Жыйынтыгы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19028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11418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20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092" y="269937"/>
            <a:ext cx="10901778" cy="5379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Жалпы университет боюнча </a:t>
            </a:r>
            <a:r>
              <a:rPr lang="ky-KG" sz="20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22723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студенттин ичинен сессияга (</a:t>
            </a:r>
            <a:r>
              <a:rPr lang="de-DE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FX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жана I эсепке алганда) </a:t>
            </a:r>
            <a:r>
              <a:rPr lang="ky-KG" sz="20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20792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студент катышты, алардын ичинен 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y-KG" sz="20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14012 </a:t>
            </a:r>
            <a:r>
              <a:rPr lang="ky-KG" sz="2000" b="1" dirty="0" err="1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ст.</a:t>
            </a:r>
            <a:r>
              <a:rPr lang="ky-KG" sz="2000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(67,4%)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тапшырды, карыздары барлар  – </a:t>
            </a:r>
            <a:r>
              <a:rPr lang="ky-KG" sz="20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38,3%</a:t>
            </a:r>
            <a:r>
              <a:rPr lang="ky-KG" sz="2000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ky-KG" sz="20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8711</a:t>
            </a:r>
            <a:r>
              <a:rPr lang="ky-KG" sz="2000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студент)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бир карызы менен -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3695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эки карызы менен 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2213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үч жана андан көп - 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2803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студент.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Университет боюнча абсолюттук жетишкендик </a:t>
            </a:r>
            <a:r>
              <a:rPr lang="ky-KG" sz="20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67,4</a:t>
            </a:r>
            <a:r>
              <a:rPr lang="ky-KG" sz="2000" b="1" i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түздү </a:t>
            </a:r>
            <a:r>
              <a:rPr lang="ky-KG" sz="2000" u="sng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(71,1% былтыркыга салыштырма 3,7% төмөндөдү)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y-KG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Былтыркы жылга салыштырмалуу сессиянын жыйынтыгынын анализи төмөндөгүдөй болду:  1 курс 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69,7%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2 курс 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57,2%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 3 курс 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76,2%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4 курс 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86,8%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                   5 курс 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95,4%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6 курс-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83,0%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Окутуунун күндүзгү формасы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ндагы студенттердин жыйынтыктарынын анализи институттар жана жогорку </a:t>
            </a:r>
            <a:r>
              <a:rPr lang="ky-KG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мектепттер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боюнча төмөндөгүдөй: башкы </a:t>
            </a:r>
            <a:r>
              <a:rPr lang="ky-KG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ЖОЖдо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жайгашкан түзүмдүк бөлүмдөр боюнча жетишкендиктин төмөнкү пайызы КГТИ–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44,9%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 ошону менен бирге эң төмөн пайыз  ИСОП-2 курста-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29%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КГТИ -2 курста-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32%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жана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 курста –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37%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У.Асаналиев ат. КТМИ 3 курста -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36%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АДИ -3 курста-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39%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Жалпы университет боюнча жайкы семестрге </a:t>
            </a: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2668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студент катталышты, алардын ичинен сабактарын 338 (13%) студент тапшырды.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21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88777" y="173523"/>
            <a:ext cx="12192000" cy="785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күндүзгү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формасы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жазгы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сынактык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сессиянын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жетишкендиктеринин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анализи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2000" b="1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Жогорку кесиптик билим берүү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(бакалавр, специалист, магистр), ЖКББ)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212066"/>
              </p:ext>
            </p:extLst>
          </p:nvPr>
        </p:nvGraphicFramePr>
        <p:xfrm>
          <a:off x="541539" y="958528"/>
          <a:ext cx="10812262" cy="589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0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22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88777" y="173523"/>
            <a:ext cx="12192000" cy="785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сырттан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формасы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жазгы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сынактык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сессиянын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жетишкендиктеринин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анализи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2000" b="1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Жогорку кесиптик билим берүү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(бакалавр, специалист, магистр), ЖКББ)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326615"/>
              </p:ext>
            </p:extLst>
          </p:nvPr>
        </p:nvGraphicFramePr>
        <p:xfrm>
          <a:off x="923278" y="1216241"/>
          <a:ext cx="10102788" cy="564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3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23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9895"/>
            <a:ext cx="12192000" cy="785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  кесиптик билим берүү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(колледж) ОКББ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r>
              <a:rPr lang="ru-RU" sz="1800" dirty="0">
                <a:solidFill>
                  <a:srgbClr val="FF0000"/>
                </a:solidFill>
                <a:sym typeface="Arial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жазгы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сынактык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сессиянын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жетишкендиктеринин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анализи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2000" b="1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953292"/>
              </p:ext>
            </p:extLst>
          </p:nvPr>
        </p:nvGraphicFramePr>
        <p:xfrm>
          <a:off x="1642369" y="958527"/>
          <a:ext cx="9551892" cy="589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9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24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852104"/>
              </p:ext>
            </p:extLst>
          </p:nvPr>
        </p:nvGraphicFramePr>
        <p:xfrm>
          <a:off x="202997" y="1337419"/>
          <a:ext cx="5571849" cy="453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317;p15"/>
          <p:cNvSpPr txBox="1">
            <a:spLocks noGrp="1"/>
          </p:cNvSpPr>
          <p:nvPr>
            <p:ph type="title"/>
          </p:nvPr>
        </p:nvSpPr>
        <p:spPr>
          <a:xfrm>
            <a:off x="1047783" y="128255"/>
            <a:ext cx="928903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lang="ru-RU" sz="2400" b="1" dirty="0" err="1"/>
              <a:t>Күндүзгү</a:t>
            </a:r>
            <a:r>
              <a:rPr lang="ru-RU" sz="2400" b="1" dirty="0"/>
              <a:t> </a:t>
            </a:r>
            <a:r>
              <a:rPr lang="ru-RU" sz="2400" b="1" dirty="0" err="1"/>
              <a:t>окуу</a:t>
            </a:r>
            <a:r>
              <a:rPr lang="ru-RU" sz="2400" b="1" dirty="0"/>
              <a:t> </a:t>
            </a:r>
            <a:r>
              <a:rPr lang="ru-RU" sz="2400" b="1" dirty="0" err="1"/>
              <a:t>формасынын</a:t>
            </a:r>
            <a:r>
              <a:rPr lang="ru-RU" sz="2400" b="1" dirty="0"/>
              <a:t> </a:t>
            </a:r>
            <a:r>
              <a:rPr lang="ru-RU" sz="2400" b="1" dirty="0" err="1"/>
              <a:t>курстар</a:t>
            </a:r>
            <a:r>
              <a:rPr lang="ru-RU" sz="2400" b="1" dirty="0"/>
              <a:t> </a:t>
            </a:r>
            <a:r>
              <a:rPr lang="ru-RU" sz="2400" b="1" dirty="0" err="1"/>
              <a:t>боюнча</a:t>
            </a:r>
            <a:r>
              <a:rPr lang="ru-RU" sz="2400" b="1" dirty="0"/>
              <a:t> </a:t>
            </a:r>
            <a:r>
              <a:rPr lang="ru-RU" sz="2400" b="1" dirty="0" err="1"/>
              <a:t>структуралык</a:t>
            </a:r>
            <a:r>
              <a:rPr lang="ru-RU" sz="2400" b="1" dirty="0"/>
              <a:t> </a:t>
            </a:r>
            <a:r>
              <a:rPr lang="ru-RU" sz="2400" b="1" dirty="0" err="1"/>
              <a:t>бөлүмдөрүнүн</a:t>
            </a:r>
            <a:r>
              <a:rPr lang="ru-RU" sz="2400" b="1" dirty="0"/>
              <a:t> </a:t>
            </a:r>
            <a:r>
              <a:rPr lang="ru-RU" sz="2400" b="1" dirty="0" err="1"/>
              <a:t>жетишкендиктериндин</a:t>
            </a:r>
            <a:r>
              <a:rPr lang="ru-RU" sz="2400" b="1" dirty="0"/>
              <a:t> </a:t>
            </a:r>
            <a:r>
              <a:rPr lang="ru-RU" sz="2400" b="1" dirty="0" err="1"/>
              <a:t>анализи</a:t>
            </a:r>
            <a:endParaRPr sz="2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860864"/>
              </p:ext>
            </p:extLst>
          </p:nvPr>
        </p:nvGraphicFramePr>
        <p:xfrm>
          <a:off x="5779698" y="1238250"/>
          <a:ext cx="6317052" cy="461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25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17;p15"/>
          <p:cNvSpPr txBox="1">
            <a:spLocks noGrp="1"/>
          </p:cNvSpPr>
          <p:nvPr>
            <p:ph type="title"/>
          </p:nvPr>
        </p:nvSpPr>
        <p:spPr>
          <a:xfrm>
            <a:off x="1047783" y="128255"/>
            <a:ext cx="928903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lang="ru-RU" sz="2400" b="1" dirty="0" err="1"/>
              <a:t>Күндүзгү</a:t>
            </a:r>
            <a:r>
              <a:rPr lang="ru-RU" sz="2400" b="1" dirty="0"/>
              <a:t> </a:t>
            </a:r>
            <a:r>
              <a:rPr lang="ru-RU" sz="2400" b="1" dirty="0" err="1"/>
              <a:t>окуу</a:t>
            </a:r>
            <a:r>
              <a:rPr lang="ru-RU" sz="2400" b="1" dirty="0"/>
              <a:t> </a:t>
            </a:r>
            <a:r>
              <a:rPr lang="ru-RU" sz="2400" b="1" dirty="0" err="1"/>
              <a:t>формасынын</a:t>
            </a:r>
            <a:r>
              <a:rPr lang="ru-RU" sz="2400" b="1" dirty="0"/>
              <a:t> </a:t>
            </a:r>
            <a:r>
              <a:rPr lang="ru-RU" sz="2400" b="1" dirty="0" err="1"/>
              <a:t>курстар</a:t>
            </a:r>
            <a:r>
              <a:rPr lang="ru-RU" sz="2400" b="1" dirty="0"/>
              <a:t> </a:t>
            </a:r>
            <a:r>
              <a:rPr lang="ru-RU" sz="2400" b="1" dirty="0" err="1"/>
              <a:t>боюнча</a:t>
            </a:r>
            <a:r>
              <a:rPr lang="ru-RU" sz="2400" b="1" dirty="0"/>
              <a:t> </a:t>
            </a:r>
            <a:r>
              <a:rPr lang="ru-RU" sz="2400" b="1" dirty="0" err="1"/>
              <a:t>структуралык</a:t>
            </a:r>
            <a:r>
              <a:rPr lang="ru-RU" sz="2400" b="1" dirty="0"/>
              <a:t> </a:t>
            </a:r>
            <a:r>
              <a:rPr lang="ru-RU" sz="2400" b="1" dirty="0" err="1"/>
              <a:t>бөлүмдөрүнүн</a:t>
            </a:r>
            <a:r>
              <a:rPr lang="ru-RU" sz="2400" b="1" dirty="0"/>
              <a:t> </a:t>
            </a:r>
            <a:r>
              <a:rPr lang="ru-RU" sz="2400" b="1" dirty="0" err="1"/>
              <a:t>жетишкендиктериндин</a:t>
            </a:r>
            <a:r>
              <a:rPr lang="ru-RU" sz="2400" b="1" dirty="0"/>
              <a:t> </a:t>
            </a:r>
            <a:r>
              <a:rPr lang="ru-RU" sz="2400" b="1" dirty="0" err="1"/>
              <a:t>анализи</a:t>
            </a:r>
            <a:endParaRPr sz="24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243508"/>
              </p:ext>
            </p:extLst>
          </p:nvPr>
        </p:nvGraphicFramePr>
        <p:xfrm>
          <a:off x="-85725" y="1281742"/>
          <a:ext cx="5894716" cy="465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440341"/>
              </p:ext>
            </p:extLst>
          </p:nvPr>
        </p:nvGraphicFramePr>
        <p:xfrm>
          <a:off x="5429250" y="1304926"/>
          <a:ext cx="6915149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39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26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17;p15"/>
          <p:cNvSpPr txBox="1">
            <a:spLocks noGrp="1"/>
          </p:cNvSpPr>
          <p:nvPr>
            <p:ph type="title"/>
          </p:nvPr>
        </p:nvSpPr>
        <p:spPr>
          <a:xfrm>
            <a:off x="1074198" y="206294"/>
            <a:ext cx="9987379" cy="54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курстардын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жетишкендиктердин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709187"/>
              </p:ext>
            </p:extLst>
          </p:nvPr>
        </p:nvGraphicFramePr>
        <p:xfrm>
          <a:off x="1447059" y="870011"/>
          <a:ext cx="9490229" cy="585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4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27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26;p16"/>
          <p:cNvSpPr txBox="1">
            <a:spLocks noGrp="1"/>
          </p:cNvSpPr>
          <p:nvPr>
            <p:ph type="title"/>
          </p:nvPr>
        </p:nvSpPr>
        <p:spPr>
          <a:xfrm>
            <a:off x="878889" y="162829"/>
            <a:ext cx="10315372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ky-KG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Жогорку кесиптик билим берүү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(бакалавр, специалист, магистр)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EA0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сапаттулук</a:t>
            </a:r>
            <a:r>
              <a:rPr lang="ru-RU" sz="2400" b="1" dirty="0">
                <a:solidFill>
                  <a:srgbClr val="EA0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EA0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EA0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жетишкендиктердин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күндузгү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о/ф)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26602"/>
              </p:ext>
            </p:extLst>
          </p:nvPr>
        </p:nvGraphicFramePr>
        <p:xfrm>
          <a:off x="1225117" y="1228959"/>
          <a:ext cx="9969143" cy="562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0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28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55;p20"/>
          <p:cNvSpPr txBox="1">
            <a:spLocks noGrp="1"/>
          </p:cNvSpPr>
          <p:nvPr>
            <p:ph type="title"/>
          </p:nvPr>
        </p:nvSpPr>
        <p:spPr>
          <a:xfrm>
            <a:off x="1553591" y="230070"/>
            <a:ext cx="9640669" cy="95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жазгы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сынактык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сессиянын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жетишкендиктеринин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884810"/>
              </p:ext>
            </p:extLst>
          </p:nvPr>
        </p:nvGraphicFramePr>
        <p:xfrm>
          <a:off x="1280736" y="1188597"/>
          <a:ext cx="9913524" cy="492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9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29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64815" y="249754"/>
            <a:ext cx="9268287" cy="70877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МАКтын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иштеринин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191" y="958527"/>
            <a:ext cx="10919534" cy="51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2024-жылдын бүтүрүүчүлөрүнүн Мамлекеттик  аттестациясы төмөндөгүдөй болду: даярдоо багыты, адистиги боюнча Мамлекеттик сынактарды тапшыруу, дипломдук долбоорлорду (иштерди), бүтүрүүчү квалификациялык иштерди жана магистрлик диссертацияларды жактоо.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25.01.24-ж.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14/6,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24-ж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№45/6 жана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15.04.2024-ж.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71/6  КР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ББИМнин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«Даярдоо багыттары жана адистиктери боюнча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МАКтын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курамын бекитүү жөнүндө» буйругунун  негизинде 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КМТУнун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бакалавриатынын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багыты жана адистиги, 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магистратур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багыты боюнча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аттестаци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ялык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комисси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аймактык филиалдардын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бакалавриатынын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11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багыты боюнча  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аттестаци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ялык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комисси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түзүлдү.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Мамлекеттик аттестацияга катышууга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2657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студентке уруксат берилди, алардын ичинен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2479 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бүтүрүүчү,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266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 жана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адистик  боюнча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2213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аяктады</a:t>
            </a:r>
            <a:r>
              <a:rPr lang="ky-KG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Артыкчылыгы менен</a:t>
            </a:r>
            <a:r>
              <a:rPr lang="ky-KG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дипломду университет боюнча 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бүтүрүүчү алды, алардын ичинде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магистр</a:t>
            </a:r>
            <a:r>
              <a:rPr lang="ky-KG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 университеттин ОББ </a:t>
            </a:r>
            <a:r>
              <a:rPr lang="ky-KG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колледжери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боюнча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1367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  дипломго ээ болушту,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 артыкчылык диплом алышты.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Аймактык  филиалдар ЖКББ боюнча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290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квалификациялык ишин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жактады, ОКББ боюнча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 диплом жактады. Артыкчылыгы менен</a:t>
            </a:r>
            <a:r>
              <a:rPr lang="ky-KG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дипломду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ky-K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бүтүрүүчү алды.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9204" y="114061"/>
            <a:ext cx="8806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(ОКББ), 14.10.24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6" name="Google Shape;205;g1767adbcc65_0_15"/>
          <p:cNvGraphicFramePr/>
          <p:nvPr>
            <p:extLst>
              <p:ext uri="{D42A27DB-BD31-4B8C-83A1-F6EECF244321}">
                <p14:modId xmlns:p14="http://schemas.microsoft.com/office/powerpoint/2010/main" val="4078749158"/>
              </p:ext>
            </p:extLst>
          </p:nvPr>
        </p:nvGraphicFramePr>
        <p:xfrm>
          <a:off x="1275200" y="859678"/>
          <a:ext cx="8384875" cy="44462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0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9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1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9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69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8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  п/п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Күндүзгү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</a:t>
                      </a:r>
                      <a:endPara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Баардыгы</a:t>
                      </a:r>
                      <a:endPara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Политехникалык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СПО (Кампус 2)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2256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Тоо-кен технологиялык колледжи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Бишкек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техникалык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Жыйынтыгы:</a:t>
                      </a:r>
                      <a:endParaRPr sz="1800" b="1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30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278" y="958527"/>
            <a:ext cx="104305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2023-24-окуу</a:t>
            </a:r>
            <a:r>
              <a:rPr lang="ky-KG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жылында билим берүү тууралуу төмөндөгү документтер даярдалды:  ЖКББ бүтүрүүчүлөрүнө – </a:t>
            </a:r>
            <a:r>
              <a:rPr lang="ky-KG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2769 </a:t>
            </a:r>
            <a:r>
              <a:rPr lang="ky-KG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  <a:r>
              <a:rPr lang="ky-KG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y-KG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ОКББ боюнча  </a:t>
            </a:r>
            <a:r>
              <a:rPr lang="ky-KG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1604</a:t>
            </a:r>
            <a:r>
              <a:rPr lang="ky-KG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диплом</a:t>
            </a:r>
            <a:r>
              <a:rPr lang="ky-KG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Төмөнкү окуу жайларынан кош дипломуна 7 бүтүрүүчү ээ болушту: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ky-K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Д.Ф.Устинов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атындагы </a:t>
            </a:r>
            <a:r>
              <a:rPr lang="ky-K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”Военмех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Балтикалык мамлекеттик техникалык университетинен 4 студент (Маалыматтык системалар жана технологиялары, Машине куруу багыты боюнча),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Казан мамлекеттик университетинен – 3 студент (</a:t>
            </a:r>
            <a:r>
              <a:rPr lang="ky-K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Электроэнергетика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жана </a:t>
            </a:r>
            <a:r>
              <a:rPr lang="ky-K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электротехника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багыты боюнча).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31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670" y="268285"/>
            <a:ext cx="11310152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y-KG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Студенттердин даярдыгы объективдүү чагылдырылгандыгы үчүн </a:t>
            </a:r>
            <a:r>
              <a:rPr lang="ky-KG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2023-2024-окуу</a:t>
            </a: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жылынын жайкы сынактык сессиянын жыйынтыктары канааттандыраарлык деп эсептелсин.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2024-жылдын бүтүрүүчүлөрүнүн мамлекеттик аттестациясынын жыйынтыктарын жана мамлекеттик аттестациялык комиссиялардын  ишин канааттандыраарлык деп эсептелсин.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3. </a:t>
            </a:r>
            <a:r>
              <a:rPr lang="ky-KG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 түзүмдөрүнүн жетекчилерине (директорлор, кафедра башчыларына):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Академиялык календарь боюнча иш-чаралардын аткарылышын дайыма көзөмөлдөп, студенттердин сабактарга өз учурунда катталышы менен билимин сабактардын ырааттамалары боюнча учурдагы жана аралык көзөмөлдөөгө  алынсын. 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 мөөнөтү – окуу жылынын ичинде.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Суроо-талаптуу багыттарда аймактык адистештирүүнү эске алуу менен </a:t>
            </a:r>
            <a:r>
              <a:rPr lang="ky-KG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ББПны</a:t>
            </a: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иштеп чыгуу. 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 мөөнөтү – жаңы окуу жылынын алдында. (Жооптуулар: аймактык филиалдардын директорлору.).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Чет элдик университеттер менен билим берүү программаларын ишке ашыруу. 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 мөөнөтү – окуу жылынын ичинде.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 Биргелешкен </a:t>
            </a:r>
            <a:r>
              <a:rPr lang="ky-KG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жана/же</a:t>
            </a: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кош дипломдук билим берүү программаларын иштеп чыгуу. 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 мөөнөтү – жаңы окуу жылынын алдында.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 Кыргыз тилиндеги окуу сабактарын кеңейтүү. 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 мөөнөтү – жаңы окуу жылынын алдында.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3.6. Чет тилинде берүү программаларын кеңейтүү (анын ичинде тилди тереңдетип үйрөнүү). 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 мөөнөтү – жаңы окуу жылынын алдында.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3.7. Институттун жана жогорку мектептердин кызматкерлеринин жана специалист (</a:t>
            </a:r>
            <a:r>
              <a:rPr lang="ky-KG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эдвайзерлеринин</a:t>
            </a: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аткаруучулук тартибин күчөтүү боюнча иш жүргүзүлсүн.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Аткаруу мөөнөтү – окуу жылынын ичинде.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3.8. Университеттин Маалыматтык системине (МС) учурдагы жана аралык жетишкендиги боюнча маалыматтарды өз учурунда киргизүү жоопкерчилиги жогорулатылсын. 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 мөөнөтү – Академиялык календарга ылайык.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3.9. Сабактарга катышпаган жана жетишпеген студенттер менен түшүндүрүү иштери жүргүзүлсүн, семестр ичинде окуу ишмердүүлүгү боюнча кеңештер берилсин жана көзөмөлгө алуу үчүн специалист (</a:t>
            </a:r>
            <a:r>
              <a:rPr lang="ky-KG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эдвайзерлердин</a:t>
            </a: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иштери күчөтүлсүн.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Аткаруу мөөнөтү – окуу жылынын ичинде.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3.10. </a:t>
            </a:r>
            <a:r>
              <a:rPr lang="ky-KG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ОПКнын</a:t>
            </a:r>
            <a:r>
              <a:rPr lang="ky-KG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окуу жүктөмдөрүнүн аткарылышы менен электрондук топтук журналдардын толтурулушу боюнча көзөмөлдөө күчөтүлсүн.</a:t>
            </a:r>
            <a:r>
              <a:rPr lang="ky-KG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Аткаруу мөөнөтү – окуу жылынын ичинде.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32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624" y="177553"/>
            <a:ext cx="10733103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Окуу башкармалыгына: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ky-KG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Сабактардын ырааттамаларын түзүү боюнча иш күчөтүлсүн, университеттин аудитордук фондун толтуруу процесси автоматташтырылсын жана </a:t>
            </a:r>
            <a:r>
              <a:rPr lang="ky-KG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оптималдаштырылсын.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4.2. Окуу процессин камсыздоо жана университеттин маалыматтык системин колдонуу боюнча окутуучу-профессордук курамга түшүндүрүү иштерин (консультация)  жүргүзүү боюнча маалыматтык кызматтын иши иретке келтирилсин.</a:t>
            </a:r>
            <a:r>
              <a:rPr lang="ky-KG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Аткаруу мөөнөтү – окуу жылынын ичинде.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ky-K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Практика жана карьера борбору: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Кызыкдар тараптар (иш берүүчүлөр) менен пикир алмашуу системасынын жеткиликтүүлүгү камсыздалсын. </a:t>
            </a:r>
            <a:r>
              <a:rPr lang="ky-K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 мөөнөтү – окуу жылынын ичинде.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5.2. Бүтүрүүчүлөрдү ишке орноштуруу жана карьералык өсүштөрдү колдоо системасын өнүктүрүү ишке ашырылсын. </a:t>
            </a:r>
            <a:r>
              <a:rPr lang="ky-K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 мөөнөтү – окуу жылынын ичинде.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ky-K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ky-K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IT-Департаментине: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Университеттин МС жана маалыматтык-коммуникациялык техникасынын иштөөсүн үзгүлтүксүз иштеши камсыздалсын. </a:t>
            </a:r>
            <a:r>
              <a:rPr lang="ky-KG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Аткаруу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мөөнөтү – окуу жылынын ичинде;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 процессин автоматташтыруу жана аны уюштуруу </a:t>
            </a:r>
            <a:r>
              <a:rPr lang="ky-KG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процедуралары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боюнча иш улантылсын. </a:t>
            </a:r>
            <a:r>
              <a:rPr lang="ky-K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мөөнөтү–</a:t>
            </a:r>
            <a:r>
              <a:rPr lang="ky-K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окуу жылынын ичинде;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 сабактарынын электрондук ырааттамалары менен электрондук иш кагаздарын жүгүртүү боюнча иш улантылсын. </a:t>
            </a:r>
            <a:r>
              <a:rPr lang="ky-K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мөөнөтү –  окуу жылынын аягына чейин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4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8520" y="479263"/>
            <a:ext cx="7687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Аймактык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филиалдар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oogle Shape;213;g1767adbcc65_0_25"/>
          <p:cNvGraphicFramePr/>
          <p:nvPr>
            <p:extLst>
              <p:ext uri="{D42A27DB-BD31-4B8C-83A1-F6EECF244321}">
                <p14:modId xmlns:p14="http://schemas.microsoft.com/office/powerpoint/2010/main" val="865244639"/>
              </p:ext>
            </p:extLst>
          </p:nvPr>
        </p:nvGraphicFramePr>
        <p:xfrm>
          <a:off x="769173" y="1213831"/>
          <a:ext cx="8756566" cy="51425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5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7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1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1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1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490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  п/п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ЖКББ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</a:t>
                      </a:r>
                      <a:endPara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Баардыгы</a:t>
                      </a:r>
                      <a:endPara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40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ш. академик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Х.А.Рахматулин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атындагы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 Кыя ш.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 Балта ш.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 Көл ш.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29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Жыйынтыгы</a:t>
                      </a: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sz="18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5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7787" y="217653"/>
            <a:ext cx="7449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14.10.24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oogle Shape;221;g1767adbcc65_0_32"/>
          <p:cNvGraphicFramePr/>
          <p:nvPr>
            <p:extLst>
              <p:ext uri="{D42A27DB-BD31-4B8C-83A1-F6EECF244321}">
                <p14:modId xmlns:p14="http://schemas.microsoft.com/office/powerpoint/2010/main" val="1951802614"/>
              </p:ext>
            </p:extLst>
          </p:nvPr>
        </p:nvGraphicFramePr>
        <p:xfrm>
          <a:off x="2085386" y="1144958"/>
          <a:ext cx="8217225" cy="37696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8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5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9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82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/>
                        <a:t>№№  п/п</a:t>
                      </a:r>
                      <a:endParaRPr sz="2000" b="1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err="1"/>
                        <a:t>Башкы</a:t>
                      </a:r>
                      <a:r>
                        <a:rPr lang="ru-RU" sz="2000" b="1" dirty="0"/>
                        <a:t> ЖОЖ/</a:t>
                      </a:r>
                      <a:r>
                        <a:rPr lang="ru-RU" sz="2000" b="1" dirty="0" err="1"/>
                        <a:t>Колледждер</a:t>
                      </a:r>
                      <a:r>
                        <a:rPr lang="ru-RU" sz="2000" b="1" dirty="0"/>
                        <a:t>/</a:t>
                      </a:r>
                      <a:endParaRPr sz="20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err="1"/>
                        <a:t>Филиалдар</a:t>
                      </a:r>
                      <a:endParaRPr sz="2000" b="1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Баардыгы</a:t>
                      </a:r>
                      <a:endParaRPr sz="2000" b="1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70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</a:t>
                      </a:r>
                      <a:endParaRPr sz="200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ЖКББ</a:t>
                      </a:r>
                      <a:endParaRPr sz="2000" b="0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/>
                        <a:t>19028</a:t>
                      </a:r>
                      <a:endParaRPr sz="2000" b="1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70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2</a:t>
                      </a:r>
                      <a:endParaRPr sz="200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ОКББ (</a:t>
                      </a:r>
                      <a:r>
                        <a:rPr lang="ru-RU" sz="2000" dirty="0" err="1"/>
                        <a:t>Колледждер</a:t>
                      </a:r>
                      <a:r>
                        <a:rPr lang="ru-RU" sz="2000" dirty="0"/>
                        <a:t>)</a:t>
                      </a:r>
                      <a:endParaRPr sz="2000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/>
                        <a:t>5193</a:t>
                      </a:r>
                      <a:endParaRPr sz="2000" b="1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25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3</a:t>
                      </a:r>
                      <a:endParaRPr sz="200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/>
                        <a:t>Аймактык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филиалдар</a:t>
                      </a:r>
                      <a:endParaRPr sz="2000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/>
                        <a:t>2623</a:t>
                      </a:r>
                      <a:endParaRPr sz="2000" b="1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48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err="1">
                          <a:solidFill>
                            <a:schemeClr val="dk1"/>
                          </a:solidFill>
                        </a:rPr>
                        <a:t>Жыйынтыгы</a:t>
                      </a:r>
                      <a:r>
                        <a:rPr lang="ru-RU" sz="2000" b="1" dirty="0">
                          <a:solidFill>
                            <a:schemeClr val="dk1"/>
                          </a:solidFill>
                        </a:rPr>
                        <a:t>:</a:t>
                      </a:r>
                      <a:endParaRPr sz="20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/>
                        <a:t>26844</a:t>
                      </a:r>
                      <a:endParaRPr sz="2000" b="1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6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9092" y="239127"/>
            <a:ext cx="10160494" cy="9244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контингентинин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168942"/>
              </p:ext>
            </p:extLst>
          </p:nvPr>
        </p:nvGraphicFramePr>
        <p:xfrm>
          <a:off x="1540109" y="1076984"/>
          <a:ext cx="8108830" cy="527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8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7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33767" y="878319"/>
            <a:ext cx="10160494" cy="9244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Студенттердин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контингентинин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974184"/>
              </p:ext>
            </p:extLst>
          </p:nvPr>
        </p:nvGraphicFramePr>
        <p:xfrm>
          <a:off x="1033767" y="2057399"/>
          <a:ext cx="8456462" cy="445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0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8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26;p2"/>
          <p:cNvSpPr txBox="1">
            <a:spLocks/>
          </p:cNvSpPr>
          <p:nvPr/>
        </p:nvSpPr>
        <p:spPr>
          <a:xfrm>
            <a:off x="1065059" y="479263"/>
            <a:ext cx="10200703" cy="6622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ts val="2380"/>
              <a:buFont typeface="Arial" panose="020B0604020202020204" pitchFamily="34" charset="0"/>
              <a:buNone/>
            </a:pPr>
            <a:r>
              <a:rPr lang="ru-RU" sz="3600" b="1" dirty="0"/>
              <a:t>2023-2024-окуу </a:t>
            </a:r>
            <a:r>
              <a:rPr lang="ru-RU" sz="3600" b="1" dirty="0" err="1"/>
              <a:t>жылында</a:t>
            </a:r>
            <a:r>
              <a:rPr lang="ru-RU" sz="3600" b="1" dirty="0"/>
              <a:t> </a:t>
            </a:r>
            <a:r>
              <a:rPr lang="ru-RU" sz="3600" b="1" dirty="0" err="1"/>
              <a:t>КМТУда</a:t>
            </a:r>
            <a:r>
              <a:rPr lang="ru-RU" sz="3600" b="1" dirty="0"/>
              <a:t> </a:t>
            </a:r>
            <a:r>
              <a:rPr lang="ru-RU" sz="3600" b="1" dirty="0" err="1"/>
              <a:t>жайкы</a:t>
            </a:r>
            <a:r>
              <a:rPr lang="ru-RU" sz="3600" b="1" dirty="0"/>
              <a:t> </a:t>
            </a:r>
            <a:r>
              <a:rPr lang="ru-RU" sz="3600" b="1" dirty="0" err="1"/>
              <a:t>сынактык</a:t>
            </a:r>
            <a:r>
              <a:rPr lang="ru-RU" sz="3600" b="1" dirty="0"/>
              <a:t> </a:t>
            </a:r>
            <a:r>
              <a:rPr lang="ru-RU" sz="3600" b="1" dirty="0" err="1"/>
              <a:t>сессиянын</a:t>
            </a:r>
            <a:r>
              <a:rPr lang="ru-RU" sz="3600" b="1" dirty="0"/>
              <a:t> </a:t>
            </a:r>
            <a:r>
              <a:rPr lang="ru-RU" sz="3600" b="1" dirty="0" err="1"/>
              <a:t>жыйынтыктары</a:t>
            </a:r>
            <a:r>
              <a:rPr lang="ru-RU" sz="3600" b="1" dirty="0"/>
              <a:t> </a:t>
            </a:r>
            <a:r>
              <a:rPr lang="ru-RU" sz="3600" b="1" dirty="0" err="1"/>
              <a:t>төмөндөгү</a:t>
            </a:r>
            <a:r>
              <a:rPr lang="ru-RU" sz="3600" b="1" dirty="0"/>
              <a:t> </a:t>
            </a:r>
            <a:r>
              <a:rPr lang="ru-RU" sz="3600" b="1" dirty="0" err="1"/>
              <a:t>критерийлер</a:t>
            </a:r>
            <a:r>
              <a:rPr lang="ru-RU" sz="3600" b="1" dirty="0"/>
              <a:t> </a:t>
            </a:r>
            <a:r>
              <a:rPr lang="ru-RU" sz="3600" b="1" dirty="0" err="1"/>
              <a:t>менен</a:t>
            </a:r>
            <a:r>
              <a:rPr lang="ru-RU" sz="3600" b="1" dirty="0"/>
              <a:t> </a:t>
            </a:r>
            <a:r>
              <a:rPr lang="ru-RU" sz="3600" b="1" dirty="0" err="1"/>
              <a:t>аныкталды</a:t>
            </a:r>
            <a:r>
              <a:rPr lang="ru-RU" sz="3600" b="1" dirty="0"/>
              <a:t>:</a:t>
            </a:r>
          </a:p>
          <a:p>
            <a:pPr marL="274320" indent="-231140">
              <a:spcBef>
                <a:spcPts val="580"/>
              </a:spcBef>
              <a:buSzPts val="680"/>
              <a:buFont typeface="Arial" panose="020B0604020202020204" pitchFamily="34" charset="0"/>
              <a:buNone/>
            </a:pPr>
            <a:endParaRPr lang="ru-RU" sz="3600" dirty="0"/>
          </a:p>
          <a:p>
            <a:pPr>
              <a:spcBef>
                <a:spcPts val="580"/>
              </a:spcBef>
              <a:buSzPts val="2380"/>
            </a:pPr>
            <a:r>
              <a:rPr lang="ru-RU" sz="3600" dirty="0" err="1"/>
              <a:t>окуу</a:t>
            </a:r>
            <a:r>
              <a:rPr lang="ru-RU" sz="3600" dirty="0"/>
              <a:t> </a:t>
            </a:r>
            <a:r>
              <a:rPr lang="ru-RU" sz="3600" dirty="0" err="1"/>
              <a:t>процессин</a:t>
            </a:r>
            <a:r>
              <a:rPr lang="ru-RU" sz="3600" dirty="0"/>
              <a:t> </a:t>
            </a:r>
            <a:r>
              <a:rPr lang="ru-RU" sz="3600" dirty="0" err="1"/>
              <a:t>уюштуруунун</a:t>
            </a:r>
            <a:r>
              <a:rPr lang="ru-RU" sz="3600" dirty="0"/>
              <a:t> </a:t>
            </a:r>
            <a:r>
              <a:rPr lang="ru-RU" sz="3600" dirty="0" err="1"/>
              <a:t>натыйжалуулугу</a:t>
            </a:r>
            <a:r>
              <a:rPr lang="ru-RU" sz="3600" dirty="0"/>
              <a:t>;</a:t>
            </a:r>
          </a:p>
          <a:p>
            <a:pPr>
              <a:spcBef>
                <a:spcPts val="580"/>
              </a:spcBef>
              <a:buSzPts val="2380"/>
            </a:pPr>
            <a:r>
              <a:rPr lang="ru-RU" sz="3600" dirty="0" err="1"/>
              <a:t>академиялык</a:t>
            </a:r>
            <a:r>
              <a:rPr lang="ru-RU" sz="3600" dirty="0"/>
              <a:t> </a:t>
            </a:r>
            <a:r>
              <a:rPr lang="ru-RU" sz="3600" dirty="0" err="1"/>
              <a:t>жетишкендик</a:t>
            </a:r>
            <a:r>
              <a:rPr lang="ru-RU" sz="3600" dirty="0"/>
              <a:t>;</a:t>
            </a:r>
          </a:p>
          <a:p>
            <a:pPr>
              <a:spcBef>
                <a:spcPts val="580"/>
              </a:spcBef>
              <a:buSzPts val="2380"/>
            </a:pPr>
            <a:r>
              <a:rPr lang="ru-RU" sz="3600" dirty="0" err="1"/>
              <a:t>студенттердин</a:t>
            </a:r>
            <a:r>
              <a:rPr lang="ru-RU" sz="3600" dirty="0"/>
              <a:t> </a:t>
            </a:r>
            <a:r>
              <a:rPr lang="ru-RU" sz="3600" dirty="0" err="1"/>
              <a:t>сабактарга</a:t>
            </a:r>
            <a:r>
              <a:rPr lang="ru-RU" sz="3600" dirty="0"/>
              <a:t> </a:t>
            </a:r>
            <a:r>
              <a:rPr lang="ru-RU" sz="3600" dirty="0" err="1"/>
              <a:t>катышуусу</a:t>
            </a:r>
            <a:r>
              <a:rPr lang="ru-RU" sz="3600" dirty="0"/>
              <a:t>. </a:t>
            </a:r>
          </a:p>
          <a:p>
            <a:pPr marL="0" indent="0">
              <a:spcBef>
                <a:spcPts val="580"/>
              </a:spcBef>
              <a:buSzPts val="2210"/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1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9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32;p3"/>
          <p:cNvSpPr txBox="1">
            <a:spLocks noGrp="1"/>
          </p:cNvSpPr>
          <p:nvPr>
            <p:ph type="title"/>
          </p:nvPr>
        </p:nvSpPr>
        <p:spPr>
          <a:xfrm>
            <a:off x="1882066" y="252437"/>
            <a:ext cx="77724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lang="ru-RU" sz="3600" b="1" dirty="0" err="1">
                <a:solidFill>
                  <a:schemeClr val="dk1"/>
                </a:solidFill>
              </a:rPr>
              <a:t>Окуу</a:t>
            </a:r>
            <a:r>
              <a:rPr lang="ru-RU" sz="3600" b="1" dirty="0">
                <a:solidFill>
                  <a:schemeClr val="dk1"/>
                </a:solidFill>
              </a:rPr>
              <a:t> </a:t>
            </a:r>
            <a:r>
              <a:rPr lang="ru-RU" sz="3600" b="1" dirty="0" err="1">
                <a:solidFill>
                  <a:schemeClr val="dk1"/>
                </a:solidFill>
              </a:rPr>
              <a:t>процессин</a:t>
            </a:r>
            <a:r>
              <a:rPr lang="ru-RU" sz="3600" b="1" dirty="0">
                <a:solidFill>
                  <a:schemeClr val="dk1"/>
                </a:solidFill>
              </a:rPr>
              <a:t> </a:t>
            </a:r>
            <a:r>
              <a:rPr lang="ru-RU" sz="3600" b="1" dirty="0" err="1">
                <a:solidFill>
                  <a:schemeClr val="dk1"/>
                </a:solidFill>
              </a:rPr>
              <a:t>уюштуруу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443" y="958528"/>
            <a:ext cx="1013781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Университетте ж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айкы сынактык сессия өтүп жаткан мезгилде студенттердин контингентин  </a:t>
            </a:r>
            <a:r>
              <a:rPr lang="ru-RU" sz="24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22723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түздү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алардын ичинен окутуунун бардык формалары боюнча </a:t>
            </a:r>
            <a:r>
              <a:rPr lang="ky-KG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20792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сессияга катышты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14012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сессияны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ийгиликтүү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тапшырды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67,4% </a:t>
            </a:r>
            <a:r>
              <a:rPr lang="ky-KG" sz="2400" b="1" dirty="0">
                <a:solidFill>
                  <a:srgbClr val="EA0A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түздү </a:t>
            </a:r>
            <a:r>
              <a:rPr lang="ky-KG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(2022-2023-о.ж. – 71,1%)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err="1"/>
              <a:t>Сессияга</a:t>
            </a:r>
            <a:r>
              <a:rPr lang="ru-RU" sz="2400" b="1" dirty="0"/>
              <a:t> </a:t>
            </a:r>
            <a:r>
              <a:rPr lang="ru-RU" sz="2400" b="1" dirty="0" err="1"/>
              <a:t>киргизилген</a:t>
            </a:r>
            <a:r>
              <a:rPr lang="ru-RU" sz="2400" b="1" dirty="0"/>
              <a:t> </a:t>
            </a:r>
            <a:r>
              <a:rPr lang="ru-RU" sz="2400" b="1" dirty="0" err="1"/>
              <a:t>студенттердин</a:t>
            </a:r>
            <a:r>
              <a:rPr lang="ru-RU" sz="2400" b="1" dirty="0"/>
              <a:t> саны </a:t>
            </a:r>
            <a:r>
              <a:rPr lang="ru-RU" sz="2400" b="1" dirty="0" err="1"/>
              <a:t>боюнча</a:t>
            </a:r>
            <a:r>
              <a:rPr lang="ru-RU" sz="2400" b="1" dirty="0"/>
              <a:t> </a:t>
            </a:r>
            <a:r>
              <a:rPr lang="ru-RU" sz="2400" b="1" dirty="0" err="1"/>
              <a:t>маалымат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30563"/>
              </p:ext>
            </p:extLst>
          </p:nvPr>
        </p:nvGraphicFramePr>
        <p:xfrm>
          <a:off x="1056443" y="3492719"/>
          <a:ext cx="9450279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2229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0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4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5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Сессияга уруксат берилген студенттердин саны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Бардык сабактар боюнча тапшырышкан студенттердин саны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Абсолюттук жетишкендик</a:t>
                      </a:r>
                      <a:r>
                        <a:rPr lang="x-none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%</a:t>
                      </a:r>
                      <a:r>
                        <a:rPr lang="ky-KG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өлчөмдө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Жалпы КМТУ боюнча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20792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(22723 студ.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ичинен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92%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Анын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ичинен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ЖКББ (бакалавр, адис</a:t>
                      </a:r>
                      <a:r>
                        <a:rPr lang="ky-K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магистр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15546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(17153 студ.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ичинен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91%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9864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(ОКББ)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(5570 студ. ичинен) 94%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970</TotalTime>
  <Words>2922</Words>
  <Application>Microsoft Office PowerPoint</Application>
  <PresentationFormat>Широкоэкранный</PresentationFormat>
  <Paragraphs>1604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Libre Baskerville</vt:lpstr>
      <vt:lpstr>Libre Franklin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Студенттердин салыштырмалуу контингентинин анализи</vt:lpstr>
      <vt:lpstr>Студенттердин жалпы контингентинин  салыштырмалуу анализи</vt:lpstr>
      <vt:lpstr>Презентация PowerPoint</vt:lpstr>
      <vt:lpstr>Окуу процессин уюштуруу</vt:lpstr>
      <vt:lpstr>Презентация PowerPoint</vt:lpstr>
      <vt:lpstr>Практикаларды уюштуруу </vt:lpstr>
      <vt:lpstr>БКИ көзөмөлдөө</vt:lpstr>
      <vt:lpstr>2023-2024-окуу жылындагы жазгы семестрдин сынактык сессиясындагы студенттердин жетишкендиктери  боюнча (негизги сессиядан кийин) 2024-ж. 14-июнуна карата маалымат</vt:lpstr>
      <vt:lpstr>Презентация PowerPoint</vt:lpstr>
      <vt:lpstr>Презентация PowerPoint</vt:lpstr>
      <vt:lpstr>2023-2024-окуу жылындагы жазгы семестрдин сынактык сессиясындагы студенттердин жетишкендиктери  боюнча (FX, I кайрадан тапшыргандан кийин) 2024-ж. 12-июлуна карата маалымат</vt:lpstr>
      <vt:lpstr>Презентация PowerPoint</vt:lpstr>
      <vt:lpstr>Презентация PowerPoint</vt:lpstr>
      <vt:lpstr>КМТУнун студенттеринин күндүзгү окууту формасынын  жетишкендиктери боюнча анализ (негизги сессиядан кийин жана FX, I кайра тапшыруудан кийин), Жогорку кесиптик билим берүү (бакалавр, специалист, магистр) ЖКББ </vt:lpstr>
      <vt:lpstr>Презентация PowerPoint</vt:lpstr>
      <vt:lpstr>Окутуунун күндүзгү формасы боюнча жазгы сынактык  сессиянын жетишкендиктеринин анализи  (Жогорку кесиптик билим берүү (бакалавр, специалист, магистр), ЖКББ)</vt:lpstr>
      <vt:lpstr>Окутуунун сырттан формасы боюнча жазгы сынактык  сессиянын жетишкендиктеринин анализи  (Жогорку кесиптик билим берүү (бакалавр, специалист, магистр), ЖКББ)</vt:lpstr>
      <vt:lpstr>Окутуунун (Орто  кесиптик билим берүү (колледж) ОКББ) боюнча жазгы сынактык  сессиянын жетишкендиктеринин анализи  </vt:lpstr>
      <vt:lpstr>Күндүзгү окуу формасынын курстар боюнча структуралык бөлүмдөрүнүн жетишкендиктериндин анализи</vt:lpstr>
      <vt:lpstr>Күндүзгү окуу формасынын курстар боюнча структуралык бөлүмдөрүнүн жетишкендиктериндин анализи</vt:lpstr>
      <vt:lpstr> Университет боюнча курстардын жетишкендиктердин анализи</vt:lpstr>
      <vt:lpstr>Жогорку кесиптик билим берүү  (бакалавр, специалист, магистр) боюнча сапаттулук  жетишкендиктердин анализи (күндузгү о/ф)</vt:lpstr>
      <vt:lpstr>Жалпы университет боюнча жазгы сынактык сессиянын жетишкендиктеринин салыштырмалуу анализи </vt:lpstr>
      <vt:lpstr>МАКтын иштеринин жыйынтыгы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Талгат Акбеков</dc:creator>
  <cp:lastModifiedBy>Аксана</cp:lastModifiedBy>
  <cp:revision>750</cp:revision>
  <dcterms:created xsi:type="dcterms:W3CDTF">2020-05-17T20:23:00Z</dcterms:created>
  <dcterms:modified xsi:type="dcterms:W3CDTF">2025-03-03T10:25:35Z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41C70B119F89460EA4CF5F2777531D90</vt:lpwstr>
  </property>
  <property fmtid="{D5CDD505-2E9C-101B-9397-08002B2CF9AE}" pid="3" name="KSOProductBuildVer">
    <vt:lpwstr>1033-11.2.0.11537</vt:lpwstr>
  </property>
</Properties>
</file>