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96" r:id="rId1"/>
  </p:sldMasterIdLst>
  <p:notesMasterIdLst>
    <p:notesMasterId r:id="rId34"/>
  </p:notesMasterIdLst>
  <p:handoutMasterIdLst>
    <p:handoutMasterId r:id="rId35"/>
  </p:handoutMasterIdLst>
  <p:sldIdLst>
    <p:sldId id="257" r:id="rId2"/>
    <p:sldId id="328" r:id="rId3"/>
    <p:sldId id="347" r:id="rId4"/>
    <p:sldId id="368" r:id="rId5"/>
    <p:sldId id="344" r:id="rId6"/>
    <p:sldId id="349" r:id="rId7"/>
    <p:sldId id="369" r:id="rId8"/>
    <p:sldId id="370" r:id="rId9"/>
    <p:sldId id="371" r:id="rId10"/>
    <p:sldId id="372" r:id="rId11"/>
    <p:sldId id="307" r:id="rId12"/>
    <p:sldId id="374" r:id="rId13"/>
    <p:sldId id="375" r:id="rId14"/>
    <p:sldId id="384" r:id="rId15"/>
    <p:sldId id="353" r:id="rId16"/>
    <p:sldId id="373" r:id="rId17"/>
    <p:sldId id="377" r:id="rId18"/>
    <p:sldId id="355" r:id="rId19"/>
    <p:sldId id="356" r:id="rId20"/>
    <p:sldId id="378" r:id="rId21"/>
    <p:sldId id="357" r:id="rId22"/>
    <p:sldId id="272" r:id="rId23"/>
    <p:sldId id="380" r:id="rId24"/>
    <p:sldId id="379" r:id="rId25"/>
    <p:sldId id="381" r:id="rId26"/>
    <p:sldId id="382" r:id="rId27"/>
    <p:sldId id="383" r:id="rId28"/>
    <p:sldId id="362" r:id="rId29"/>
    <p:sldId id="363" r:id="rId30"/>
    <p:sldId id="365" r:id="rId31"/>
    <p:sldId id="366" r:id="rId32"/>
    <p:sldId id="367"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05EA4"/>
    <a:srgbClr val="169A1C"/>
    <a:srgbClr val="1717D3"/>
    <a:srgbClr val="1313AD"/>
    <a:srgbClr val="1D08B8"/>
    <a:srgbClr val="009A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3" autoAdjust="0"/>
    <p:restoredTop sz="95597" autoAdjust="0"/>
  </p:normalViewPr>
  <p:slideViewPr>
    <p:cSldViewPr>
      <p:cViewPr varScale="1">
        <p:scale>
          <a:sx n="111" d="100"/>
          <a:sy n="111" d="100"/>
        </p:scale>
        <p:origin x="159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_____Microsoft_Excel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_____Microsoft_Excel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_____Microsoft_Excel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_____Microsoft_Excel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_____Microsoft_Excel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_____Microsoft_Excel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_____Microsoft_Excel16.xlsx"/></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_____Microsoft_Excel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_____Microsoft_Excel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_____Microsoft_Excel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_____Microsoft_Excel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_____Microsoft_Excel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spPr>
            <a:solidFill>
              <a:srgbClr val="0070C0"/>
            </a:solidFill>
          </c:spPr>
          <c:invertIfNegative val="0"/>
          <c:dLbls>
            <c:dLbl>
              <c:idx val="0"/>
              <c:layout>
                <c:manualLayout>
                  <c:x val="3.3333333333333333E-2"/>
                  <c:y val="-4.166666666666666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3333333333333333E-2"/>
                  <c:y val="-3.240740740740740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'успеваемость 2'!$A$54:$A$55</c:f>
              <c:strCache>
                <c:ptCount val="2"/>
                <c:pt idx="0">
                  <c:v>Күндүзгу о.ф.</c:v>
                </c:pt>
                <c:pt idx="1">
                  <c:v>Сырттан о.ф.</c:v>
                </c:pt>
              </c:strCache>
            </c:strRef>
          </c:cat>
          <c:val>
            <c:numRef>
              <c:f>'успеваемость 2'!$B$54:$B$55</c:f>
              <c:numCache>
                <c:formatCode>0%</c:formatCode>
                <c:ptCount val="2"/>
                <c:pt idx="0">
                  <c:v>0.76</c:v>
                </c:pt>
                <c:pt idx="1">
                  <c:v>0.24</c:v>
                </c:pt>
              </c:numCache>
            </c:numRef>
          </c:val>
        </c:ser>
        <c:dLbls>
          <c:showLegendKey val="0"/>
          <c:showVal val="0"/>
          <c:showCatName val="0"/>
          <c:showSerName val="0"/>
          <c:showPercent val="0"/>
          <c:showBubbleSize val="0"/>
        </c:dLbls>
        <c:gapWidth val="150"/>
        <c:shape val="cylinder"/>
        <c:axId val="100616288"/>
        <c:axId val="100616680"/>
        <c:axId val="0"/>
      </c:bar3DChart>
      <c:catAx>
        <c:axId val="100616288"/>
        <c:scaling>
          <c:orientation val="minMax"/>
        </c:scaling>
        <c:delete val="0"/>
        <c:axPos val="l"/>
        <c:numFmt formatCode="General" sourceLinked="0"/>
        <c:majorTickMark val="out"/>
        <c:minorTickMark val="none"/>
        <c:tickLblPos val="nextTo"/>
        <c:txPr>
          <a:bodyPr/>
          <a:lstStyle/>
          <a:p>
            <a:pPr>
              <a:defRPr b="1"/>
            </a:pPr>
            <a:endParaRPr lang="ru-RU"/>
          </a:p>
        </c:txPr>
        <c:crossAx val="100616680"/>
        <c:crosses val="autoZero"/>
        <c:auto val="1"/>
        <c:lblAlgn val="ctr"/>
        <c:lblOffset val="100"/>
        <c:noMultiLvlLbl val="0"/>
      </c:catAx>
      <c:valAx>
        <c:axId val="100616680"/>
        <c:scaling>
          <c:orientation val="minMax"/>
        </c:scaling>
        <c:delete val="0"/>
        <c:axPos val="b"/>
        <c:majorGridlines/>
        <c:numFmt formatCode="0%" sourceLinked="1"/>
        <c:majorTickMark val="out"/>
        <c:minorTickMark val="none"/>
        <c:tickLblPos val="nextTo"/>
        <c:crossAx val="100616288"/>
        <c:crosses val="autoZero"/>
        <c:crossBetween val="between"/>
      </c:valAx>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dirty="0">
                <a:solidFill>
                  <a:srgbClr val="FF0000"/>
                </a:solidFill>
              </a:rPr>
              <a:t>2-чи курс</a:t>
            </a:r>
          </a:p>
        </c:rich>
      </c:tx>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успеваемость!$B$97</c:f>
              <c:strCache>
                <c:ptCount val="1"/>
                <c:pt idx="0">
                  <c:v>2-чи курс</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1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успеваемость!$A$98:$A$109</c:f>
              <c:strCache>
                <c:ptCount val="12"/>
                <c:pt idx="0">
                  <c:v>ЭжБЖМ (ВШЭБ)</c:v>
                </c:pt>
                <c:pt idx="1">
                  <c:v>АжДИ (ИАД)</c:v>
                </c:pt>
                <c:pt idx="2">
                  <c:v>ЭжТИ (ИЭТ)</c:v>
                </c:pt>
                <c:pt idx="3">
                  <c:v>ЭЛЖМ (МВШЛ)</c:v>
                </c:pt>
                <c:pt idx="4">
                  <c:v>Исанов ат.КИ-КИ</c:v>
                </c:pt>
                <c:pt idx="5">
                  <c:v>ТИ</c:v>
                </c:pt>
                <c:pt idx="6">
                  <c:v>БББПИ (ИСОП)</c:v>
                </c:pt>
                <c:pt idx="7">
                  <c:v>Асаналиев ат.КТ-МИ</c:v>
                </c:pt>
                <c:pt idx="8">
                  <c:v>МТИ (ИИТ)</c:v>
                </c:pt>
                <c:pt idx="9">
                  <c:v>ТжРИ (ИТР)</c:v>
                </c:pt>
                <c:pt idx="10">
                  <c:v>ЭИ</c:v>
                </c:pt>
                <c:pt idx="11">
                  <c:v>КГТИ</c:v>
                </c:pt>
              </c:strCache>
            </c:strRef>
          </c:cat>
          <c:val>
            <c:numRef>
              <c:f>успеваемость!$B$98:$B$109</c:f>
              <c:numCache>
                <c:formatCode>0%</c:formatCode>
                <c:ptCount val="12"/>
                <c:pt idx="0">
                  <c:v>0.75</c:v>
                </c:pt>
                <c:pt idx="1">
                  <c:v>0.72</c:v>
                </c:pt>
                <c:pt idx="2">
                  <c:v>0.69</c:v>
                </c:pt>
                <c:pt idx="3">
                  <c:v>0.68</c:v>
                </c:pt>
                <c:pt idx="4">
                  <c:v>0.68</c:v>
                </c:pt>
                <c:pt idx="5">
                  <c:v>0.62</c:v>
                </c:pt>
                <c:pt idx="6">
                  <c:v>0.53</c:v>
                </c:pt>
                <c:pt idx="7">
                  <c:v>0.5</c:v>
                </c:pt>
                <c:pt idx="8">
                  <c:v>0.5</c:v>
                </c:pt>
                <c:pt idx="9">
                  <c:v>0.48</c:v>
                </c:pt>
                <c:pt idx="10">
                  <c:v>0.48</c:v>
                </c:pt>
                <c:pt idx="11">
                  <c:v>0.47</c:v>
                </c:pt>
              </c:numCache>
            </c:numRef>
          </c:val>
        </c:ser>
        <c:dLbls>
          <c:showLegendKey val="0"/>
          <c:showVal val="0"/>
          <c:showCatName val="0"/>
          <c:showSerName val="0"/>
          <c:showPercent val="0"/>
          <c:showBubbleSize val="0"/>
        </c:dLbls>
        <c:gapWidth val="150"/>
        <c:shape val="cylinder"/>
        <c:axId val="305297880"/>
        <c:axId val="305298272"/>
        <c:axId val="0"/>
      </c:bar3DChart>
      <c:catAx>
        <c:axId val="305297880"/>
        <c:scaling>
          <c:orientation val="minMax"/>
        </c:scaling>
        <c:delete val="0"/>
        <c:axPos val="l"/>
        <c:numFmt formatCode="General" sourceLinked="0"/>
        <c:majorTickMark val="out"/>
        <c:minorTickMark val="none"/>
        <c:tickLblPos val="nextTo"/>
        <c:txPr>
          <a:bodyPr/>
          <a:lstStyle/>
          <a:p>
            <a:pPr>
              <a:defRPr b="1"/>
            </a:pPr>
            <a:endParaRPr lang="ru-RU"/>
          </a:p>
        </c:txPr>
        <c:crossAx val="305298272"/>
        <c:crosses val="autoZero"/>
        <c:auto val="1"/>
        <c:lblAlgn val="ctr"/>
        <c:lblOffset val="100"/>
        <c:noMultiLvlLbl val="0"/>
      </c:catAx>
      <c:valAx>
        <c:axId val="305298272"/>
        <c:scaling>
          <c:orientation val="minMax"/>
        </c:scaling>
        <c:delete val="0"/>
        <c:axPos val="b"/>
        <c:majorGridlines/>
        <c:numFmt formatCode="0%" sourceLinked="1"/>
        <c:majorTickMark val="out"/>
        <c:minorTickMark val="none"/>
        <c:tickLblPos val="nextTo"/>
        <c:crossAx val="305297880"/>
        <c:crosses val="autoZero"/>
        <c:crossBetween val="between"/>
      </c:valAx>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dirty="0">
                <a:solidFill>
                  <a:srgbClr val="FF0000"/>
                </a:solidFill>
              </a:rPr>
              <a:t>3-чү курс</a:t>
            </a:r>
          </a:p>
        </c:rich>
      </c:tx>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успеваемость!$B$116</c:f>
              <c:strCache>
                <c:ptCount val="1"/>
                <c:pt idx="0">
                  <c:v>3-чү курс</c:v>
                </c:pt>
              </c:strCache>
            </c:strRef>
          </c:tx>
          <c:spPr>
            <a:solidFill>
              <a:srgbClr val="0070C0"/>
            </a:solidFill>
          </c:spPr>
          <c:invertIfNegative val="0"/>
          <c:dLbls>
            <c:spPr>
              <a:noFill/>
              <a:ln>
                <a:noFill/>
              </a:ln>
              <a:effectLst/>
            </c:spPr>
            <c:txPr>
              <a:bodyPr wrap="square" lIns="38100" tIns="19050" rIns="38100" bIns="19050" anchor="ctr">
                <a:spAutoFit/>
              </a:bodyPr>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успеваемость!$A$117:$A$128</c:f>
              <c:strCache>
                <c:ptCount val="12"/>
                <c:pt idx="0">
                  <c:v>ЭЛЖМ (МВШЛ)</c:v>
                </c:pt>
                <c:pt idx="1">
                  <c:v>ЭжБЖМ (ВШЭБ)</c:v>
                </c:pt>
                <c:pt idx="2">
                  <c:v>Исанов ат.КИ-КИ</c:v>
                </c:pt>
                <c:pt idx="3">
                  <c:v>АжДИ (ИАД)</c:v>
                </c:pt>
                <c:pt idx="4">
                  <c:v>МТИ (ИИТ)</c:v>
                </c:pt>
                <c:pt idx="5">
                  <c:v>ТИ</c:v>
                </c:pt>
                <c:pt idx="6">
                  <c:v>ЭИ</c:v>
                </c:pt>
                <c:pt idx="7">
                  <c:v>БББПИ (ИСОП)</c:v>
                </c:pt>
                <c:pt idx="8">
                  <c:v>ЭжТИ (ИЭТ)</c:v>
                </c:pt>
                <c:pt idx="9">
                  <c:v>ТжРИ (ИТР)</c:v>
                </c:pt>
                <c:pt idx="10">
                  <c:v>КГТИ</c:v>
                </c:pt>
                <c:pt idx="11">
                  <c:v>Асаналиев ат.КТ-МИ</c:v>
                </c:pt>
              </c:strCache>
            </c:strRef>
          </c:cat>
          <c:val>
            <c:numRef>
              <c:f>успеваемость!$B$117:$B$128</c:f>
              <c:numCache>
                <c:formatCode>0%</c:formatCode>
                <c:ptCount val="12"/>
                <c:pt idx="0">
                  <c:v>0.86</c:v>
                </c:pt>
                <c:pt idx="1">
                  <c:v>0.77</c:v>
                </c:pt>
                <c:pt idx="2">
                  <c:v>0.7</c:v>
                </c:pt>
                <c:pt idx="3">
                  <c:v>0.64</c:v>
                </c:pt>
                <c:pt idx="4">
                  <c:v>0.63</c:v>
                </c:pt>
                <c:pt idx="5">
                  <c:v>0.56999999999999995</c:v>
                </c:pt>
                <c:pt idx="6">
                  <c:v>0.55000000000000004</c:v>
                </c:pt>
                <c:pt idx="7">
                  <c:v>0.47</c:v>
                </c:pt>
                <c:pt idx="8">
                  <c:v>0.45</c:v>
                </c:pt>
                <c:pt idx="9">
                  <c:v>0.41</c:v>
                </c:pt>
                <c:pt idx="10">
                  <c:v>0.38</c:v>
                </c:pt>
                <c:pt idx="11">
                  <c:v>0.33</c:v>
                </c:pt>
              </c:numCache>
            </c:numRef>
          </c:val>
        </c:ser>
        <c:dLbls>
          <c:showLegendKey val="0"/>
          <c:showVal val="0"/>
          <c:showCatName val="0"/>
          <c:showSerName val="0"/>
          <c:showPercent val="0"/>
          <c:showBubbleSize val="0"/>
        </c:dLbls>
        <c:gapWidth val="150"/>
        <c:shape val="cylinder"/>
        <c:axId val="305300624"/>
        <c:axId val="304659976"/>
        <c:axId val="0"/>
      </c:bar3DChart>
      <c:catAx>
        <c:axId val="305300624"/>
        <c:scaling>
          <c:orientation val="minMax"/>
        </c:scaling>
        <c:delete val="0"/>
        <c:axPos val="l"/>
        <c:numFmt formatCode="General" sourceLinked="0"/>
        <c:majorTickMark val="out"/>
        <c:minorTickMark val="none"/>
        <c:tickLblPos val="nextTo"/>
        <c:txPr>
          <a:bodyPr/>
          <a:lstStyle/>
          <a:p>
            <a:pPr>
              <a:defRPr b="1"/>
            </a:pPr>
            <a:endParaRPr lang="ru-RU"/>
          </a:p>
        </c:txPr>
        <c:crossAx val="304659976"/>
        <c:crosses val="autoZero"/>
        <c:auto val="1"/>
        <c:lblAlgn val="ctr"/>
        <c:lblOffset val="100"/>
        <c:noMultiLvlLbl val="0"/>
      </c:catAx>
      <c:valAx>
        <c:axId val="304659976"/>
        <c:scaling>
          <c:orientation val="minMax"/>
        </c:scaling>
        <c:delete val="0"/>
        <c:axPos val="b"/>
        <c:majorGridlines/>
        <c:numFmt formatCode="0%" sourceLinked="1"/>
        <c:majorTickMark val="out"/>
        <c:minorTickMark val="none"/>
        <c:tickLblPos val="nextTo"/>
        <c:crossAx val="305300624"/>
        <c:crosses val="autoZero"/>
        <c:crossBetween val="between"/>
      </c:valAx>
    </c:plotArea>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dirty="0">
                <a:solidFill>
                  <a:srgbClr val="FF0000"/>
                </a:solidFill>
              </a:rPr>
              <a:t>4-чу курс</a:t>
            </a:r>
          </a:p>
        </c:rich>
      </c:tx>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успеваемость!$B$132</c:f>
              <c:strCache>
                <c:ptCount val="1"/>
                <c:pt idx="0">
                  <c:v>4-чу курс</c:v>
                </c:pt>
              </c:strCache>
            </c:strRef>
          </c:tx>
          <c:spPr>
            <a:solidFill>
              <a:srgbClr val="0070C0"/>
            </a:solidFill>
          </c:spPr>
          <c:invertIfNegative val="0"/>
          <c:dLbls>
            <c:spPr>
              <a:noFill/>
              <a:ln>
                <a:noFill/>
              </a:ln>
              <a:effectLst/>
            </c:spPr>
            <c:txPr>
              <a:bodyPr wrap="square" lIns="38100" tIns="19050" rIns="38100" bIns="19050" anchor="ctr">
                <a:spAutoFit/>
              </a:bodyPr>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успеваемость!$A$133:$A$144</c:f>
              <c:strCache>
                <c:ptCount val="12"/>
                <c:pt idx="0">
                  <c:v>ЭИ</c:v>
                </c:pt>
                <c:pt idx="1">
                  <c:v>ЭжТИ (ИЭТ)</c:v>
                </c:pt>
                <c:pt idx="2">
                  <c:v>БББПИ (ИСОП)</c:v>
                </c:pt>
                <c:pt idx="3">
                  <c:v>ТжРИ (ИТР)</c:v>
                </c:pt>
                <c:pt idx="4">
                  <c:v>Исанов ат.КИ-КИ</c:v>
                </c:pt>
                <c:pt idx="5">
                  <c:v>ЭжБЖМ (ВШЭБ)</c:v>
                </c:pt>
                <c:pt idx="6">
                  <c:v>ЭЛЖМ (МВШЛ)</c:v>
                </c:pt>
                <c:pt idx="7">
                  <c:v>МТИ (ИИТ)</c:v>
                </c:pt>
                <c:pt idx="8">
                  <c:v>ТИ</c:v>
                </c:pt>
                <c:pt idx="9">
                  <c:v>КГТИ</c:v>
                </c:pt>
                <c:pt idx="10">
                  <c:v>АжДИ (ИАД)</c:v>
                </c:pt>
                <c:pt idx="11">
                  <c:v>Асаналиев ат.КТ-МИ</c:v>
                </c:pt>
              </c:strCache>
            </c:strRef>
          </c:cat>
          <c:val>
            <c:numRef>
              <c:f>успеваемость!$B$133:$B$144</c:f>
              <c:numCache>
                <c:formatCode>0%</c:formatCode>
                <c:ptCount val="12"/>
                <c:pt idx="0">
                  <c:v>0.94</c:v>
                </c:pt>
                <c:pt idx="1">
                  <c:v>0.9</c:v>
                </c:pt>
                <c:pt idx="2">
                  <c:v>0.9</c:v>
                </c:pt>
                <c:pt idx="3">
                  <c:v>0.89</c:v>
                </c:pt>
                <c:pt idx="4">
                  <c:v>0.88</c:v>
                </c:pt>
                <c:pt idx="5">
                  <c:v>0.87</c:v>
                </c:pt>
                <c:pt idx="6">
                  <c:v>0.85</c:v>
                </c:pt>
                <c:pt idx="7">
                  <c:v>0.84</c:v>
                </c:pt>
                <c:pt idx="8">
                  <c:v>0.79</c:v>
                </c:pt>
                <c:pt idx="9">
                  <c:v>0.76</c:v>
                </c:pt>
                <c:pt idx="10">
                  <c:v>0.68</c:v>
                </c:pt>
                <c:pt idx="11">
                  <c:v>0.54</c:v>
                </c:pt>
              </c:numCache>
            </c:numRef>
          </c:val>
        </c:ser>
        <c:dLbls>
          <c:showLegendKey val="0"/>
          <c:showVal val="0"/>
          <c:showCatName val="0"/>
          <c:showSerName val="0"/>
          <c:showPercent val="0"/>
          <c:showBubbleSize val="0"/>
        </c:dLbls>
        <c:gapWidth val="150"/>
        <c:shape val="cylinder"/>
        <c:axId val="304660760"/>
        <c:axId val="304661152"/>
        <c:axId val="0"/>
      </c:bar3DChart>
      <c:catAx>
        <c:axId val="304660760"/>
        <c:scaling>
          <c:orientation val="minMax"/>
        </c:scaling>
        <c:delete val="0"/>
        <c:axPos val="l"/>
        <c:numFmt formatCode="General" sourceLinked="0"/>
        <c:majorTickMark val="out"/>
        <c:minorTickMark val="none"/>
        <c:tickLblPos val="nextTo"/>
        <c:txPr>
          <a:bodyPr/>
          <a:lstStyle/>
          <a:p>
            <a:pPr>
              <a:defRPr b="1"/>
            </a:pPr>
            <a:endParaRPr lang="ru-RU"/>
          </a:p>
        </c:txPr>
        <c:crossAx val="304661152"/>
        <c:crosses val="autoZero"/>
        <c:auto val="1"/>
        <c:lblAlgn val="ctr"/>
        <c:lblOffset val="100"/>
        <c:noMultiLvlLbl val="0"/>
      </c:catAx>
      <c:valAx>
        <c:axId val="304661152"/>
        <c:scaling>
          <c:orientation val="minMax"/>
        </c:scaling>
        <c:delete val="0"/>
        <c:axPos val="b"/>
        <c:majorGridlines/>
        <c:numFmt formatCode="0%" sourceLinked="1"/>
        <c:majorTickMark val="out"/>
        <c:minorTickMark val="none"/>
        <c:tickLblPos val="nextTo"/>
        <c:crossAx val="304660760"/>
        <c:crosses val="autoZero"/>
        <c:crossBetween val="between"/>
      </c:valAx>
    </c:plotArea>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успеваемость!$T$15</c:f>
              <c:strCache>
                <c:ptCount val="1"/>
                <c:pt idx="0">
                  <c:v>усп</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2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успеваемость!$S$16:$S$27</c:f>
              <c:strCache>
                <c:ptCount val="12"/>
                <c:pt idx="0">
                  <c:v>ЭЛЖМ (МВШЛ)</c:v>
                </c:pt>
                <c:pt idx="1">
                  <c:v>ЭжБЖМ (ВШЭБ)</c:v>
                </c:pt>
                <c:pt idx="2">
                  <c:v>АжДИ (ИАД)</c:v>
                </c:pt>
                <c:pt idx="3">
                  <c:v>Исанов ат.КИ-КИ</c:v>
                </c:pt>
                <c:pt idx="4">
                  <c:v>ТжРИ (ИТР)</c:v>
                </c:pt>
                <c:pt idx="5">
                  <c:v>ТИ</c:v>
                </c:pt>
                <c:pt idx="6">
                  <c:v>МТИ (ИИТ)</c:v>
                </c:pt>
                <c:pt idx="7">
                  <c:v>КГТИ</c:v>
                </c:pt>
                <c:pt idx="8">
                  <c:v>ЭИ</c:v>
                </c:pt>
                <c:pt idx="9">
                  <c:v>ЭжТИ (ИЭТ)</c:v>
                </c:pt>
                <c:pt idx="10">
                  <c:v>БББПИ (ИСОП)</c:v>
                </c:pt>
                <c:pt idx="11">
                  <c:v>Асаналиев ат.КТ-МИ</c:v>
                </c:pt>
              </c:strCache>
            </c:strRef>
          </c:cat>
          <c:val>
            <c:numRef>
              <c:f>успеваемость!$T$16:$T$27</c:f>
              <c:numCache>
                <c:formatCode>0.0%</c:formatCode>
                <c:ptCount val="12"/>
                <c:pt idx="0">
                  <c:v>0.65</c:v>
                </c:pt>
                <c:pt idx="1">
                  <c:v>0.41</c:v>
                </c:pt>
                <c:pt idx="2">
                  <c:v>0.36</c:v>
                </c:pt>
                <c:pt idx="3">
                  <c:v>0.32</c:v>
                </c:pt>
                <c:pt idx="4">
                  <c:v>0.28000000000000003</c:v>
                </c:pt>
                <c:pt idx="5">
                  <c:v>0.26</c:v>
                </c:pt>
                <c:pt idx="6">
                  <c:v>0.25</c:v>
                </c:pt>
                <c:pt idx="7">
                  <c:v>0.22</c:v>
                </c:pt>
                <c:pt idx="8">
                  <c:v>0.19</c:v>
                </c:pt>
                <c:pt idx="9">
                  <c:v>0.17</c:v>
                </c:pt>
                <c:pt idx="10">
                  <c:v>0.16</c:v>
                </c:pt>
                <c:pt idx="11">
                  <c:v>0.16</c:v>
                </c:pt>
              </c:numCache>
            </c:numRef>
          </c:val>
        </c:ser>
        <c:dLbls>
          <c:showLegendKey val="0"/>
          <c:showVal val="0"/>
          <c:showCatName val="0"/>
          <c:showSerName val="0"/>
          <c:showPercent val="0"/>
          <c:showBubbleSize val="0"/>
        </c:dLbls>
        <c:gapWidth val="150"/>
        <c:shape val="cylinder"/>
        <c:axId val="304662328"/>
        <c:axId val="304662720"/>
        <c:axId val="0"/>
      </c:bar3DChart>
      <c:catAx>
        <c:axId val="304662328"/>
        <c:scaling>
          <c:orientation val="minMax"/>
        </c:scaling>
        <c:delete val="0"/>
        <c:axPos val="l"/>
        <c:numFmt formatCode="General" sourceLinked="0"/>
        <c:majorTickMark val="out"/>
        <c:minorTickMark val="none"/>
        <c:tickLblPos val="nextTo"/>
        <c:txPr>
          <a:bodyPr/>
          <a:lstStyle/>
          <a:p>
            <a:pPr>
              <a:defRPr b="1"/>
            </a:pPr>
            <a:endParaRPr lang="ru-RU"/>
          </a:p>
        </c:txPr>
        <c:crossAx val="304662720"/>
        <c:crosses val="autoZero"/>
        <c:auto val="1"/>
        <c:lblAlgn val="ctr"/>
        <c:lblOffset val="100"/>
        <c:noMultiLvlLbl val="0"/>
      </c:catAx>
      <c:valAx>
        <c:axId val="304662720"/>
        <c:scaling>
          <c:orientation val="minMax"/>
        </c:scaling>
        <c:delete val="0"/>
        <c:axPos val="b"/>
        <c:majorGridlines/>
        <c:numFmt formatCode="0.0%" sourceLinked="1"/>
        <c:majorTickMark val="out"/>
        <c:minorTickMark val="none"/>
        <c:tickLblPos val="nextTo"/>
        <c:crossAx val="304662328"/>
        <c:crosses val="autoZero"/>
        <c:crossBetween val="between"/>
      </c:valAx>
    </c:plotArea>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успеваемость!$T$30</c:f>
              <c:strCache>
                <c:ptCount val="1"/>
                <c:pt idx="0">
                  <c:v> кач.усп</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2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успеваемость!$S$31:$S$40</c:f>
              <c:strCache>
                <c:ptCount val="10"/>
                <c:pt idx="0">
                  <c:v>ЭЛЖМ (МВШЛ) сырт.</c:v>
                </c:pt>
                <c:pt idx="1">
                  <c:v>ЭжБЖМ (ВШЭБ) сырт.</c:v>
                </c:pt>
                <c:pt idx="2">
                  <c:v>Асаналиев ат.КТ-МИ</c:v>
                </c:pt>
                <c:pt idx="3">
                  <c:v>Исанов ат.КИ-КИ</c:v>
                </c:pt>
                <c:pt idx="4">
                  <c:v>ТжРИ (ИТР) сырт.</c:v>
                </c:pt>
                <c:pt idx="5">
                  <c:v>ЭИ сырт.</c:v>
                </c:pt>
                <c:pt idx="6">
                  <c:v>ЭжТИ (ИЭТ) сырт.</c:v>
                </c:pt>
                <c:pt idx="7">
                  <c:v>КГТИ сырт.</c:v>
                </c:pt>
                <c:pt idx="8">
                  <c:v>ТИ сырт.</c:v>
                </c:pt>
                <c:pt idx="9">
                  <c:v>МТИ (ИИТ) сырт.</c:v>
                </c:pt>
              </c:strCache>
            </c:strRef>
          </c:cat>
          <c:val>
            <c:numRef>
              <c:f>успеваемость!$T$31:$T$40</c:f>
              <c:numCache>
                <c:formatCode>0.0%</c:formatCode>
                <c:ptCount val="10"/>
                <c:pt idx="0">
                  <c:v>0.49</c:v>
                </c:pt>
                <c:pt idx="1">
                  <c:v>0.41</c:v>
                </c:pt>
                <c:pt idx="2">
                  <c:v>0.15</c:v>
                </c:pt>
                <c:pt idx="3">
                  <c:v>0.13</c:v>
                </c:pt>
                <c:pt idx="4">
                  <c:v>0.13</c:v>
                </c:pt>
                <c:pt idx="5">
                  <c:v>0.13</c:v>
                </c:pt>
                <c:pt idx="6">
                  <c:v>0.12</c:v>
                </c:pt>
                <c:pt idx="7">
                  <c:v>0.11</c:v>
                </c:pt>
                <c:pt idx="8">
                  <c:v>0.1</c:v>
                </c:pt>
                <c:pt idx="9">
                  <c:v>0.08</c:v>
                </c:pt>
              </c:numCache>
            </c:numRef>
          </c:val>
        </c:ser>
        <c:dLbls>
          <c:showLegendKey val="0"/>
          <c:showVal val="0"/>
          <c:showCatName val="0"/>
          <c:showSerName val="0"/>
          <c:showPercent val="0"/>
          <c:showBubbleSize val="0"/>
        </c:dLbls>
        <c:gapWidth val="150"/>
        <c:shape val="cylinder"/>
        <c:axId val="306481280"/>
        <c:axId val="306481672"/>
        <c:axId val="0"/>
      </c:bar3DChart>
      <c:catAx>
        <c:axId val="306481280"/>
        <c:scaling>
          <c:orientation val="minMax"/>
        </c:scaling>
        <c:delete val="0"/>
        <c:axPos val="l"/>
        <c:numFmt formatCode="General" sourceLinked="0"/>
        <c:majorTickMark val="out"/>
        <c:minorTickMark val="none"/>
        <c:tickLblPos val="nextTo"/>
        <c:txPr>
          <a:bodyPr/>
          <a:lstStyle/>
          <a:p>
            <a:pPr>
              <a:defRPr b="1"/>
            </a:pPr>
            <a:endParaRPr lang="ru-RU"/>
          </a:p>
        </c:txPr>
        <c:crossAx val="306481672"/>
        <c:crosses val="autoZero"/>
        <c:auto val="1"/>
        <c:lblAlgn val="ctr"/>
        <c:lblOffset val="100"/>
        <c:noMultiLvlLbl val="0"/>
      </c:catAx>
      <c:valAx>
        <c:axId val="306481672"/>
        <c:scaling>
          <c:orientation val="minMax"/>
        </c:scaling>
        <c:delete val="0"/>
        <c:axPos val="b"/>
        <c:majorGridlines/>
        <c:numFmt formatCode="0.0%" sourceLinked="1"/>
        <c:majorTickMark val="out"/>
        <c:minorTickMark val="none"/>
        <c:tickLblPos val="nextTo"/>
        <c:crossAx val="306481280"/>
        <c:crosses val="autoZero"/>
        <c:crossBetween val="between"/>
      </c:valAx>
    </c:plotArea>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spPr>
            <a:solidFill>
              <a:srgbClr val="0070C0"/>
            </a:solidFill>
          </c:spPr>
          <c:invertIfNegative val="0"/>
          <c:dLbls>
            <c:dLbl>
              <c:idx val="0"/>
              <c:layout>
                <c:manualLayout>
                  <c:x val="2.0925170272982633E-2"/>
                  <c:y val="-1.3923891497435958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9430515253484076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5409135331479177E-2"/>
                  <c:y val="0"/>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3914480311980291E-2"/>
                  <c:y val="0"/>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4946550194987751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1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успеваемость!$S$45:$S$49</c:f>
              <c:strCache>
                <c:ptCount val="5"/>
                <c:pt idx="0">
                  <c:v>ОКББ (колледж), К-2</c:v>
                </c:pt>
                <c:pt idx="1">
                  <c:v>Бишкек техникалык колледжи</c:v>
                </c:pt>
                <c:pt idx="2">
                  <c:v>Политехник.колледж</c:v>
                </c:pt>
                <c:pt idx="3">
                  <c:v>ОКББ (колледж) сырттан, К-2</c:v>
                </c:pt>
                <c:pt idx="4">
                  <c:v>Тоо-кен-технологиялык колледжи</c:v>
                </c:pt>
              </c:strCache>
            </c:strRef>
          </c:cat>
          <c:val>
            <c:numRef>
              <c:f>успеваемость!$T$45:$T$49</c:f>
              <c:numCache>
                <c:formatCode>0.0%</c:formatCode>
                <c:ptCount val="5"/>
                <c:pt idx="0">
                  <c:v>0.28000000000000003</c:v>
                </c:pt>
                <c:pt idx="1">
                  <c:v>0.247</c:v>
                </c:pt>
                <c:pt idx="2">
                  <c:v>0.24</c:v>
                </c:pt>
                <c:pt idx="3">
                  <c:v>0.15</c:v>
                </c:pt>
                <c:pt idx="4">
                  <c:v>0.15</c:v>
                </c:pt>
              </c:numCache>
            </c:numRef>
          </c:val>
        </c:ser>
        <c:dLbls>
          <c:showLegendKey val="0"/>
          <c:showVal val="0"/>
          <c:showCatName val="0"/>
          <c:showSerName val="0"/>
          <c:showPercent val="0"/>
          <c:showBubbleSize val="0"/>
        </c:dLbls>
        <c:gapWidth val="150"/>
        <c:shape val="cylinder"/>
        <c:axId val="306483240"/>
        <c:axId val="306483632"/>
        <c:axId val="0"/>
      </c:bar3DChart>
      <c:catAx>
        <c:axId val="306483240"/>
        <c:scaling>
          <c:orientation val="minMax"/>
        </c:scaling>
        <c:delete val="0"/>
        <c:axPos val="l"/>
        <c:numFmt formatCode="General" sourceLinked="0"/>
        <c:majorTickMark val="out"/>
        <c:minorTickMark val="none"/>
        <c:tickLblPos val="nextTo"/>
        <c:txPr>
          <a:bodyPr/>
          <a:lstStyle/>
          <a:p>
            <a:pPr>
              <a:defRPr b="1"/>
            </a:pPr>
            <a:endParaRPr lang="ru-RU"/>
          </a:p>
        </c:txPr>
        <c:crossAx val="306483632"/>
        <c:crosses val="autoZero"/>
        <c:auto val="1"/>
        <c:lblAlgn val="ctr"/>
        <c:lblOffset val="100"/>
        <c:noMultiLvlLbl val="0"/>
      </c:catAx>
      <c:valAx>
        <c:axId val="306483632"/>
        <c:scaling>
          <c:orientation val="minMax"/>
        </c:scaling>
        <c:delete val="0"/>
        <c:axPos val="b"/>
        <c:majorGridlines/>
        <c:numFmt formatCode="0.0%" sourceLinked="1"/>
        <c:majorTickMark val="out"/>
        <c:minorTickMark val="none"/>
        <c:tickLblPos val="nextTo"/>
        <c:crossAx val="306483240"/>
        <c:crosses val="autoZero"/>
        <c:crossBetween val="between"/>
      </c:valAx>
    </c:plotArea>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0206995349140618E-2"/>
          <c:y val="3.1804298611629672E-2"/>
          <c:w val="0.92199426873058954"/>
          <c:h val="0.71802677662409098"/>
        </c:manualLayout>
      </c:layout>
      <c:bar3DChart>
        <c:barDir val="col"/>
        <c:grouping val="clustered"/>
        <c:varyColors val="0"/>
        <c:ser>
          <c:idx val="0"/>
          <c:order val="0"/>
          <c:tx>
            <c:strRef>
              <c:f>успеваемость!$AE$5</c:f>
              <c:strCache>
                <c:ptCount val="1"/>
                <c:pt idx="0">
                  <c:v>Жогорку кесиптик билим берүү (бакалавр, адис, магистратура)</c:v>
                </c:pt>
              </c:strCache>
            </c:strRef>
          </c:tx>
          <c:spPr>
            <a:solidFill>
              <a:schemeClr val="accent1"/>
            </a:solidFill>
            <a:ln>
              <a:noFill/>
            </a:ln>
            <a:effectLst/>
            <a:sp3d/>
          </c:spPr>
          <c:invertIfNegative val="0"/>
          <c:dLbls>
            <c:dLbl>
              <c:idx val="0"/>
              <c:layout>
                <c:manualLayout>
                  <c:x val="-1.7798735920269818E-2"/>
                  <c:y val="-5.7825997475690331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1326468312898855E-2"/>
                  <c:y val="-6.939119697082837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успеваемость!$AF$4:$AG$4</c:f>
              <c:strCache>
                <c:ptCount val="2"/>
                <c:pt idx="0">
                  <c:v>2022-23</c:v>
                </c:pt>
                <c:pt idx="1">
                  <c:v>2023-24</c:v>
                </c:pt>
              </c:strCache>
            </c:strRef>
          </c:cat>
          <c:val>
            <c:numRef>
              <c:f>успеваемость!$AF$5:$AG$5</c:f>
              <c:numCache>
                <c:formatCode>0.0%</c:formatCode>
                <c:ptCount val="2"/>
                <c:pt idx="0">
                  <c:v>0.73299999999999998</c:v>
                </c:pt>
                <c:pt idx="1">
                  <c:v>0.69199999999999995</c:v>
                </c:pt>
              </c:numCache>
            </c:numRef>
          </c:val>
          <c:shape val="cylinder"/>
        </c:ser>
        <c:ser>
          <c:idx val="1"/>
          <c:order val="1"/>
          <c:tx>
            <c:strRef>
              <c:f>успеваемость!$AE$6</c:f>
              <c:strCache>
                <c:ptCount val="1"/>
                <c:pt idx="0">
                  <c:v>Орто кесиптик билим берүү (колледж)</c:v>
                </c:pt>
              </c:strCache>
            </c:strRef>
          </c:tx>
          <c:spPr>
            <a:solidFill>
              <a:schemeClr val="accent2"/>
            </a:solidFill>
            <a:ln>
              <a:noFill/>
            </a:ln>
            <a:effectLst/>
            <a:sp3d/>
          </c:spPr>
          <c:invertIfNegative val="0"/>
          <c:dLbls>
            <c:dLbl>
              <c:idx val="0"/>
              <c:layout>
                <c:manualLayout>
                  <c:x val="-1.7798735920269818E-2"/>
                  <c:y val="-5.4934697601905801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1778140858966738E-2"/>
                  <c:y val="-7.228249684461292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успеваемость!$AF$4:$AG$4</c:f>
              <c:strCache>
                <c:ptCount val="2"/>
                <c:pt idx="0">
                  <c:v>2022-23</c:v>
                </c:pt>
                <c:pt idx="1">
                  <c:v>2023-24</c:v>
                </c:pt>
              </c:strCache>
            </c:strRef>
          </c:cat>
          <c:val>
            <c:numRef>
              <c:f>успеваемость!$AF$6:$AG$6</c:f>
              <c:numCache>
                <c:formatCode>0.0%</c:formatCode>
                <c:ptCount val="2"/>
                <c:pt idx="0">
                  <c:v>0.76900000000000002</c:v>
                </c:pt>
                <c:pt idx="1">
                  <c:v>0.60299999999999998</c:v>
                </c:pt>
              </c:numCache>
            </c:numRef>
          </c:val>
          <c:shape val="cylinder"/>
        </c:ser>
        <c:dLbls>
          <c:showLegendKey val="0"/>
          <c:showVal val="0"/>
          <c:showCatName val="0"/>
          <c:showSerName val="0"/>
          <c:showPercent val="0"/>
          <c:showBubbleSize val="0"/>
        </c:dLbls>
        <c:gapWidth val="150"/>
        <c:shape val="box"/>
        <c:axId val="308150888"/>
        <c:axId val="308151280"/>
        <c:axId val="0"/>
      </c:bar3DChart>
      <c:catAx>
        <c:axId val="3081508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ru-RU"/>
          </a:p>
        </c:txPr>
        <c:crossAx val="308151280"/>
        <c:crosses val="autoZero"/>
        <c:auto val="1"/>
        <c:lblAlgn val="ctr"/>
        <c:lblOffset val="100"/>
        <c:noMultiLvlLbl val="0"/>
      </c:catAx>
      <c:valAx>
        <c:axId val="3081512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08150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spPr>
            <a:solidFill>
              <a:srgbClr val="0070C0"/>
            </a:solidFill>
          </c:spPr>
          <c:invertIfNegative val="0"/>
          <c:dLbls>
            <c:dLbl>
              <c:idx val="0"/>
              <c:layout>
                <c:manualLayout>
                  <c:x val="3.1190045119961336E-2"/>
                  <c:y val="-2.592709790031337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8714027071976801E-2"/>
                  <c:y val="-2.074167832025074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8071040607965201E-2"/>
                  <c:y val="1.037083916012534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i="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'успеваемость 2'!$A$58:$A$59</c:f>
              <c:strCache>
                <c:ptCount val="2"/>
                <c:pt idx="0">
                  <c:v>ЖКББ (бакалавр, адис, магистратура)</c:v>
                </c:pt>
                <c:pt idx="1">
                  <c:v>Колледж (ОКББ)</c:v>
                </c:pt>
              </c:strCache>
            </c:strRef>
          </c:cat>
          <c:val>
            <c:numRef>
              <c:f>'успеваемость 2'!$B$58:$B$59</c:f>
              <c:numCache>
                <c:formatCode>0.0%</c:formatCode>
                <c:ptCount val="2"/>
                <c:pt idx="0">
                  <c:v>0.71199999999999997</c:v>
                </c:pt>
                <c:pt idx="1">
                  <c:v>0.28799999999999998</c:v>
                </c:pt>
              </c:numCache>
            </c:numRef>
          </c:val>
        </c:ser>
        <c:dLbls>
          <c:showLegendKey val="0"/>
          <c:showVal val="0"/>
          <c:showCatName val="0"/>
          <c:showSerName val="0"/>
          <c:showPercent val="0"/>
          <c:showBubbleSize val="0"/>
        </c:dLbls>
        <c:gapWidth val="150"/>
        <c:shape val="cylinder"/>
        <c:axId val="100617072"/>
        <c:axId val="100617856"/>
        <c:axId val="0"/>
      </c:bar3DChart>
      <c:catAx>
        <c:axId val="100617072"/>
        <c:scaling>
          <c:orientation val="minMax"/>
        </c:scaling>
        <c:delete val="0"/>
        <c:axPos val="l"/>
        <c:numFmt formatCode="General" sourceLinked="0"/>
        <c:majorTickMark val="out"/>
        <c:minorTickMark val="none"/>
        <c:tickLblPos val="nextTo"/>
        <c:txPr>
          <a:bodyPr/>
          <a:lstStyle/>
          <a:p>
            <a:pPr>
              <a:defRPr sz="1000" b="1"/>
            </a:pPr>
            <a:endParaRPr lang="ru-RU"/>
          </a:p>
        </c:txPr>
        <c:crossAx val="100617856"/>
        <c:crosses val="autoZero"/>
        <c:auto val="1"/>
        <c:lblAlgn val="ctr"/>
        <c:lblOffset val="100"/>
        <c:noMultiLvlLbl val="0"/>
      </c:catAx>
      <c:valAx>
        <c:axId val="100617856"/>
        <c:scaling>
          <c:orientation val="minMax"/>
        </c:scaling>
        <c:delete val="0"/>
        <c:axPos val="b"/>
        <c:majorGridlines/>
        <c:numFmt formatCode="0.0%" sourceLinked="1"/>
        <c:majorTickMark val="out"/>
        <c:minorTickMark val="none"/>
        <c:tickLblPos val="nextTo"/>
        <c:crossAx val="100617072"/>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spPr>
            <a:solidFill>
              <a:srgbClr val="0070C0"/>
            </a:solidFill>
          </c:spPr>
          <c:invertIfNegative val="0"/>
          <c:dLbls>
            <c:spPr>
              <a:noFill/>
              <a:ln>
                <a:noFill/>
              </a:ln>
              <a:effectLst/>
            </c:spPr>
            <c:txPr>
              <a:bodyPr/>
              <a:lstStyle/>
              <a:p>
                <a:pPr>
                  <a:defRPr sz="14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Посещаемость!$A$7:$A$18</c:f>
              <c:strCache>
                <c:ptCount val="12"/>
                <c:pt idx="0">
                  <c:v>КТ-МИ Асаналиев ат.</c:v>
                </c:pt>
                <c:pt idx="1">
                  <c:v>КИ-КИ Исанов ат.</c:v>
                </c:pt>
                <c:pt idx="2">
                  <c:v>ЭИ</c:v>
                </c:pt>
                <c:pt idx="3">
                  <c:v>АжДИ</c:v>
                </c:pt>
                <c:pt idx="4">
                  <c:v>МТИ</c:v>
                </c:pt>
                <c:pt idx="5">
                  <c:v>ТжРИ</c:v>
                </c:pt>
                <c:pt idx="6">
                  <c:v>ЭЛЖМ</c:v>
                </c:pt>
                <c:pt idx="7">
                  <c:v>ЭжТИ</c:v>
                </c:pt>
                <c:pt idx="8">
                  <c:v>ЭжБЖМ</c:v>
                </c:pt>
                <c:pt idx="9">
                  <c:v>КГТИ</c:v>
                </c:pt>
                <c:pt idx="10">
                  <c:v>БББПИ</c:v>
                </c:pt>
                <c:pt idx="11">
                  <c:v>ТИ</c:v>
                </c:pt>
              </c:strCache>
            </c:strRef>
          </c:cat>
          <c:val>
            <c:numRef>
              <c:f>Посещаемость!$B$7:$B$18</c:f>
              <c:numCache>
                <c:formatCode>0%</c:formatCode>
                <c:ptCount val="12"/>
                <c:pt idx="0">
                  <c:v>0.65</c:v>
                </c:pt>
                <c:pt idx="1">
                  <c:v>0.68</c:v>
                </c:pt>
                <c:pt idx="2">
                  <c:v>0.75</c:v>
                </c:pt>
                <c:pt idx="3">
                  <c:v>0.75</c:v>
                </c:pt>
                <c:pt idx="4">
                  <c:v>0.76</c:v>
                </c:pt>
                <c:pt idx="5">
                  <c:v>0.77</c:v>
                </c:pt>
                <c:pt idx="6">
                  <c:v>0.77</c:v>
                </c:pt>
                <c:pt idx="7">
                  <c:v>0.78</c:v>
                </c:pt>
                <c:pt idx="8">
                  <c:v>0.79</c:v>
                </c:pt>
                <c:pt idx="9">
                  <c:v>0.8</c:v>
                </c:pt>
                <c:pt idx="10">
                  <c:v>0.81</c:v>
                </c:pt>
                <c:pt idx="11">
                  <c:v>0.82</c:v>
                </c:pt>
              </c:numCache>
            </c:numRef>
          </c:val>
          <c:shape val="cylinder"/>
        </c:ser>
        <c:dLbls>
          <c:showLegendKey val="0"/>
          <c:showVal val="0"/>
          <c:showCatName val="0"/>
          <c:showSerName val="0"/>
          <c:showPercent val="0"/>
          <c:showBubbleSize val="0"/>
        </c:dLbls>
        <c:gapWidth val="150"/>
        <c:shape val="box"/>
        <c:axId val="187348648"/>
        <c:axId val="187349040"/>
        <c:axId val="0"/>
      </c:bar3DChart>
      <c:catAx>
        <c:axId val="187348648"/>
        <c:scaling>
          <c:orientation val="minMax"/>
        </c:scaling>
        <c:delete val="0"/>
        <c:axPos val="b"/>
        <c:numFmt formatCode="General" sourceLinked="1"/>
        <c:majorTickMark val="out"/>
        <c:minorTickMark val="none"/>
        <c:tickLblPos val="nextTo"/>
        <c:txPr>
          <a:bodyPr/>
          <a:lstStyle/>
          <a:p>
            <a:pPr>
              <a:defRPr sz="1100" b="1"/>
            </a:pPr>
            <a:endParaRPr lang="ru-RU"/>
          </a:p>
        </c:txPr>
        <c:crossAx val="187349040"/>
        <c:crosses val="autoZero"/>
        <c:auto val="1"/>
        <c:lblAlgn val="ctr"/>
        <c:lblOffset val="100"/>
        <c:noMultiLvlLbl val="0"/>
      </c:catAx>
      <c:valAx>
        <c:axId val="187349040"/>
        <c:scaling>
          <c:orientation val="minMax"/>
        </c:scaling>
        <c:delete val="0"/>
        <c:axPos val="l"/>
        <c:majorGridlines/>
        <c:numFmt formatCode="0%" sourceLinked="1"/>
        <c:majorTickMark val="out"/>
        <c:minorTickMark val="none"/>
        <c:tickLblPos val="nextTo"/>
        <c:crossAx val="187348648"/>
        <c:crosses val="autoZero"/>
        <c:crossBetween val="between"/>
      </c:valAx>
      <c:spPr>
        <a:noFill/>
        <a:ln w="25400">
          <a:noFill/>
        </a:ln>
      </c:spPr>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spPr>
            <a:solidFill>
              <a:srgbClr val="0070C0"/>
            </a:solidFill>
          </c:spPr>
          <c:invertIfNegative val="0"/>
          <c:dLbls>
            <c:spPr>
              <a:noFill/>
              <a:ln>
                <a:noFill/>
              </a:ln>
              <a:effectLst/>
            </c:spPr>
            <c:txPr>
              <a:bodyPr wrap="square" lIns="38100" tIns="19050" rIns="38100" bIns="19050" anchor="ctr">
                <a:spAutoFit/>
              </a:bodyPr>
              <a:lstStyle/>
              <a:p>
                <a:pPr>
                  <a:defRPr sz="12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успеваемость!$A$14:$A$25</c:f>
              <c:strCache>
                <c:ptCount val="12"/>
                <c:pt idx="0">
                  <c:v>ЭжБЖМ (ВШЭБ)</c:v>
                </c:pt>
                <c:pt idx="1">
                  <c:v>ЭЛЖМ (МВШЛ)</c:v>
                </c:pt>
                <c:pt idx="2">
                  <c:v>АжДИ (ИАД)</c:v>
                </c:pt>
                <c:pt idx="3">
                  <c:v>ЭжТИ (ИЭТ)</c:v>
                </c:pt>
                <c:pt idx="4">
                  <c:v>Исанов ат.КИ-КИ</c:v>
                </c:pt>
                <c:pt idx="5">
                  <c:v>ЭИ</c:v>
                </c:pt>
                <c:pt idx="6">
                  <c:v>ТИ</c:v>
                </c:pt>
                <c:pt idx="7">
                  <c:v>ТжРИ (ИТР)</c:v>
                </c:pt>
                <c:pt idx="8">
                  <c:v>МТИ (ИИТ)</c:v>
                </c:pt>
                <c:pt idx="9">
                  <c:v>БББПИ (ИСОП)</c:v>
                </c:pt>
                <c:pt idx="10">
                  <c:v>Асаналиев ат.КТ-МИ</c:v>
                </c:pt>
                <c:pt idx="11">
                  <c:v>КГТИ</c:v>
                </c:pt>
              </c:strCache>
            </c:strRef>
          </c:cat>
          <c:val>
            <c:numRef>
              <c:f>успеваемость!$B$14:$B$25</c:f>
              <c:numCache>
                <c:formatCode>0.0%</c:formatCode>
                <c:ptCount val="12"/>
                <c:pt idx="0">
                  <c:v>0.77300000000000002</c:v>
                </c:pt>
                <c:pt idx="1">
                  <c:v>0.73399999999999999</c:v>
                </c:pt>
                <c:pt idx="2">
                  <c:v>0.70799999999999996</c:v>
                </c:pt>
                <c:pt idx="3">
                  <c:v>0.69499999999999995</c:v>
                </c:pt>
                <c:pt idx="4">
                  <c:v>0.67700000000000005</c:v>
                </c:pt>
                <c:pt idx="5">
                  <c:v>0.64700000000000002</c:v>
                </c:pt>
                <c:pt idx="6">
                  <c:v>0.63300000000000001</c:v>
                </c:pt>
                <c:pt idx="7">
                  <c:v>0.61899999999999999</c:v>
                </c:pt>
                <c:pt idx="8">
                  <c:v>0.61499999999999999</c:v>
                </c:pt>
                <c:pt idx="9">
                  <c:v>0.60399999999999998</c:v>
                </c:pt>
                <c:pt idx="10">
                  <c:v>0.496</c:v>
                </c:pt>
                <c:pt idx="11">
                  <c:v>0.48199999999999998</c:v>
                </c:pt>
              </c:numCache>
            </c:numRef>
          </c:val>
        </c:ser>
        <c:dLbls>
          <c:showLegendKey val="0"/>
          <c:showVal val="0"/>
          <c:showCatName val="0"/>
          <c:showSerName val="0"/>
          <c:showPercent val="0"/>
          <c:showBubbleSize val="0"/>
        </c:dLbls>
        <c:gapWidth val="150"/>
        <c:shape val="cylinder"/>
        <c:axId val="187351000"/>
        <c:axId val="187351392"/>
        <c:axId val="0"/>
      </c:bar3DChart>
      <c:catAx>
        <c:axId val="187351000"/>
        <c:scaling>
          <c:orientation val="minMax"/>
        </c:scaling>
        <c:delete val="0"/>
        <c:axPos val="l"/>
        <c:numFmt formatCode="General" sourceLinked="0"/>
        <c:majorTickMark val="out"/>
        <c:minorTickMark val="none"/>
        <c:tickLblPos val="nextTo"/>
        <c:txPr>
          <a:bodyPr/>
          <a:lstStyle/>
          <a:p>
            <a:pPr>
              <a:defRPr sz="1200" b="1"/>
            </a:pPr>
            <a:endParaRPr lang="ru-RU"/>
          </a:p>
        </c:txPr>
        <c:crossAx val="187351392"/>
        <c:crosses val="autoZero"/>
        <c:auto val="1"/>
        <c:lblAlgn val="ctr"/>
        <c:lblOffset val="100"/>
        <c:noMultiLvlLbl val="0"/>
      </c:catAx>
      <c:valAx>
        <c:axId val="187351392"/>
        <c:scaling>
          <c:orientation val="minMax"/>
        </c:scaling>
        <c:delete val="0"/>
        <c:axPos val="b"/>
        <c:majorGridlines/>
        <c:numFmt formatCode="0.0%" sourceLinked="1"/>
        <c:majorTickMark val="out"/>
        <c:minorTickMark val="none"/>
        <c:tickLblPos val="nextTo"/>
        <c:crossAx val="187351000"/>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успеваемость!$B$29</c:f>
              <c:strCache>
                <c:ptCount val="1"/>
                <c:pt idx="0">
                  <c:v>усп</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2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успеваемость!$A$30:$A$39</c:f>
              <c:strCache>
                <c:ptCount val="10"/>
                <c:pt idx="0">
                  <c:v>ЭЛЖМ (МВШЛ) сырт.</c:v>
                </c:pt>
                <c:pt idx="1">
                  <c:v>ЭжБЖМ (ВШЭБ) сырт.</c:v>
                </c:pt>
                <c:pt idx="2">
                  <c:v>КГТИ сырт.</c:v>
                </c:pt>
                <c:pt idx="3">
                  <c:v>МТИ (ИИТ) сырт.</c:v>
                </c:pt>
                <c:pt idx="4">
                  <c:v>Исанов ат.КИ-КИ</c:v>
                </c:pt>
                <c:pt idx="5">
                  <c:v>ЭжТИ (ИЭТ) сырт.</c:v>
                </c:pt>
                <c:pt idx="6">
                  <c:v>ТжРИ (ИТР) сырт.</c:v>
                </c:pt>
                <c:pt idx="7">
                  <c:v>ЭИ сырт.</c:v>
                </c:pt>
                <c:pt idx="8">
                  <c:v>ТИ сырт.</c:v>
                </c:pt>
                <c:pt idx="9">
                  <c:v>Асаналиев ат.КТ-МИ</c:v>
                </c:pt>
              </c:strCache>
            </c:strRef>
          </c:cat>
          <c:val>
            <c:numRef>
              <c:f>успеваемость!$B$30:$B$39</c:f>
              <c:numCache>
                <c:formatCode>0.0%</c:formatCode>
                <c:ptCount val="10"/>
                <c:pt idx="0">
                  <c:v>0.95599999999999996</c:v>
                </c:pt>
                <c:pt idx="1">
                  <c:v>0.86199999999999999</c:v>
                </c:pt>
                <c:pt idx="2">
                  <c:v>0.80400000000000005</c:v>
                </c:pt>
                <c:pt idx="3">
                  <c:v>0.80100000000000005</c:v>
                </c:pt>
                <c:pt idx="4">
                  <c:v>0.79400000000000004</c:v>
                </c:pt>
                <c:pt idx="5">
                  <c:v>0.78</c:v>
                </c:pt>
                <c:pt idx="6">
                  <c:v>0.752</c:v>
                </c:pt>
                <c:pt idx="7">
                  <c:v>0.71699999999999997</c:v>
                </c:pt>
                <c:pt idx="8">
                  <c:v>0.65300000000000002</c:v>
                </c:pt>
                <c:pt idx="9">
                  <c:v>0.61299999999999999</c:v>
                </c:pt>
              </c:numCache>
            </c:numRef>
          </c:val>
        </c:ser>
        <c:dLbls>
          <c:showLegendKey val="0"/>
          <c:showVal val="0"/>
          <c:showCatName val="0"/>
          <c:showSerName val="0"/>
          <c:showPercent val="0"/>
          <c:showBubbleSize val="0"/>
        </c:dLbls>
        <c:gapWidth val="150"/>
        <c:shape val="cylinder"/>
        <c:axId val="187352176"/>
        <c:axId val="100614328"/>
        <c:axId val="0"/>
      </c:bar3DChart>
      <c:catAx>
        <c:axId val="187352176"/>
        <c:scaling>
          <c:orientation val="minMax"/>
        </c:scaling>
        <c:delete val="0"/>
        <c:axPos val="l"/>
        <c:numFmt formatCode="General" sourceLinked="0"/>
        <c:majorTickMark val="out"/>
        <c:minorTickMark val="none"/>
        <c:tickLblPos val="nextTo"/>
        <c:txPr>
          <a:bodyPr/>
          <a:lstStyle/>
          <a:p>
            <a:pPr>
              <a:defRPr sz="1200" b="1"/>
            </a:pPr>
            <a:endParaRPr lang="ru-RU"/>
          </a:p>
        </c:txPr>
        <c:crossAx val="100614328"/>
        <c:crosses val="autoZero"/>
        <c:auto val="1"/>
        <c:lblAlgn val="ctr"/>
        <c:lblOffset val="100"/>
        <c:noMultiLvlLbl val="0"/>
      </c:catAx>
      <c:valAx>
        <c:axId val="100614328"/>
        <c:scaling>
          <c:orientation val="minMax"/>
        </c:scaling>
        <c:delete val="0"/>
        <c:axPos val="b"/>
        <c:majorGridlines/>
        <c:numFmt formatCode="0.0%" sourceLinked="1"/>
        <c:majorTickMark val="out"/>
        <c:minorTickMark val="none"/>
        <c:tickLblPos val="nextTo"/>
        <c:crossAx val="187352176"/>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spPr>
            <a:solidFill>
              <a:srgbClr val="0070C0"/>
            </a:solidFill>
          </c:spPr>
          <c:invertIfNegative val="0"/>
          <c:dLbls>
            <c:dLbl>
              <c:idx val="0"/>
              <c:layout>
                <c:manualLayout>
                  <c:x val="1.4338966853727876E-2"/>
                  <c:y val="-2.3855454728171658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7.1694834268639382E-3"/>
                  <c:y val="-7.156636418451060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1471173482982469E-2"/>
                  <c:y val="0"/>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4338966853728086E-2"/>
                  <c:y val="-2.3855454728170349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8640656909846513E-2"/>
                  <c:y val="2.385545472816991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2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успеваемость!$A$47:$A$51</c:f>
              <c:strCache>
                <c:ptCount val="5"/>
                <c:pt idx="0">
                  <c:v>ОКББ (колледж), К-2</c:v>
                </c:pt>
                <c:pt idx="1">
                  <c:v>Политехник.колледж</c:v>
                </c:pt>
                <c:pt idx="2">
                  <c:v>ОКББ (колледж) сырттан, К-2</c:v>
                </c:pt>
                <c:pt idx="3">
                  <c:v>Тоо-кен-технологиялык колледжи</c:v>
                </c:pt>
                <c:pt idx="4">
                  <c:v>Бишкек техникалык колледжи</c:v>
                </c:pt>
              </c:strCache>
            </c:strRef>
          </c:cat>
          <c:val>
            <c:numRef>
              <c:f>успеваемость!$B$47:$B$51</c:f>
              <c:numCache>
                <c:formatCode>0.0%</c:formatCode>
                <c:ptCount val="5"/>
                <c:pt idx="0">
                  <c:v>0.79</c:v>
                </c:pt>
                <c:pt idx="1">
                  <c:v>0.72099999999999997</c:v>
                </c:pt>
                <c:pt idx="2">
                  <c:v>0.626</c:v>
                </c:pt>
                <c:pt idx="3">
                  <c:v>0.39900000000000002</c:v>
                </c:pt>
                <c:pt idx="4">
                  <c:v>0.39300000000000002</c:v>
                </c:pt>
              </c:numCache>
            </c:numRef>
          </c:val>
        </c:ser>
        <c:dLbls>
          <c:showLegendKey val="0"/>
          <c:showVal val="0"/>
          <c:showCatName val="0"/>
          <c:showSerName val="0"/>
          <c:showPercent val="0"/>
          <c:showBubbleSize val="0"/>
        </c:dLbls>
        <c:gapWidth val="150"/>
        <c:shape val="cylinder"/>
        <c:axId val="303606688"/>
        <c:axId val="303607080"/>
        <c:axId val="0"/>
      </c:bar3DChart>
      <c:catAx>
        <c:axId val="303606688"/>
        <c:scaling>
          <c:orientation val="minMax"/>
        </c:scaling>
        <c:delete val="0"/>
        <c:axPos val="l"/>
        <c:numFmt formatCode="General" sourceLinked="0"/>
        <c:majorTickMark val="out"/>
        <c:minorTickMark val="none"/>
        <c:tickLblPos val="nextTo"/>
        <c:txPr>
          <a:bodyPr/>
          <a:lstStyle/>
          <a:p>
            <a:pPr>
              <a:defRPr sz="1200" b="1"/>
            </a:pPr>
            <a:endParaRPr lang="ru-RU"/>
          </a:p>
        </c:txPr>
        <c:crossAx val="303607080"/>
        <c:crosses val="autoZero"/>
        <c:auto val="1"/>
        <c:lblAlgn val="ctr"/>
        <c:lblOffset val="100"/>
        <c:noMultiLvlLbl val="0"/>
      </c:catAx>
      <c:valAx>
        <c:axId val="303607080"/>
        <c:scaling>
          <c:orientation val="minMax"/>
        </c:scaling>
        <c:delete val="0"/>
        <c:axPos val="b"/>
        <c:majorGridlines/>
        <c:numFmt formatCode="0.0%" sourceLinked="1"/>
        <c:majorTickMark val="out"/>
        <c:minorTickMark val="none"/>
        <c:tickLblPos val="nextTo"/>
        <c:crossAx val="303606688"/>
        <c:crosses val="autoZero"/>
        <c:crossBetween val="between"/>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sz="1800" b="1" dirty="0" err="1">
                <a:solidFill>
                  <a:srgbClr val="FF0000"/>
                </a:solidFill>
                <a:effectLst/>
              </a:rPr>
              <a:t>Жогорку</a:t>
            </a:r>
            <a:r>
              <a:rPr lang="ru-RU" sz="1800" b="1" dirty="0">
                <a:solidFill>
                  <a:srgbClr val="FF0000"/>
                </a:solidFill>
                <a:effectLst/>
              </a:rPr>
              <a:t> </a:t>
            </a:r>
            <a:r>
              <a:rPr lang="ru-RU" sz="1800" b="1" dirty="0" err="1">
                <a:solidFill>
                  <a:srgbClr val="FF0000"/>
                </a:solidFill>
                <a:effectLst/>
              </a:rPr>
              <a:t>кесиптик</a:t>
            </a:r>
            <a:r>
              <a:rPr lang="ru-RU" sz="1800" b="1" dirty="0">
                <a:solidFill>
                  <a:srgbClr val="FF0000"/>
                </a:solidFill>
                <a:effectLst/>
              </a:rPr>
              <a:t> </a:t>
            </a:r>
            <a:r>
              <a:rPr lang="ru-RU" sz="1800" b="1" dirty="0" err="1">
                <a:solidFill>
                  <a:srgbClr val="FF0000"/>
                </a:solidFill>
                <a:effectLst/>
              </a:rPr>
              <a:t>билим</a:t>
            </a:r>
            <a:r>
              <a:rPr lang="ru-RU" sz="1800" b="1" dirty="0">
                <a:solidFill>
                  <a:srgbClr val="FF0000"/>
                </a:solidFill>
                <a:effectLst/>
              </a:rPr>
              <a:t> </a:t>
            </a:r>
            <a:r>
              <a:rPr lang="ru-RU" sz="1800" b="1" dirty="0" err="1">
                <a:solidFill>
                  <a:srgbClr val="FF0000"/>
                </a:solidFill>
                <a:effectLst/>
              </a:rPr>
              <a:t>берүү</a:t>
            </a:r>
            <a:r>
              <a:rPr lang="ru-RU" sz="1800" b="1" dirty="0">
                <a:solidFill>
                  <a:srgbClr val="FF0000"/>
                </a:solidFill>
                <a:effectLst/>
              </a:rPr>
              <a:t> </a:t>
            </a:r>
            <a:endParaRPr lang="ru-RU" dirty="0">
              <a:solidFill>
                <a:srgbClr val="FF0000"/>
              </a:solidFill>
              <a:effectLst/>
            </a:endParaRPr>
          </a:p>
        </c:rich>
      </c:tx>
      <c:layout>
        <c:manualLayout>
          <c:xMode val="edge"/>
          <c:yMode val="edge"/>
          <c:x val="0.14756233595800525"/>
          <c:y val="3.2407407407407406E-2"/>
        </c:manualLayout>
      </c:layout>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spPr>
            <a:solidFill>
              <a:srgbClr val="0070C0"/>
            </a:solidFill>
          </c:spPr>
          <c:invertIfNegative val="0"/>
          <c:dLbls>
            <c:spPr>
              <a:noFill/>
              <a:ln>
                <a:noFill/>
              </a:ln>
              <a:effectLst/>
            </c:spPr>
            <c:txPr>
              <a:bodyPr wrap="square" lIns="38100" tIns="19050" rIns="38100" bIns="19050" anchor="ctr">
                <a:spAutoFit/>
              </a:bodyPr>
              <a:lstStyle/>
              <a:p>
                <a:pPr>
                  <a:defRPr sz="12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успеваемость!$A$61:$A$66</c:f>
              <c:strCache>
                <c:ptCount val="6"/>
                <c:pt idx="0">
                  <c:v>Кара-Балта ш. филиал (күн/ сырт.)</c:v>
                </c:pt>
                <c:pt idx="1">
                  <c:v>Кызыл-Кыя ш. филиал сырт.</c:v>
                </c:pt>
                <c:pt idx="2">
                  <c:v>Токмок ш. филиал сырт.</c:v>
                </c:pt>
                <c:pt idx="3">
                  <c:v>Кара-Куль ш. филиал  (күн/ сырт.)</c:v>
                </c:pt>
                <c:pt idx="4">
                  <c:v>Токмок ш. филиал күн.</c:v>
                </c:pt>
                <c:pt idx="5">
                  <c:v>Кызыл-Кыя ш. филиал күн</c:v>
                </c:pt>
              </c:strCache>
            </c:strRef>
          </c:cat>
          <c:val>
            <c:numRef>
              <c:f>успеваемость!$B$61:$B$66</c:f>
              <c:numCache>
                <c:formatCode>0.0%</c:formatCode>
                <c:ptCount val="6"/>
                <c:pt idx="0">
                  <c:v>0.97699999999999998</c:v>
                </c:pt>
                <c:pt idx="1">
                  <c:v>0.97499999999999998</c:v>
                </c:pt>
                <c:pt idx="2">
                  <c:v>0.92600000000000005</c:v>
                </c:pt>
                <c:pt idx="3">
                  <c:v>0.871</c:v>
                </c:pt>
                <c:pt idx="4">
                  <c:v>0.79300000000000004</c:v>
                </c:pt>
                <c:pt idx="5">
                  <c:v>0.78300000000000003</c:v>
                </c:pt>
              </c:numCache>
            </c:numRef>
          </c:val>
        </c:ser>
        <c:dLbls>
          <c:showLegendKey val="0"/>
          <c:showVal val="0"/>
          <c:showCatName val="0"/>
          <c:showSerName val="0"/>
          <c:showPercent val="0"/>
          <c:showBubbleSize val="0"/>
        </c:dLbls>
        <c:gapWidth val="150"/>
        <c:shape val="cylinder"/>
        <c:axId val="189717936"/>
        <c:axId val="189718328"/>
        <c:axId val="0"/>
      </c:bar3DChart>
      <c:catAx>
        <c:axId val="189717936"/>
        <c:scaling>
          <c:orientation val="minMax"/>
        </c:scaling>
        <c:delete val="0"/>
        <c:axPos val="l"/>
        <c:numFmt formatCode="General" sourceLinked="0"/>
        <c:majorTickMark val="out"/>
        <c:minorTickMark val="none"/>
        <c:tickLblPos val="nextTo"/>
        <c:txPr>
          <a:bodyPr/>
          <a:lstStyle/>
          <a:p>
            <a:pPr>
              <a:defRPr sz="1200" b="1"/>
            </a:pPr>
            <a:endParaRPr lang="ru-RU"/>
          </a:p>
        </c:txPr>
        <c:crossAx val="189718328"/>
        <c:crosses val="autoZero"/>
        <c:auto val="1"/>
        <c:lblAlgn val="ctr"/>
        <c:lblOffset val="100"/>
        <c:noMultiLvlLbl val="0"/>
      </c:catAx>
      <c:valAx>
        <c:axId val="189718328"/>
        <c:scaling>
          <c:orientation val="minMax"/>
        </c:scaling>
        <c:delete val="0"/>
        <c:axPos val="b"/>
        <c:majorGridlines/>
        <c:numFmt formatCode="0.0%" sourceLinked="1"/>
        <c:majorTickMark val="out"/>
        <c:minorTickMark val="none"/>
        <c:tickLblPos val="nextTo"/>
        <c:crossAx val="189717936"/>
        <c:crosses val="autoZero"/>
        <c:crossBetween val="between"/>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sz="1800" b="1" i="0" baseline="0" dirty="0" err="1">
                <a:solidFill>
                  <a:srgbClr val="FF0000"/>
                </a:solidFill>
                <a:effectLst/>
              </a:rPr>
              <a:t>Орто</a:t>
            </a:r>
            <a:r>
              <a:rPr lang="ru-RU" sz="1800" b="1" i="0" baseline="0" dirty="0">
                <a:solidFill>
                  <a:srgbClr val="FF0000"/>
                </a:solidFill>
                <a:effectLst/>
              </a:rPr>
              <a:t> </a:t>
            </a:r>
            <a:r>
              <a:rPr lang="ru-RU" sz="1800" b="1" i="0" baseline="0" dirty="0" err="1">
                <a:solidFill>
                  <a:srgbClr val="FF0000"/>
                </a:solidFill>
                <a:effectLst/>
              </a:rPr>
              <a:t>кесиптик</a:t>
            </a:r>
            <a:r>
              <a:rPr lang="ru-RU" sz="1800" b="1" i="0" baseline="0" dirty="0">
                <a:solidFill>
                  <a:srgbClr val="FF0000"/>
                </a:solidFill>
                <a:effectLst/>
              </a:rPr>
              <a:t> </a:t>
            </a:r>
            <a:r>
              <a:rPr lang="ru-RU" sz="1800" b="1" i="0" baseline="0" dirty="0" err="1">
                <a:solidFill>
                  <a:srgbClr val="FF0000"/>
                </a:solidFill>
                <a:effectLst/>
              </a:rPr>
              <a:t>билим</a:t>
            </a:r>
            <a:r>
              <a:rPr lang="ru-RU" sz="1800" b="1" i="0" baseline="0" dirty="0">
                <a:solidFill>
                  <a:srgbClr val="FF0000"/>
                </a:solidFill>
                <a:effectLst/>
              </a:rPr>
              <a:t> </a:t>
            </a:r>
            <a:r>
              <a:rPr lang="ru-RU" sz="1800" b="1" i="0" baseline="0" dirty="0" err="1">
                <a:solidFill>
                  <a:srgbClr val="FF0000"/>
                </a:solidFill>
                <a:effectLst/>
              </a:rPr>
              <a:t>берүү</a:t>
            </a:r>
            <a:r>
              <a:rPr lang="ru-RU" sz="1800" b="1" i="0" baseline="0" dirty="0">
                <a:solidFill>
                  <a:srgbClr val="FF0000"/>
                </a:solidFill>
                <a:effectLst/>
              </a:rPr>
              <a:t> </a:t>
            </a:r>
            <a:endParaRPr lang="ru-RU" dirty="0">
              <a:solidFill>
                <a:srgbClr val="FF0000"/>
              </a:solidFill>
              <a:effectLst/>
            </a:endParaRPr>
          </a:p>
        </c:rich>
      </c:tx>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spPr>
            <a:solidFill>
              <a:srgbClr val="0070C0"/>
            </a:solidFill>
          </c:spPr>
          <c:invertIfNegative val="0"/>
          <c:dLbls>
            <c:spPr>
              <a:noFill/>
              <a:ln>
                <a:noFill/>
              </a:ln>
              <a:effectLst/>
            </c:spPr>
            <c:txPr>
              <a:bodyPr wrap="square" lIns="38100" tIns="19050" rIns="38100" bIns="19050" anchor="ctr">
                <a:spAutoFit/>
              </a:bodyPr>
              <a:lstStyle/>
              <a:p>
                <a:pPr>
                  <a:defRPr sz="12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успеваемость!$A$70:$A$72</c:f>
              <c:strCache>
                <c:ptCount val="3"/>
                <c:pt idx="0">
                  <c:v>Кара-Балта ш. филиал ОКББ</c:v>
                </c:pt>
                <c:pt idx="1">
                  <c:v>Токмок ш. филиал ОКББ</c:v>
                </c:pt>
                <c:pt idx="2">
                  <c:v>Кара-Куль ш. филиал ОКББ</c:v>
                </c:pt>
              </c:strCache>
            </c:strRef>
          </c:cat>
          <c:val>
            <c:numRef>
              <c:f>успеваемость!$B$70:$B$72</c:f>
              <c:numCache>
                <c:formatCode>0.0%</c:formatCode>
                <c:ptCount val="3"/>
                <c:pt idx="0">
                  <c:v>0.97899999999999998</c:v>
                </c:pt>
                <c:pt idx="1">
                  <c:v>0.61299999999999999</c:v>
                </c:pt>
                <c:pt idx="2">
                  <c:v>0.51200000000000001</c:v>
                </c:pt>
              </c:numCache>
            </c:numRef>
          </c:val>
        </c:ser>
        <c:dLbls>
          <c:showLegendKey val="0"/>
          <c:showVal val="0"/>
          <c:showCatName val="0"/>
          <c:showSerName val="0"/>
          <c:showPercent val="0"/>
          <c:showBubbleSize val="0"/>
        </c:dLbls>
        <c:gapWidth val="150"/>
        <c:shape val="cylinder"/>
        <c:axId val="304872784"/>
        <c:axId val="304873176"/>
        <c:axId val="0"/>
      </c:bar3DChart>
      <c:catAx>
        <c:axId val="304872784"/>
        <c:scaling>
          <c:orientation val="minMax"/>
        </c:scaling>
        <c:delete val="0"/>
        <c:axPos val="l"/>
        <c:numFmt formatCode="General" sourceLinked="0"/>
        <c:majorTickMark val="out"/>
        <c:minorTickMark val="none"/>
        <c:tickLblPos val="nextTo"/>
        <c:txPr>
          <a:bodyPr/>
          <a:lstStyle/>
          <a:p>
            <a:pPr>
              <a:defRPr sz="1200" b="1"/>
            </a:pPr>
            <a:endParaRPr lang="ru-RU"/>
          </a:p>
        </c:txPr>
        <c:crossAx val="304873176"/>
        <c:crosses val="autoZero"/>
        <c:auto val="1"/>
        <c:lblAlgn val="ctr"/>
        <c:lblOffset val="100"/>
        <c:noMultiLvlLbl val="0"/>
      </c:catAx>
      <c:valAx>
        <c:axId val="304873176"/>
        <c:scaling>
          <c:orientation val="minMax"/>
        </c:scaling>
        <c:delete val="0"/>
        <c:axPos val="b"/>
        <c:majorGridlines/>
        <c:numFmt formatCode="0.0%" sourceLinked="1"/>
        <c:majorTickMark val="out"/>
        <c:minorTickMark val="none"/>
        <c:tickLblPos val="nextTo"/>
        <c:crossAx val="304872784"/>
        <c:crosses val="autoZero"/>
        <c:crossBetween val="between"/>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dirty="0">
                <a:solidFill>
                  <a:srgbClr val="FF0000"/>
                </a:solidFill>
              </a:rPr>
              <a:t>1-чи</a:t>
            </a:r>
          </a:p>
        </c:rich>
      </c:tx>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успеваемость!$B$75</c:f>
              <c:strCache>
                <c:ptCount val="1"/>
                <c:pt idx="0">
                  <c:v>1-чи</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1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успеваемость!$A$76:$A$87</c:f>
              <c:strCache>
                <c:ptCount val="12"/>
                <c:pt idx="0">
                  <c:v>ЭжТИ (ИЭТ)</c:v>
                </c:pt>
                <c:pt idx="1">
                  <c:v>ЭжБЖМ (ВШЭБ)</c:v>
                </c:pt>
                <c:pt idx="2">
                  <c:v>АжДИ (ИАД)</c:v>
                </c:pt>
                <c:pt idx="3">
                  <c:v>ЭЛЖМ (МВШЛ)</c:v>
                </c:pt>
                <c:pt idx="4">
                  <c:v>ТжРИ (ИТР)</c:v>
                </c:pt>
                <c:pt idx="5">
                  <c:v>ЭИ</c:v>
                </c:pt>
                <c:pt idx="6">
                  <c:v>Исанов ат.КИ-КИ</c:v>
                </c:pt>
                <c:pt idx="7">
                  <c:v>БББПИ (ИСОП)</c:v>
                </c:pt>
                <c:pt idx="8">
                  <c:v>МТИ (ИИТ)</c:v>
                </c:pt>
                <c:pt idx="9">
                  <c:v>ТИ</c:v>
                </c:pt>
                <c:pt idx="10">
                  <c:v>Асаналиев ат.КТ-МИ</c:v>
                </c:pt>
                <c:pt idx="11">
                  <c:v>КГТИ</c:v>
                </c:pt>
              </c:strCache>
            </c:strRef>
          </c:cat>
          <c:val>
            <c:numRef>
              <c:f>успеваемость!$B$76:$B$87</c:f>
              <c:numCache>
                <c:formatCode>0%</c:formatCode>
                <c:ptCount val="12"/>
                <c:pt idx="0">
                  <c:v>0.73</c:v>
                </c:pt>
                <c:pt idx="1">
                  <c:v>0.72</c:v>
                </c:pt>
                <c:pt idx="2">
                  <c:v>0.72</c:v>
                </c:pt>
                <c:pt idx="3">
                  <c:v>0.71</c:v>
                </c:pt>
                <c:pt idx="4">
                  <c:v>0.69</c:v>
                </c:pt>
                <c:pt idx="5">
                  <c:v>0.68</c:v>
                </c:pt>
                <c:pt idx="6">
                  <c:v>0.6</c:v>
                </c:pt>
                <c:pt idx="7">
                  <c:v>0.6</c:v>
                </c:pt>
                <c:pt idx="8">
                  <c:v>0.6</c:v>
                </c:pt>
                <c:pt idx="9">
                  <c:v>0.56000000000000005</c:v>
                </c:pt>
                <c:pt idx="10">
                  <c:v>0.48</c:v>
                </c:pt>
                <c:pt idx="11">
                  <c:v>0.38</c:v>
                </c:pt>
              </c:numCache>
            </c:numRef>
          </c:val>
        </c:ser>
        <c:dLbls>
          <c:showLegendKey val="0"/>
          <c:showVal val="0"/>
          <c:showCatName val="0"/>
          <c:showSerName val="0"/>
          <c:showPercent val="0"/>
          <c:showBubbleSize val="0"/>
        </c:dLbls>
        <c:gapWidth val="150"/>
        <c:shape val="cylinder"/>
        <c:axId val="304873568"/>
        <c:axId val="304875136"/>
        <c:axId val="0"/>
      </c:bar3DChart>
      <c:catAx>
        <c:axId val="304873568"/>
        <c:scaling>
          <c:orientation val="minMax"/>
        </c:scaling>
        <c:delete val="0"/>
        <c:axPos val="l"/>
        <c:numFmt formatCode="General" sourceLinked="0"/>
        <c:majorTickMark val="out"/>
        <c:minorTickMark val="none"/>
        <c:tickLblPos val="nextTo"/>
        <c:txPr>
          <a:bodyPr/>
          <a:lstStyle/>
          <a:p>
            <a:pPr>
              <a:defRPr sz="1000" b="1"/>
            </a:pPr>
            <a:endParaRPr lang="ru-RU"/>
          </a:p>
        </c:txPr>
        <c:crossAx val="304875136"/>
        <c:crosses val="autoZero"/>
        <c:auto val="1"/>
        <c:lblAlgn val="ctr"/>
        <c:lblOffset val="100"/>
        <c:noMultiLvlLbl val="0"/>
      </c:catAx>
      <c:valAx>
        <c:axId val="304875136"/>
        <c:scaling>
          <c:orientation val="minMax"/>
        </c:scaling>
        <c:delete val="0"/>
        <c:axPos val="b"/>
        <c:majorGridlines/>
        <c:numFmt formatCode="0%" sourceLinked="1"/>
        <c:majorTickMark val="out"/>
        <c:minorTickMark val="none"/>
        <c:tickLblPos val="nextTo"/>
        <c:crossAx val="304873568"/>
        <c:crosses val="autoZero"/>
        <c:crossBetween val="between"/>
      </c:valAx>
    </c:plotArea>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4E0995-23CC-4C96-B1EA-148BD6E22804}" type="datetimeFigureOut">
              <a:rPr lang="ru-RU" smtClean="0"/>
              <a:t>03.03.2025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8A946B-096E-4E5F-B674-40DCEBAFE2B3}" type="slidenum">
              <a:rPr lang="ru-RU" smtClean="0"/>
              <a:t>‹#›</a:t>
            </a:fld>
            <a:endParaRPr lang="ru-RU"/>
          </a:p>
        </p:txBody>
      </p:sp>
    </p:spTree>
    <p:extLst>
      <p:ext uri="{BB962C8B-B14F-4D97-AF65-F5344CB8AC3E}">
        <p14:creationId xmlns:p14="http://schemas.microsoft.com/office/powerpoint/2010/main" val="1453296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BCB690-26D1-4524-A93C-E40ECF0AC7A7}" type="datetimeFigureOut">
              <a:rPr lang="ru-RU" smtClean="0"/>
              <a:t>03.03.2025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7DD42F-CA44-4BED-9DBE-1CA470A5B82E}" type="slidenum">
              <a:rPr lang="ru-RU" smtClean="0"/>
              <a:t>‹#›</a:t>
            </a:fld>
            <a:endParaRPr lang="ru-RU"/>
          </a:p>
        </p:txBody>
      </p:sp>
    </p:spTree>
    <p:extLst>
      <p:ext uri="{BB962C8B-B14F-4D97-AF65-F5344CB8AC3E}">
        <p14:creationId xmlns:p14="http://schemas.microsoft.com/office/powerpoint/2010/main" val="4213787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21544A5C-9F3F-4B28-A409-7C99D8ED1B1F}" type="datetime1">
              <a:rPr lang="ru-RU" smtClean="0"/>
              <a:t>03.03.2025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EE7EC9BF-5A31-4E44-9528-9C0CC4539280}" type="slidenum">
              <a:rPr lang="ru-RU" smtClean="0"/>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915F76A-D5D5-4C71-9A1E-EFD4DD9583CC}" type="datetime1">
              <a:rPr lang="ru-RU" smtClean="0"/>
              <a:t>03.03.2025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7EC9BF-5A31-4E44-9528-9C0CC453928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D4A6CB0-1D0A-48A3-9A30-90CBE59B3CA8}" type="datetime1">
              <a:rPr lang="ru-RU" smtClean="0"/>
              <a:t>03.03.2025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7EC9BF-5A31-4E44-9528-9C0CC453928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8A4483C9-CC56-4ECF-AAE9-F5376C889D12}" type="datetime1">
              <a:rPr lang="ru-RU" smtClean="0"/>
              <a:t>03.03.2025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7EC9BF-5A31-4E44-9528-9C0CC4539280}" type="slidenum">
              <a:rPr lang="ru-RU" smtClean="0"/>
              <a:t>‹#›</a:t>
            </a:fld>
            <a:endParaRPr lang="ru-RU"/>
          </a:p>
        </p:txBody>
      </p:sp>
      <p:sp>
        <p:nvSpPr>
          <p:cNvPr id="8" name="Объект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D99FA59-8AA6-4EFF-A376-ACE88ADF97C7}" type="datetime1">
              <a:rPr lang="ru-RU" smtClean="0"/>
              <a:t>03.03.2025</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EE7EC9BF-5A31-4E44-9528-9C0CC453928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74FEB93E-329E-4696-B500-98A8364C55D9}" type="datetime1">
              <a:rPr lang="ru-RU" smtClean="0"/>
              <a:t>03.03.2025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7EC9BF-5A31-4E44-9528-9C0CC4539280}" type="slidenum">
              <a:rPr lang="ru-RU" smtClean="0"/>
              <a:t>‹#›</a:t>
            </a:fld>
            <a:endParaRPr lang="ru-RU"/>
          </a:p>
        </p:txBody>
      </p:sp>
      <p:sp>
        <p:nvSpPr>
          <p:cNvPr id="9" name="Объект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4A6FDF5-C0E6-41E1-A566-8F783E1C8615}" type="datetime1">
              <a:rPr lang="ru-RU" smtClean="0"/>
              <a:t>03.03.2025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E7EC9BF-5A31-4E44-9528-9C0CC4539280}" type="slidenum">
              <a:rPr lang="ru-RU" smtClean="0"/>
              <a:t>‹#›</a:t>
            </a:fld>
            <a:endParaRPr lang="ru-RU"/>
          </a:p>
        </p:txBody>
      </p:sp>
      <p:sp>
        <p:nvSpPr>
          <p:cNvPr id="11" name="Объект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E700DA3-B636-41D0-889E-A7BF5919B903}" type="datetime1">
              <a:rPr lang="ru-RU" smtClean="0"/>
              <a:t>03.03.2025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E7EC9BF-5A31-4E44-9528-9C0CC453928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90FC21E-01D1-4356-B5B0-69C7BC061EC2}" type="datetime1">
              <a:rPr lang="ru-RU" smtClean="0"/>
              <a:t>03.03.2025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E7EC9BF-5A31-4E44-9528-9C0CC453928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2630281-A34B-4807-B28A-F7B6536EBE9A}" type="datetime1">
              <a:rPr lang="ru-RU" smtClean="0"/>
              <a:t>03.03.2025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7EC9BF-5A31-4E44-9528-9C0CC4539280}" type="slidenum">
              <a:rPr lang="ru-RU" smtClean="0"/>
              <a:t>‹#›</a:t>
            </a:fld>
            <a:endParaRPr lang="ru-RU"/>
          </a:p>
        </p:txBody>
      </p:sp>
      <p:sp>
        <p:nvSpPr>
          <p:cNvPr id="11" name="Объект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3ECEA20-6311-4879-B794-C921E55A226E}" type="datetime1">
              <a:rPr lang="ru-RU" smtClean="0"/>
              <a:t>03.03.2025</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EE7EC9BF-5A31-4E44-9528-9C0CC4539280}" type="slidenum">
              <a:rPr lang="ru-RU" smtClean="0"/>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8643192-A0D4-4505-9B55-08906BCFA856}" type="datetime1">
              <a:rPr lang="ru-RU" smtClean="0"/>
              <a:t>03.03.2025</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E7EC9BF-5A31-4E44-9528-9C0CC453928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496" y="260648"/>
            <a:ext cx="8892480" cy="3960440"/>
          </a:xfrm>
        </p:spPr>
        <p:txBody>
          <a:bodyPr>
            <a:noAutofit/>
          </a:bodyPr>
          <a:lstStyle/>
          <a:p>
            <a:r>
              <a:rPr lang="ru-RU" sz="2400" b="1" dirty="0"/>
              <a:t>Кышкы сынактык сессиянын жыйынтыгы жана И. Раззаков атындагы КМТУнун жамаатынын билим берүү процессин жакшыртуу маселелери тууралуу</a:t>
            </a:r>
          </a:p>
        </p:txBody>
      </p:sp>
      <p:sp>
        <p:nvSpPr>
          <p:cNvPr id="4" name="Подзаголовок 3"/>
          <p:cNvSpPr>
            <a:spLocks noGrp="1"/>
          </p:cNvSpPr>
          <p:nvPr>
            <p:ph type="subTitle" idx="1"/>
          </p:nvPr>
        </p:nvSpPr>
        <p:spPr/>
        <p:txBody>
          <a:bodyPr/>
          <a:lstStyle/>
          <a:p>
            <a:endParaRPr lang="ru-RU"/>
          </a:p>
        </p:txBody>
      </p:sp>
    </p:spTree>
    <p:extLst>
      <p:ext uri="{BB962C8B-B14F-4D97-AF65-F5344CB8AC3E}">
        <p14:creationId xmlns:p14="http://schemas.microsoft.com/office/powerpoint/2010/main" val="31245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779737674"/>
              </p:ext>
            </p:extLst>
          </p:nvPr>
        </p:nvGraphicFramePr>
        <p:xfrm>
          <a:off x="179515" y="260650"/>
          <a:ext cx="8856979" cy="5068479"/>
        </p:xfrm>
        <a:graphic>
          <a:graphicData uri="http://schemas.openxmlformats.org/drawingml/2006/table">
            <a:tbl>
              <a:tblPr firstRow="1" firstCol="1" bandRow="1"/>
              <a:tblGrid>
                <a:gridCol w="350088"/>
                <a:gridCol w="1296407"/>
                <a:gridCol w="706829"/>
                <a:gridCol w="707660"/>
                <a:gridCol w="706829"/>
                <a:gridCol w="473991"/>
                <a:gridCol w="473991"/>
                <a:gridCol w="473991"/>
                <a:gridCol w="473991"/>
                <a:gridCol w="473991"/>
                <a:gridCol w="473991"/>
                <a:gridCol w="589578"/>
                <a:gridCol w="473991"/>
                <a:gridCol w="707660"/>
                <a:gridCol w="473991"/>
              </a:tblGrid>
              <a:tr h="360038">
                <a:tc gridSpan="15">
                  <a:txBody>
                    <a:bodyPr/>
                    <a:lstStyle/>
                    <a:p>
                      <a:pPr>
                        <a:spcAft>
                          <a:spcPts val="0"/>
                        </a:spcAft>
                      </a:pPr>
                      <a:r>
                        <a:rPr lang="ru-RU" sz="1100" b="1" dirty="0" err="1" smtClean="0">
                          <a:effectLst/>
                          <a:latin typeface="Times New Roman"/>
                          <a:ea typeface="Times New Roman"/>
                        </a:rPr>
                        <a:t>Орто</a:t>
                      </a:r>
                      <a:r>
                        <a:rPr lang="ru-RU" sz="1100" b="1" dirty="0" smtClean="0">
                          <a:effectLst/>
                          <a:latin typeface="Times New Roman"/>
                          <a:ea typeface="Times New Roman"/>
                        </a:rPr>
                        <a:t> </a:t>
                      </a:r>
                      <a:r>
                        <a:rPr lang="ru-RU" sz="1100" b="1" dirty="0" err="1" smtClean="0">
                          <a:effectLst/>
                          <a:latin typeface="Times New Roman"/>
                          <a:ea typeface="Times New Roman"/>
                        </a:rPr>
                        <a:t>кесиптик</a:t>
                      </a:r>
                      <a:r>
                        <a:rPr lang="ru-RU" sz="1100" b="1" dirty="0" smtClean="0">
                          <a:effectLst/>
                          <a:latin typeface="Times New Roman"/>
                          <a:ea typeface="Times New Roman"/>
                        </a:rPr>
                        <a:t> </a:t>
                      </a:r>
                      <a:r>
                        <a:rPr lang="ru-RU" sz="1100" b="1" dirty="0" err="1" smtClean="0">
                          <a:effectLst/>
                          <a:latin typeface="Times New Roman"/>
                          <a:ea typeface="Times New Roman"/>
                        </a:rPr>
                        <a:t>билим</a:t>
                      </a:r>
                      <a:r>
                        <a:rPr lang="ru-RU" sz="1100" b="1" dirty="0" smtClean="0">
                          <a:effectLst/>
                          <a:latin typeface="Times New Roman"/>
                          <a:ea typeface="Times New Roman"/>
                        </a:rPr>
                        <a:t> </a:t>
                      </a:r>
                      <a:r>
                        <a:rPr lang="ru-RU" sz="1100" b="1" dirty="0" err="1" smtClean="0">
                          <a:effectLst/>
                          <a:latin typeface="Times New Roman"/>
                          <a:ea typeface="Times New Roman"/>
                        </a:rPr>
                        <a:t>берүү</a:t>
                      </a:r>
                      <a:r>
                        <a:rPr lang="ru-RU" sz="1100" b="1" dirty="0" smtClean="0">
                          <a:effectLst/>
                          <a:latin typeface="Times New Roman"/>
                          <a:ea typeface="Times New Roman"/>
                        </a:rPr>
                        <a:t> </a:t>
                      </a:r>
                      <a:r>
                        <a:rPr lang="ru-RU" sz="1100" b="1" dirty="0">
                          <a:effectLst/>
                          <a:latin typeface="Times New Roman"/>
                          <a:ea typeface="Times New Roman"/>
                        </a:rPr>
                        <a:t>(</a:t>
                      </a:r>
                      <a:r>
                        <a:rPr lang="ru-RU" sz="1100" b="1" dirty="0" smtClean="0">
                          <a:effectLst/>
                          <a:latin typeface="Times New Roman"/>
                          <a:ea typeface="Times New Roman"/>
                        </a:rPr>
                        <a:t>колледжи)</a:t>
                      </a:r>
                      <a:endParaRPr lang="ru-RU"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32048">
                <a:tc>
                  <a:txBody>
                    <a:bodyPr/>
                    <a:lstStyle/>
                    <a:p>
                      <a:pPr indent="-1270">
                        <a:spcAft>
                          <a:spcPts val="0"/>
                        </a:spcAft>
                      </a:pPr>
                      <a:r>
                        <a:rPr lang="ru-RU" sz="1100" dirty="0">
                          <a:solidFill>
                            <a:srgbClr val="000000"/>
                          </a:solidFill>
                          <a:effectLst/>
                          <a:latin typeface="Times New Roman" panose="02020603050405020304" pitchFamily="18" charset="0"/>
                          <a:ea typeface="Times New Roman" panose="02020603050405020304" pitchFamily="18" charset="0"/>
                        </a:rPr>
                        <a:t>29</a:t>
                      </a:r>
                      <a:endParaRPr lang="ru-RU" sz="11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a:solidFill>
                            <a:srgbClr val="000000"/>
                          </a:solidFill>
                          <a:effectLst/>
                          <a:latin typeface="Times New Roman" panose="02020603050405020304" pitchFamily="18" charset="0"/>
                          <a:ea typeface="Times New Roman" panose="02020603050405020304" pitchFamily="18" charset="0"/>
                        </a:rPr>
                        <a:t>Политехник.</a:t>
                      </a:r>
                      <a:endParaRPr lang="ru-RU" sz="1100">
                        <a:effectLst/>
                        <a:latin typeface="Times New Roman" panose="02020603050405020304" pitchFamily="18" charset="0"/>
                        <a:ea typeface="Times New Roman" panose="02020603050405020304" pitchFamily="18" charset="0"/>
                      </a:endParaRPr>
                    </a:p>
                    <a:p>
                      <a:pPr indent="-1270">
                        <a:spcAft>
                          <a:spcPts val="0"/>
                        </a:spcAft>
                      </a:pPr>
                      <a:r>
                        <a:rPr lang="ru-RU" sz="1100">
                          <a:solidFill>
                            <a:srgbClr val="000000"/>
                          </a:solidFill>
                          <a:effectLst/>
                          <a:latin typeface="Times New Roman" panose="02020603050405020304" pitchFamily="18" charset="0"/>
                          <a:ea typeface="Times New Roman" panose="02020603050405020304" pitchFamily="18" charset="0"/>
                        </a:rPr>
                        <a:t>колледж</a:t>
                      </a:r>
                      <a:endParaRPr lang="ru-RU"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635" algn="ctr" fontAlgn="auto">
                        <a:spcAft>
                          <a:spcPts val="0"/>
                        </a:spcAft>
                      </a:pPr>
                      <a:r>
                        <a:rPr lang="ru-RU" sz="1100">
                          <a:effectLst/>
                          <a:latin typeface="Times New Roman" panose="02020603050405020304" pitchFamily="18" charset="0"/>
                          <a:ea typeface="Times New Roman" panose="02020603050405020304" pitchFamily="18" charset="0"/>
                        </a:rPr>
                        <a:t>1089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1083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605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55,9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24,0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484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44,4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0040">
                <a:tc>
                  <a:txBody>
                    <a:bodyPr/>
                    <a:lstStyle/>
                    <a:p>
                      <a:pPr indent="-1270">
                        <a:spcAft>
                          <a:spcPts val="0"/>
                        </a:spcAft>
                      </a:pPr>
                      <a:r>
                        <a:rPr lang="ru-RU" sz="1100">
                          <a:solidFill>
                            <a:srgbClr val="000000"/>
                          </a:solidFill>
                          <a:effectLst/>
                          <a:latin typeface="Times New Roman" panose="02020603050405020304" pitchFamily="18" charset="0"/>
                          <a:ea typeface="Times New Roman" panose="02020603050405020304" pitchFamily="18" charset="0"/>
                        </a:rPr>
                        <a:t>30</a:t>
                      </a:r>
                      <a:endParaRPr lang="ru-RU"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a:solidFill>
                            <a:srgbClr val="000000"/>
                          </a:solidFill>
                          <a:effectLst/>
                          <a:latin typeface="Times New Roman" panose="02020603050405020304" pitchFamily="18" charset="0"/>
                          <a:ea typeface="Times New Roman" panose="02020603050405020304" pitchFamily="18" charset="0"/>
                        </a:rPr>
                        <a:t>ОКББ (колледж), К-2</a:t>
                      </a:r>
                      <a:endParaRPr lang="ru-RU"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2239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1947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1539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79,0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28,0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700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31,3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04056">
                <a:tc>
                  <a:txBody>
                    <a:bodyPr/>
                    <a:lstStyle/>
                    <a:p>
                      <a:pPr indent="-1270">
                        <a:spcAft>
                          <a:spcPts val="0"/>
                        </a:spcAft>
                      </a:pPr>
                      <a:r>
                        <a:rPr lang="ru-RU" sz="1100">
                          <a:solidFill>
                            <a:srgbClr val="000000"/>
                          </a:solidFill>
                          <a:effectLst/>
                          <a:latin typeface="Times New Roman" panose="02020603050405020304" pitchFamily="18" charset="0"/>
                          <a:ea typeface="Times New Roman" panose="02020603050405020304" pitchFamily="18" charset="0"/>
                        </a:rPr>
                        <a:t>31</a:t>
                      </a:r>
                      <a:endParaRPr lang="ru-RU"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a:solidFill>
                            <a:srgbClr val="000000"/>
                          </a:solidFill>
                          <a:effectLst/>
                          <a:latin typeface="Times New Roman" panose="02020603050405020304" pitchFamily="18" charset="0"/>
                          <a:ea typeface="Times New Roman" panose="02020603050405020304" pitchFamily="18" charset="0"/>
                        </a:rPr>
                        <a:t>ОКББ (колледж) с</a:t>
                      </a:r>
                      <a:r>
                        <a:rPr lang="ky-KG" sz="1100">
                          <a:solidFill>
                            <a:srgbClr val="000000"/>
                          </a:solidFill>
                          <a:effectLst/>
                          <a:latin typeface="Times New Roman" panose="02020603050405020304" pitchFamily="18" charset="0"/>
                          <a:ea typeface="Times New Roman" panose="02020603050405020304" pitchFamily="18" charset="0"/>
                        </a:rPr>
                        <a:t>ырттан</a:t>
                      </a:r>
                      <a:r>
                        <a:rPr lang="ru-RU" sz="1100">
                          <a:solidFill>
                            <a:srgbClr val="000000"/>
                          </a:solidFill>
                          <a:effectLst/>
                          <a:latin typeface="Times New Roman" panose="02020603050405020304" pitchFamily="18" charset="0"/>
                          <a:ea typeface="Times New Roman" panose="02020603050405020304" pitchFamily="18" charset="0"/>
                        </a:rPr>
                        <a:t>, К-2</a:t>
                      </a:r>
                      <a:endParaRPr lang="ru-RU"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115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115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62,6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15,0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37,4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7192">
                <a:tc>
                  <a:txBody>
                    <a:bodyPr/>
                    <a:lstStyle/>
                    <a:p>
                      <a:pPr indent="-1270">
                        <a:spcAft>
                          <a:spcPts val="0"/>
                        </a:spcAft>
                      </a:pPr>
                      <a:r>
                        <a:rPr lang="ru-RU" sz="1100">
                          <a:solidFill>
                            <a:srgbClr val="000000"/>
                          </a:solidFill>
                          <a:effectLst/>
                          <a:latin typeface="Times New Roman" panose="02020603050405020304" pitchFamily="18" charset="0"/>
                          <a:ea typeface="Times New Roman" panose="02020603050405020304" pitchFamily="18" charset="0"/>
                        </a:rPr>
                        <a:t>32</a:t>
                      </a:r>
                      <a:endParaRPr lang="ru-RU"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a:solidFill>
                            <a:srgbClr val="000000"/>
                          </a:solidFill>
                          <a:effectLst/>
                          <a:latin typeface="Times New Roman" panose="02020603050405020304" pitchFamily="18" charset="0"/>
                          <a:ea typeface="Times New Roman" panose="02020603050405020304" pitchFamily="18" charset="0"/>
                        </a:rPr>
                        <a:t>Бишкек техникалык колледжи</a:t>
                      </a:r>
                      <a:endParaRPr lang="ru-RU"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2550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2458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965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39,3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24,7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1585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62,2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68912">
                <a:tc>
                  <a:txBody>
                    <a:bodyPr/>
                    <a:lstStyle/>
                    <a:p>
                      <a:pPr indent="-1270">
                        <a:spcAft>
                          <a:spcPts val="0"/>
                        </a:spcAft>
                      </a:pPr>
                      <a:r>
                        <a:rPr lang="ru-RU" sz="1100">
                          <a:solidFill>
                            <a:srgbClr val="000000"/>
                          </a:solidFill>
                          <a:effectLst/>
                          <a:latin typeface="Times New Roman" panose="02020603050405020304" pitchFamily="18" charset="0"/>
                          <a:ea typeface="Times New Roman" panose="02020603050405020304" pitchFamily="18" charset="0"/>
                        </a:rPr>
                        <a:t>33</a:t>
                      </a:r>
                      <a:endParaRPr lang="ru-RU"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a:solidFill>
                            <a:srgbClr val="000000"/>
                          </a:solidFill>
                          <a:effectLst/>
                          <a:latin typeface="Times New Roman" panose="02020603050405020304" pitchFamily="18" charset="0"/>
                          <a:ea typeface="Times New Roman" panose="02020603050405020304" pitchFamily="18" charset="0"/>
                        </a:rPr>
                        <a:t>Тоо-ке</a:t>
                      </a:r>
                      <a:r>
                        <a:rPr lang="ky-KG" sz="1100">
                          <a:solidFill>
                            <a:srgbClr val="000000"/>
                          </a:solidFill>
                          <a:effectLst/>
                          <a:latin typeface="Times New Roman" panose="02020603050405020304" pitchFamily="18" charset="0"/>
                          <a:ea typeface="Times New Roman" panose="02020603050405020304" pitchFamily="18" charset="0"/>
                        </a:rPr>
                        <a:t>н</a:t>
                      </a:r>
                      <a:r>
                        <a:rPr lang="ru-RU" sz="1100">
                          <a:solidFill>
                            <a:srgbClr val="000000"/>
                          </a:solidFill>
                          <a:effectLst/>
                          <a:latin typeface="Times New Roman" panose="02020603050405020304" pitchFamily="18" charset="0"/>
                          <a:ea typeface="Times New Roman" panose="02020603050405020304" pitchFamily="18" charset="0"/>
                        </a:rPr>
                        <a:t>-технологиялык колледж</a:t>
                      </a:r>
                      <a:r>
                        <a:rPr lang="ky-KG" sz="1100">
                          <a:solidFill>
                            <a:srgbClr val="000000"/>
                          </a:solidFill>
                          <a:effectLst/>
                          <a:latin typeface="Times New Roman" panose="02020603050405020304" pitchFamily="18" charset="0"/>
                          <a:ea typeface="Times New Roman" panose="02020603050405020304" pitchFamily="18" charset="0"/>
                        </a:rPr>
                        <a:t>и</a:t>
                      </a:r>
                      <a:endParaRPr lang="ru-RU"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450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421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168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39,9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15,0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282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62,7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8032">
                <a:tc>
                  <a:txBody>
                    <a:bodyPr/>
                    <a:lstStyle/>
                    <a:p>
                      <a:pPr indent="-1270">
                        <a:spcAft>
                          <a:spcPts val="0"/>
                        </a:spcAft>
                      </a:pPr>
                      <a:r>
                        <a:rPr lang="ru-RU" sz="1100">
                          <a:solidFill>
                            <a:srgbClr val="000000"/>
                          </a:solidFill>
                          <a:effectLst/>
                          <a:latin typeface="Times New Roman" panose="02020603050405020304" pitchFamily="18" charset="0"/>
                          <a:ea typeface="Times New Roman" panose="02020603050405020304" pitchFamily="18" charset="0"/>
                        </a:rPr>
                        <a:t>34</a:t>
                      </a:r>
                      <a:endParaRPr lang="ru-RU"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635">
                        <a:spcAft>
                          <a:spcPts val="0"/>
                        </a:spcAft>
                      </a:pPr>
                      <a:r>
                        <a:rPr lang="ru-RU" sz="1100">
                          <a:solidFill>
                            <a:srgbClr val="000000"/>
                          </a:solidFill>
                          <a:effectLst/>
                          <a:latin typeface="Times New Roman" panose="02020603050405020304" pitchFamily="18" charset="0"/>
                          <a:ea typeface="Times New Roman" panose="02020603050405020304" pitchFamily="18" charset="0"/>
                        </a:rPr>
                        <a:t>Токмок</a:t>
                      </a:r>
                      <a:r>
                        <a:rPr lang="ky-KG" sz="1100">
                          <a:solidFill>
                            <a:srgbClr val="000000"/>
                          </a:solidFill>
                          <a:effectLst/>
                          <a:latin typeface="Times New Roman" panose="02020603050405020304" pitchFamily="18" charset="0"/>
                          <a:ea typeface="Times New Roman" panose="02020603050405020304" pitchFamily="18" charset="0"/>
                        </a:rPr>
                        <a:t> шаарындагы филиал (ОКББ)</a:t>
                      </a:r>
                      <a:endParaRPr lang="ru-RU"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449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445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273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71,0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71,0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176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39,2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0040">
                <a:tc>
                  <a:txBody>
                    <a:bodyPr/>
                    <a:lstStyle/>
                    <a:p>
                      <a:pPr indent="-1270">
                        <a:spcAft>
                          <a:spcPts val="0"/>
                        </a:spcAft>
                      </a:pPr>
                      <a:r>
                        <a:rPr lang="ru-RU" sz="1100">
                          <a:solidFill>
                            <a:srgbClr val="000000"/>
                          </a:solidFill>
                          <a:effectLst/>
                          <a:latin typeface="Times New Roman" panose="02020603050405020304" pitchFamily="18" charset="0"/>
                          <a:ea typeface="Times New Roman" panose="02020603050405020304" pitchFamily="18" charset="0"/>
                        </a:rPr>
                        <a:t>35</a:t>
                      </a:r>
                      <a:endParaRPr lang="ru-RU"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a:solidFill>
                            <a:srgbClr val="000000"/>
                          </a:solidFill>
                          <a:effectLst/>
                          <a:latin typeface="Times New Roman" panose="02020603050405020304" pitchFamily="18" charset="0"/>
                          <a:ea typeface="Times New Roman" panose="02020603050405020304" pitchFamily="18" charset="0"/>
                        </a:rPr>
                        <a:t>Кара-Балта </a:t>
                      </a:r>
                      <a:r>
                        <a:rPr lang="ky-KG" sz="1100">
                          <a:solidFill>
                            <a:srgbClr val="000000"/>
                          </a:solidFill>
                          <a:effectLst/>
                          <a:latin typeface="Times New Roman" panose="02020603050405020304" pitchFamily="18" charset="0"/>
                          <a:ea typeface="Times New Roman" panose="02020603050405020304" pitchFamily="18" charset="0"/>
                        </a:rPr>
                        <a:t>шаарындагы филиал (ОКББ)</a:t>
                      </a:r>
                      <a:endParaRPr lang="ru-RU"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314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291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285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97,9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26,0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0040">
                <a:tc>
                  <a:txBody>
                    <a:bodyPr/>
                    <a:lstStyle/>
                    <a:p>
                      <a:pPr indent="-1270">
                        <a:spcAft>
                          <a:spcPts val="0"/>
                        </a:spcAft>
                      </a:pPr>
                      <a:r>
                        <a:rPr lang="ru-RU" sz="1100">
                          <a:solidFill>
                            <a:srgbClr val="000000"/>
                          </a:solidFill>
                          <a:effectLst/>
                          <a:latin typeface="Times New Roman" panose="02020603050405020304" pitchFamily="18" charset="0"/>
                          <a:ea typeface="Times New Roman" panose="02020603050405020304" pitchFamily="18" charset="0"/>
                        </a:rPr>
                        <a:t>36</a:t>
                      </a:r>
                      <a:endParaRPr lang="ru-RU"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dirty="0">
                          <a:solidFill>
                            <a:srgbClr val="000000"/>
                          </a:solidFill>
                          <a:effectLst/>
                          <a:latin typeface="Times New Roman" panose="02020603050405020304" pitchFamily="18" charset="0"/>
                          <a:ea typeface="Times New Roman" panose="02020603050405020304" pitchFamily="18" charset="0"/>
                        </a:rPr>
                        <a:t>Кара-</a:t>
                      </a:r>
                      <a:r>
                        <a:rPr lang="ru-RU" sz="1100" dirty="0" err="1">
                          <a:solidFill>
                            <a:srgbClr val="000000"/>
                          </a:solidFill>
                          <a:effectLst/>
                          <a:latin typeface="Times New Roman" panose="02020603050405020304" pitchFamily="18" charset="0"/>
                          <a:ea typeface="Times New Roman" panose="02020603050405020304" pitchFamily="18" charset="0"/>
                        </a:rPr>
                        <a:t>Көл</a:t>
                      </a:r>
                      <a:r>
                        <a:rPr lang="ru-RU" sz="1100" dirty="0">
                          <a:solidFill>
                            <a:srgbClr val="000000"/>
                          </a:solidFill>
                          <a:effectLst/>
                          <a:latin typeface="Times New Roman" panose="02020603050405020304" pitchFamily="18" charset="0"/>
                          <a:ea typeface="Times New Roman" panose="02020603050405020304" pitchFamily="18" charset="0"/>
                        </a:rPr>
                        <a:t> </a:t>
                      </a:r>
                      <a:r>
                        <a:rPr lang="ru-RU" sz="1100" dirty="0" err="1">
                          <a:solidFill>
                            <a:srgbClr val="000000"/>
                          </a:solidFill>
                          <a:effectLst/>
                          <a:latin typeface="Times New Roman" panose="02020603050405020304" pitchFamily="18" charset="0"/>
                          <a:ea typeface="Times New Roman" panose="02020603050405020304" pitchFamily="18" charset="0"/>
                        </a:rPr>
                        <a:t>шаарындагы</a:t>
                      </a:r>
                      <a:r>
                        <a:rPr lang="ru-RU" sz="1100" dirty="0">
                          <a:solidFill>
                            <a:srgbClr val="000000"/>
                          </a:solidFill>
                          <a:effectLst/>
                          <a:latin typeface="Times New Roman" panose="02020603050405020304" pitchFamily="18" charset="0"/>
                          <a:ea typeface="Times New Roman" panose="02020603050405020304" pitchFamily="18" charset="0"/>
                        </a:rPr>
                        <a:t> филиал </a:t>
                      </a:r>
                      <a:r>
                        <a:rPr lang="ky-KG" sz="1100" dirty="0">
                          <a:solidFill>
                            <a:srgbClr val="000000"/>
                          </a:solidFill>
                          <a:effectLst/>
                          <a:latin typeface="Times New Roman" panose="02020603050405020304" pitchFamily="18" charset="0"/>
                          <a:ea typeface="Times New Roman" panose="02020603050405020304" pitchFamily="18" charset="0"/>
                        </a:rPr>
                        <a:t>(ОКББ)</a:t>
                      </a:r>
                      <a:endParaRPr lang="ru-RU" sz="11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51,2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27,0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48,8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2048">
                <a:tc gridSpan="2">
                  <a:txBody>
                    <a:bodyPr/>
                    <a:lstStyle/>
                    <a:p>
                      <a:pPr indent="-1270">
                        <a:spcAft>
                          <a:spcPts val="0"/>
                        </a:spcAft>
                      </a:pPr>
                      <a:r>
                        <a:rPr lang="ky-KG" sz="1100" b="1" dirty="0">
                          <a:solidFill>
                            <a:srgbClr val="FF0000"/>
                          </a:solidFill>
                          <a:effectLst/>
                          <a:latin typeface="Times New Roman" panose="02020603050405020304" pitchFamily="18" charset="0"/>
                          <a:ea typeface="Times New Roman" panose="02020603050405020304" pitchFamily="18" charset="0"/>
                        </a:rPr>
                        <a:t>ОКББ боюнча жыйынтык</a:t>
                      </a:r>
                      <a:endParaRPr lang="ru-RU" sz="11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635" algn="ctr" fontAlgn="auto">
                        <a:spcAft>
                          <a:spcPts val="0"/>
                        </a:spcAft>
                      </a:pPr>
                      <a:r>
                        <a:rPr lang="ru-RU" sz="1100" b="1" dirty="0">
                          <a:solidFill>
                            <a:srgbClr val="FF0000"/>
                          </a:solidFill>
                          <a:effectLst/>
                          <a:latin typeface="Times New Roman" panose="02020603050405020304" pitchFamily="18" charset="0"/>
                          <a:ea typeface="Times New Roman" panose="02020603050405020304" pitchFamily="18" charset="0"/>
                        </a:rPr>
                        <a:t>7288</a:t>
                      </a:r>
                      <a:endParaRPr lang="ru-RU" sz="11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b="1">
                          <a:solidFill>
                            <a:srgbClr val="FF0000"/>
                          </a:solidFill>
                          <a:effectLst/>
                          <a:latin typeface="Times New Roman" panose="02020603050405020304" pitchFamily="18" charset="0"/>
                          <a:ea typeface="Times New Roman" panose="02020603050405020304" pitchFamily="18" charset="0"/>
                        </a:rPr>
                        <a:t>6842</a:t>
                      </a:r>
                      <a:endParaRPr lang="ru-RU" sz="110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b="1">
                          <a:solidFill>
                            <a:srgbClr val="FF0000"/>
                          </a:solidFill>
                          <a:effectLst/>
                          <a:latin typeface="Times New Roman" panose="02020603050405020304" pitchFamily="18" charset="0"/>
                          <a:ea typeface="Times New Roman" panose="02020603050405020304" pitchFamily="18" charset="0"/>
                        </a:rPr>
                        <a:t>3949</a:t>
                      </a:r>
                      <a:endParaRPr lang="ru-RU" sz="110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b="1">
                          <a:solidFill>
                            <a:srgbClr val="FF0000"/>
                          </a:solidFill>
                          <a:effectLst/>
                          <a:latin typeface="Times New Roman" panose="02020603050405020304" pitchFamily="18" charset="0"/>
                          <a:ea typeface="Times New Roman" panose="02020603050405020304" pitchFamily="18" charset="0"/>
                        </a:rPr>
                        <a:t>57,0</a:t>
                      </a:r>
                      <a:endParaRPr lang="ru-RU" sz="110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b="1">
                          <a:solidFill>
                            <a:srgbClr val="FF0000"/>
                          </a:solidFill>
                          <a:effectLst/>
                          <a:latin typeface="Times New Roman" panose="02020603050405020304" pitchFamily="18" charset="0"/>
                          <a:ea typeface="Times New Roman" panose="02020603050405020304" pitchFamily="18" charset="0"/>
                        </a:rPr>
                        <a:t>55,0</a:t>
                      </a:r>
                      <a:endParaRPr lang="ru-RU" sz="110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b="1">
                          <a:solidFill>
                            <a:srgbClr val="FF0000"/>
                          </a:solidFill>
                          <a:effectLst/>
                          <a:latin typeface="Times New Roman" panose="02020603050405020304" pitchFamily="18" charset="0"/>
                          <a:ea typeface="Times New Roman" panose="02020603050405020304" pitchFamily="18" charset="0"/>
                        </a:rPr>
                        <a:t>56,1</a:t>
                      </a:r>
                      <a:endParaRPr lang="ru-RU" sz="110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b="1">
                          <a:solidFill>
                            <a:srgbClr val="FF0000"/>
                          </a:solidFill>
                          <a:effectLst/>
                          <a:latin typeface="Times New Roman" panose="02020603050405020304" pitchFamily="18" charset="0"/>
                          <a:ea typeface="Times New Roman" panose="02020603050405020304" pitchFamily="18" charset="0"/>
                        </a:rPr>
                        <a:t>70,0</a:t>
                      </a:r>
                      <a:endParaRPr lang="ru-RU" sz="110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b="1">
                          <a:solidFill>
                            <a:srgbClr val="FF0000"/>
                          </a:solidFill>
                          <a:effectLst/>
                          <a:latin typeface="Times New Roman" panose="02020603050405020304" pitchFamily="18" charset="0"/>
                          <a:ea typeface="Times New Roman" panose="02020603050405020304" pitchFamily="18" charset="0"/>
                        </a:rPr>
                        <a:t>56,0</a:t>
                      </a:r>
                      <a:endParaRPr lang="ru-RU" sz="110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b="1">
                          <a:solidFill>
                            <a:srgbClr val="FF0000"/>
                          </a:solidFill>
                          <a:effectLst/>
                          <a:latin typeface="Times New Roman" panose="02020603050405020304" pitchFamily="18" charset="0"/>
                          <a:ea typeface="Times New Roman" panose="02020603050405020304" pitchFamily="18" charset="0"/>
                        </a:rPr>
                        <a:t> </a:t>
                      </a:r>
                      <a:endParaRPr lang="ru-RU" sz="110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b="1">
                          <a:solidFill>
                            <a:srgbClr val="FF0000"/>
                          </a:solidFill>
                          <a:effectLst/>
                          <a:latin typeface="Times New Roman" panose="02020603050405020304" pitchFamily="18" charset="0"/>
                          <a:ea typeface="Times New Roman" panose="02020603050405020304" pitchFamily="18" charset="0"/>
                        </a:rPr>
                        <a:t>57,7</a:t>
                      </a:r>
                      <a:endParaRPr lang="ru-RU" sz="110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b="1">
                          <a:solidFill>
                            <a:srgbClr val="FF0000"/>
                          </a:solidFill>
                          <a:effectLst/>
                          <a:latin typeface="Times New Roman" panose="02020603050405020304" pitchFamily="18" charset="0"/>
                          <a:ea typeface="Times New Roman" panose="02020603050405020304" pitchFamily="18" charset="0"/>
                        </a:rPr>
                        <a:t>28,2</a:t>
                      </a:r>
                      <a:endParaRPr lang="ru-RU" sz="110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b="1">
                          <a:solidFill>
                            <a:srgbClr val="FF0000"/>
                          </a:solidFill>
                          <a:effectLst/>
                          <a:latin typeface="Times New Roman" panose="02020603050405020304" pitchFamily="18" charset="0"/>
                          <a:ea typeface="Times New Roman" panose="02020603050405020304" pitchFamily="18" charset="0"/>
                        </a:rPr>
                        <a:t>3339</a:t>
                      </a:r>
                      <a:endParaRPr lang="ru-RU" sz="110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b="1">
                          <a:solidFill>
                            <a:srgbClr val="FF0000"/>
                          </a:solidFill>
                          <a:effectLst/>
                          <a:latin typeface="Times New Roman" panose="02020603050405020304" pitchFamily="18" charset="0"/>
                          <a:ea typeface="Times New Roman" panose="02020603050405020304" pitchFamily="18" charset="0"/>
                        </a:rPr>
                        <a:t>45,8</a:t>
                      </a:r>
                      <a:endParaRPr lang="ru-RU" sz="110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9657">
                <a:tc gridSpan="2">
                  <a:txBody>
                    <a:bodyPr/>
                    <a:lstStyle/>
                    <a:p>
                      <a:pPr indent="-1270">
                        <a:spcAft>
                          <a:spcPts val="0"/>
                        </a:spcAft>
                      </a:pPr>
                      <a:r>
                        <a:rPr lang="ky-KG" sz="1200" b="1" dirty="0">
                          <a:solidFill>
                            <a:srgbClr val="FF0000"/>
                          </a:solidFill>
                          <a:effectLst/>
                          <a:latin typeface="Times New Roman" panose="02020603050405020304" pitchFamily="18" charset="0"/>
                          <a:ea typeface="Times New Roman" panose="02020603050405020304" pitchFamily="18" charset="0"/>
                        </a:rPr>
                        <a:t>Университет боюнча</a:t>
                      </a:r>
                      <a:endParaRPr lang="ru-RU" sz="12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indent="-635" algn="ctr" fontAlgn="auto">
                        <a:spcAft>
                          <a:spcPts val="0"/>
                        </a:spcAft>
                      </a:pPr>
                      <a:r>
                        <a:rPr lang="ru-RU" sz="1200" b="1" dirty="0">
                          <a:solidFill>
                            <a:srgbClr val="FF0000"/>
                          </a:solidFill>
                          <a:effectLst/>
                          <a:latin typeface="Times New Roman" panose="02020603050405020304" pitchFamily="18" charset="0"/>
                          <a:ea typeface="Times New Roman" panose="02020603050405020304" pitchFamily="18" charset="0"/>
                        </a:rPr>
                        <a:t>25636</a:t>
                      </a:r>
                      <a:endParaRPr lang="ru-RU" sz="12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dirty="0">
                          <a:solidFill>
                            <a:srgbClr val="FF0000"/>
                          </a:solidFill>
                          <a:effectLst/>
                          <a:latin typeface="Times New Roman" panose="02020603050405020304" pitchFamily="18" charset="0"/>
                          <a:ea typeface="Times New Roman" panose="02020603050405020304" pitchFamily="18" charset="0"/>
                        </a:rPr>
                        <a:t>23737</a:t>
                      </a:r>
                      <a:endParaRPr lang="ru-RU" sz="12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dirty="0">
                          <a:solidFill>
                            <a:srgbClr val="FF0000"/>
                          </a:solidFill>
                          <a:effectLst/>
                          <a:latin typeface="Times New Roman" panose="02020603050405020304" pitchFamily="18" charset="0"/>
                          <a:ea typeface="Times New Roman" panose="02020603050405020304" pitchFamily="18" charset="0"/>
                        </a:rPr>
                        <a:t>12333</a:t>
                      </a:r>
                      <a:endParaRPr lang="ru-RU" sz="12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dirty="0">
                          <a:solidFill>
                            <a:srgbClr val="FF0000"/>
                          </a:solidFill>
                          <a:effectLst/>
                          <a:latin typeface="Times New Roman" panose="02020603050405020304" pitchFamily="18" charset="0"/>
                          <a:ea typeface="Times New Roman" panose="02020603050405020304" pitchFamily="18" charset="0"/>
                        </a:rPr>
                        <a:t>57,9</a:t>
                      </a:r>
                      <a:endParaRPr lang="ru-RU" sz="12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dirty="0">
                          <a:solidFill>
                            <a:srgbClr val="FF0000"/>
                          </a:solidFill>
                          <a:effectLst/>
                          <a:latin typeface="Times New Roman" panose="02020603050405020304" pitchFamily="18" charset="0"/>
                          <a:ea typeface="Times New Roman" panose="02020603050405020304" pitchFamily="18" charset="0"/>
                        </a:rPr>
                        <a:t>52,5</a:t>
                      </a:r>
                      <a:endParaRPr lang="ru-RU" sz="12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dirty="0">
                          <a:solidFill>
                            <a:srgbClr val="FF0000"/>
                          </a:solidFill>
                          <a:effectLst/>
                          <a:latin typeface="Times New Roman" panose="02020603050405020304" pitchFamily="18" charset="0"/>
                          <a:ea typeface="Times New Roman" panose="02020603050405020304" pitchFamily="18" charset="0"/>
                        </a:rPr>
                        <a:t>54,8</a:t>
                      </a:r>
                      <a:endParaRPr lang="ru-RU" sz="12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dirty="0">
                          <a:solidFill>
                            <a:srgbClr val="FF0000"/>
                          </a:solidFill>
                          <a:effectLst/>
                          <a:latin typeface="Times New Roman" panose="02020603050405020304" pitchFamily="18" charset="0"/>
                          <a:ea typeface="Times New Roman" panose="02020603050405020304" pitchFamily="18" charset="0"/>
                        </a:rPr>
                        <a:t>66,0</a:t>
                      </a:r>
                      <a:endParaRPr lang="ru-RU" sz="12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dirty="0">
                          <a:solidFill>
                            <a:srgbClr val="FF0000"/>
                          </a:solidFill>
                          <a:effectLst/>
                          <a:latin typeface="Times New Roman" panose="02020603050405020304" pitchFamily="18" charset="0"/>
                          <a:ea typeface="Times New Roman" panose="02020603050405020304" pitchFamily="18" charset="0"/>
                        </a:rPr>
                        <a:t>62,4</a:t>
                      </a:r>
                      <a:endParaRPr lang="ru-RU" sz="12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dirty="0">
                          <a:solidFill>
                            <a:srgbClr val="FF0000"/>
                          </a:solidFill>
                          <a:effectLst/>
                          <a:latin typeface="Times New Roman" panose="02020603050405020304" pitchFamily="18" charset="0"/>
                          <a:ea typeface="Times New Roman" panose="02020603050405020304" pitchFamily="18" charset="0"/>
                        </a:rPr>
                        <a:t>83,0</a:t>
                      </a:r>
                      <a:endParaRPr lang="ru-RU" sz="12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dirty="0">
                          <a:solidFill>
                            <a:srgbClr val="FF0000"/>
                          </a:solidFill>
                          <a:effectLst/>
                          <a:latin typeface="Times New Roman" panose="02020603050405020304" pitchFamily="18" charset="0"/>
                          <a:ea typeface="Times New Roman" panose="02020603050405020304" pitchFamily="18" charset="0"/>
                        </a:rPr>
                        <a:t>52,0</a:t>
                      </a:r>
                      <a:endParaRPr lang="ru-RU" sz="12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dirty="0">
                          <a:solidFill>
                            <a:srgbClr val="FF0000"/>
                          </a:solidFill>
                          <a:effectLst/>
                          <a:latin typeface="Times New Roman" panose="02020603050405020304" pitchFamily="18" charset="0"/>
                          <a:ea typeface="Times New Roman" panose="02020603050405020304" pitchFamily="18" charset="0"/>
                        </a:rPr>
                        <a:t>29,9</a:t>
                      </a:r>
                      <a:endParaRPr lang="ru-RU" sz="12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dirty="0">
                          <a:solidFill>
                            <a:srgbClr val="FF0000"/>
                          </a:solidFill>
                          <a:effectLst/>
                          <a:latin typeface="Times New Roman" panose="02020603050405020304" pitchFamily="18" charset="0"/>
                          <a:ea typeface="Times New Roman" panose="02020603050405020304" pitchFamily="18" charset="0"/>
                        </a:rPr>
                        <a:t>13303</a:t>
                      </a:r>
                      <a:endParaRPr lang="ru-RU" sz="12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dirty="0">
                          <a:solidFill>
                            <a:srgbClr val="FF0000"/>
                          </a:solidFill>
                          <a:effectLst/>
                          <a:latin typeface="Times New Roman" panose="02020603050405020304" pitchFamily="18" charset="0"/>
                          <a:ea typeface="Times New Roman" panose="02020603050405020304" pitchFamily="18" charset="0"/>
                        </a:rPr>
                        <a:t>51,9</a:t>
                      </a:r>
                      <a:endParaRPr lang="ru-RU" sz="12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841721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179512" y="188640"/>
            <a:ext cx="8784976" cy="6480720"/>
          </a:xfrm>
        </p:spPr>
        <p:txBody>
          <a:bodyPr>
            <a:normAutofit fontScale="92500" lnSpcReduction="20000"/>
          </a:bodyPr>
          <a:lstStyle/>
          <a:p>
            <a:r>
              <a:rPr lang="ky-KG" dirty="0"/>
              <a:t>Кышкы экзамендик сессияда (негизги сессия) университетте 25636 студенттин ичинен 23737 (92,6%) катышты. Жалпысынын абсолюттук окуу </a:t>
            </a:r>
            <a:r>
              <a:rPr lang="ky-KG" dirty="0" err="1"/>
              <a:t>көрсөткөчү</a:t>
            </a:r>
            <a:r>
              <a:rPr lang="ky-KG" dirty="0"/>
              <a:t> 52,0% түздү.</a:t>
            </a:r>
            <a:endParaRPr lang="ru-RU" dirty="0"/>
          </a:p>
          <a:p>
            <a:r>
              <a:rPr lang="ky-KG" dirty="0"/>
              <a:t>Бардык предметтер боюнча 12333 студент тапшырды (48,1%), алардын ичинен “жакшы” жана “эң жакшыга” 6677 студент – 54,1%.</a:t>
            </a:r>
            <a:endParaRPr lang="ru-RU" dirty="0"/>
          </a:p>
          <a:p>
            <a:r>
              <a:rPr lang="ky-KG" dirty="0"/>
              <a:t>Университет боюнча негизги сессияны тапшырбаган студенттердин саны  – 13303 студент (51,9%). Университет боюнча жетишүүнүн сапаттык көрсөткүчү  29,9%, ЖКББ боюнча  (бакалавр, адис) – 31,0%; ОКББ боюнча – 28,2% түзөт. </a:t>
            </a:r>
            <a:endParaRPr lang="ru-RU" dirty="0"/>
          </a:p>
          <a:p>
            <a:r>
              <a:rPr lang="ky-KG" dirty="0"/>
              <a:t>Студенттер кредиттик билим берүү системасынын негизинде окуу процессин уюштуруу жөнүндө жобого ылайык, «FX» жана «I» баасын өз убагында бекитилген мөөнөттө (2024-жылдын 15-январынан 9-февралына чейин) оңдоп чыгышты.</a:t>
            </a:r>
            <a:endParaRPr lang="ru-RU" dirty="0"/>
          </a:p>
          <a:p>
            <a:r>
              <a:rPr lang="ky-KG" dirty="0"/>
              <a:t>Көрсөтүлгөн мөөнөттө упай топтогондон кийин "FX" жана "I" баанын жыйынтыгы боюнча көрсөткүч төмөндөгүдөй:</a:t>
            </a:r>
            <a:endParaRPr lang="ru-RU" dirty="0"/>
          </a:p>
        </p:txBody>
      </p:sp>
    </p:spTree>
    <p:extLst>
      <p:ext uri="{BB962C8B-B14F-4D97-AF65-F5344CB8AC3E}">
        <p14:creationId xmlns:p14="http://schemas.microsoft.com/office/powerpoint/2010/main" val="940133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008" y="404664"/>
            <a:ext cx="9468544" cy="288032"/>
          </a:xfrm>
        </p:spPr>
        <p:txBody>
          <a:bodyPr>
            <a:noAutofit/>
          </a:bodyPr>
          <a:lstStyle/>
          <a:p>
            <a:pPr algn="ctr"/>
            <a:r>
              <a:rPr lang="ky-KG" sz="1700" b="1" dirty="0">
                <a:solidFill>
                  <a:schemeClr val="tx1"/>
                </a:solidFill>
              </a:rPr>
              <a:t>Студенттердин кышкы сынактык сессиядагы жетишкендиктери жөнүндө маалымат</a:t>
            </a:r>
            <a:r>
              <a:rPr lang="ru-RU" sz="1700" dirty="0">
                <a:solidFill>
                  <a:schemeClr val="tx1"/>
                </a:solidFill>
              </a:rPr>
              <a:t/>
            </a:r>
            <a:br>
              <a:rPr lang="ru-RU" sz="1700" dirty="0">
                <a:solidFill>
                  <a:schemeClr val="tx1"/>
                </a:solidFill>
              </a:rPr>
            </a:br>
            <a:r>
              <a:rPr lang="ky-KG" sz="1700" b="1" dirty="0" smtClean="0">
                <a:solidFill>
                  <a:schemeClr val="tx1"/>
                </a:solidFill>
              </a:rPr>
              <a:t>2023-2024 </a:t>
            </a:r>
            <a:r>
              <a:rPr lang="ky-KG" sz="1700" b="1" dirty="0">
                <a:solidFill>
                  <a:schemeClr val="tx1"/>
                </a:solidFill>
              </a:rPr>
              <a:t>окуу жылы (FX, I кайра тапшыруулар менен) - </a:t>
            </a:r>
            <a:r>
              <a:rPr lang="ky-KG" sz="1700" b="1" dirty="0" smtClean="0">
                <a:solidFill>
                  <a:schemeClr val="tx1"/>
                </a:solidFill>
              </a:rPr>
              <a:t>2024-жылдын 26-февралына </a:t>
            </a:r>
            <a:r>
              <a:rPr lang="ky-KG" sz="1700" b="1" dirty="0">
                <a:solidFill>
                  <a:schemeClr val="tx1"/>
                </a:solidFill>
              </a:rPr>
              <a:t>карата</a:t>
            </a:r>
            <a:endParaRPr lang="ru-RU" sz="1700" dirty="0">
              <a:solidFill>
                <a:schemeClr val="tx1"/>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642702788"/>
              </p:ext>
            </p:extLst>
          </p:nvPr>
        </p:nvGraphicFramePr>
        <p:xfrm>
          <a:off x="107504" y="836712"/>
          <a:ext cx="8856982" cy="5688092"/>
        </p:xfrm>
        <a:graphic>
          <a:graphicData uri="http://schemas.openxmlformats.org/drawingml/2006/table">
            <a:tbl>
              <a:tblPr firstRow="1" firstCol="1" bandRow="1"/>
              <a:tblGrid>
                <a:gridCol w="216025"/>
                <a:gridCol w="144015"/>
                <a:gridCol w="1320577"/>
                <a:gridCol w="670984"/>
                <a:gridCol w="671773"/>
                <a:gridCol w="670984"/>
                <a:gridCol w="449953"/>
                <a:gridCol w="449953"/>
                <a:gridCol w="449953"/>
                <a:gridCol w="449953"/>
                <a:gridCol w="449953"/>
                <a:gridCol w="559680"/>
                <a:gridCol w="559680"/>
                <a:gridCol w="671773"/>
                <a:gridCol w="671773"/>
                <a:gridCol w="449953"/>
              </a:tblGrid>
              <a:tr h="324243">
                <a:tc rowSpan="2">
                  <a:txBody>
                    <a:bodyPr/>
                    <a:lstStyle/>
                    <a:p>
                      <a:pPr algn="ctr">
                        <a:spcAft>
                          <a:spcPts val="0"/>
                        </a:spcAft>
                      </a:pPr>
                      <a:r>
                        <a:rPr lang="ru-RU" sz="1050" b="1" dirty="0">
                          <a:effectLst/>
                          <a:latin typeface="Times New Roman"/>
                          <a:ea typeface="Times New Roman"/>
                        </a:rPr>
                        <a:t>№ </a:t>
                      </a:r>
                      <a:endParaRPr lang="ru-RU" sz="1050"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gridSpan="2">
                  <a:txBody>
                    <a:bodyPr/>
                    <a:lstStyle/>
                    <a:p>
                      <a:pPr algn="ctr">
                        <a:spcAft>
                          <a:spcPts val="0"/>
                        </a:spcAft>
                      </a:pPr>
                      <a:r>
                        <a:rPr lang="ru-RU" sz="1050" b="1" dirty="0">
                          <a:effectLst/>
                          <a:latin typeface="Times New Roman"/>
                          <a:ea typeface="Times New Roman"/>
                        </a:rPr>
                        <a:t>Институт, </a:t>
                      </a:r>
                      <a:r>
                        <a:rPr lang="ru-RU" sz="1050" b="1" dirty="0" err="1" smtClean="0">
                          <a:effectLst/>
                          <a:latin typeface="Times New Roman"/>
                          <a:ea typeface="Times New Roman"/>
                        </a:rPr>
                        <a:t>жогорку</a:t>
                      </a:r>
                      <a:r>
                        <a:rPr lang="ru-RU" sz="1050" b="1" dirty="0" smtClean="0">
                          <a:effectLst/>
                          <a:latin typeface="Times New Roman"/>
                          <a:ea typeface="Times New Roman"/>
                        </a:rPr>
                        <a:t> </a:t>
                      </a:r>
                      <a:r>
                        <a:rPr lang="ru-RU" sz="1050" b="1" dirty="0" err="1" smtClean="0">
                          <a:effectLst/>
                          <a:latin typeface="Times New Roman"/>
                          <a:ea typeface="Times New Roman"/>
                        </a:rPr>
                        <a:t>мектеби</a:t>
                      </a:r>
                      <a:endParaRPr lang="ru-RU" sz="1050"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hMerge="1">
                  <a:txBody>
                    <a:bodyPr/>
                    <a:lstStyle/>
                    <a:p>
                      <a:endParaRPr lang="ru-RU"/>
                    </a:p>
                  </a:txBody>
                  <a:tcPr/>
                </a:tc>
                <a:tc rowSpan="2">
                  <a:txBody>
                    <a:bodyPr/>
                    <a:lstStyle/>
                    <a:p>
                      <a:pPr marL="71755" marR="71755" algn="ctr">
                        <a:spcAft>
                          <a:spcPts val="0"/>
                        </a:spcAft>
                      </a:pPr>
                      <a:r>
                        <a:rPr lang="ru-RU" sz="1050" b="1" dirty="0" err="1">
                          <a:effectLst/>
                          <a:latin typeface="Times New Roman"/>
                          <a:ea typeface="Times New Roman"/>
                        </a:rPr>
                        <a:t>Студ</a:t>
                      </a:r>
                      <a:r>
                        <a:rPr lang="ky-KG" sz="1050" b="1" dirty="0">
                          <a:effectLst/>
                          <a:latin typeface="Times New Roman"/>
                          <a:ea typeface="Times New Roman"/>
                        </a:rPr>
                        <a:t>енттердин </a:t>
                      </a:r>
                      <a:r>
                        <a:rPr lang="ru-RU" sz="1050" b="1" dirty="0" err="1">
                          <a:effectLst/>
                          <a:latin typeface="Times New Roman"/>
                          <a:ea typeface="Times New Roman"/>
                        </a:rPr>
                        <a:t>жалпы</a:t>
                      </a:r>
                      <a:r>
                        <a:rPr lang="ru-RU" sz="1050" b="1" dirty="0">
                          <a:effectLst/>
                          <a:latin typeface="Times New Roman"/>
                          <a:ea typeface="Times New Roman"/>
                        </a:rPr>
                        <a:t> </a:t>
                      </a:r>
                      <a:r>
                        <a:rPr lang="ky-KG" sz="1050" b="1" dirty="0">
                          <a:effectLst/>
                          <a:latin typeface="Times New Roman"/>
                          <a:ea typeface="Times New Roman"/>
                        </a:rPr>
                        <a:t>саны</a:t>
                      </a:r>
                      <a:endParaRPr lang="ru-RU" sz="1050" dirty="0">
                        <a:effectLst/>
                        <a:latin typeface="Times New Roman"/>
                        <a:ea typeface="Times New Roman"/>
                      </a:endParaRPr>
                    </a:p>
                  </a:txBody>
                  <a:tcPr marL="53508" marR="5350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71755" marR="71755" algn="ctr">
                        <a:spcAft>
                          <a:spcPts val="0"/>
                        </a:spcAft>
                      </a:pPr>
                      <a:r>
                        <a:rPr lang="ky-KG" sz="1050" b="1" dirty="0">
                          <a:effectLst/>
                          <a:latin typeface="Times New Roman"/>
                          <a:ea typeface="Times New Roman"/>
                        </a:rPr>
                        <a:t>тапшырууга уруксаат берил  студ.  </a:t>
                      </a:r>
                      <a:endParaRPr lang="ru-RU" sz="1050" dirty="0">
                        <a:effectLst/>
                        <a:latin typeface="Times New Roman"/>
                        <a:ea typeface="Times New Roman"/>
                      </a:endParaRPr>
                    </a:p>
                  </a:txBody>
                  <a:tcPr marL="53508" marR="5350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71755" marR="71755" algn="ctr">
                        <a:spcAft>
                          <a:spcPts val="0"/>
                        </a:spcAft>
                      </a:pPr>
                      <a:r>
                        <a:rPr lang="ky-KG" sz="1050" b="1" dirty="0">
                          <a:effectLst/>
                          <a:latin typeface="Times New Roman"/>
                          <a:ea typeface="Times New Roman"/>
                        </a:rPr>
                        <a:t>Баардык предметтерди тапш студ</a:t>
                      </a:r>
                      <a:endParaRPr lang="ru-RU" sz="1050" dirty="0">
                        <a:effectLst/>
                        <a:latin typeface="Times New Roman"/>
                        <a:ea typeface="Times New Roman"/>
                      </a:endParaRPr>
                    </a:p>
                  </a:txBody>
                  <a:tcPr marL="53508" marR="5350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y-KG" sz="1050" b="1" dirty="0" smtClean="0">
                          <a:effectLst/>
                          <a:latin typeface="Times New Roman"/>
                          <a:ea typeface="Times New Roman"/>
                        </a:rPr>
                        <a:t>Курстар боюнча жетишкендик</a:t>
                      </a:r>
                    </a:p>
                    <a:p>
                      <a:pPr marL="0" marR="0" indent="0" algn="ctr" defTabSz="914400" rtl="0" eaLnBrk="1" fontAlgn="auto" latinLnBrk="0" hangingPunct="1">
                        <a:lnSpc>
                          <a:spcPct val="100000"/>
                        </a:lnSpc>
                        <a:spcBef>
                          <a:spcPts val="0"/>
                        </a:spcBef>
                        <a:spcAft>
                          <a:spcPts val="0"/>
                        </a:spcAft>
                        <a:buClrTx/>
                        <a:buSzTx/>
                        <a:buFontTx/>
                        <a:buNone/>
                        <a:tabLst/>
                        <a:defRPr/>
                      </a:pPr>
                      <a:r>
                        <a:rPr lang="ky-KG" sz="1050" b="1" dirty="0" smtClean="0">
                          <a:effectLst/>
                          <a:latin typeface="Times New Roman"/>
                          <a:ea typeface="Times New Roman"/>
                        </a:rPr>
                        <a:t> (абсолюттук %)</a:t>
                      </a:r>
                      <a:endParaRPr lang="ru-RU" sz="1050" dirty="0" smtClean="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ctr">
                        <a:spcAft>
                          <a:spcPts val="0"/>
                        </a:spcAft>
                      </a:pPr>
                      <a:r>
                        <a:rPr lang="ky-KG" sz="1050" b="1" dirty="0">
                          <a:effectLst/>
                          <a:latin typeface="Times New Roman"/>
                          <a:ea typeface="Times New Roman"/>
                        </a:rPr>
                        <a:t>Жетишкен</a:t>
                      </a:r>
                      <a:endParaRPr lang="ru-RU" sz="1050" dirty="0">
                        <a:effectLst/>
                        <a:latin typeface="Times New Roman"/>
                        <a:ea typeface="Times New Roman"/>
                      </a:endParaRPr>
                    </a:p>
                    <a:p>
                      <a:pPr algn="ctr">
                        <a:spcAft>
                          <a:spcPts val="0"/>
                        </a:spcAft>
                      </a:pPr>
                      <a:r>
                        <a:rPr lang="ky-KG" sz="1050" b="1" dirty="0">
                          <a:effectLst/>
                          <a:latin typeface="Times New Roman"/>
                          <a:ea typeface="Times New Roman"/>
                        </a:rPr>
                        <a:t>дик</a:t>
                      </a:r>
                      <a:r>
                        <a:rPr lang="ru-RU" sz="1050" b="1" dirty="0">
                          <a:effectLst/>
                          <a:latin typeface="Times New Roman"/>
                          <a:ea typeface="Times New Roman"/>
                        </a:rPr>
                        <a:t>, %</a:t>
                      </a:r>
                      <a:endParaRPr lang="ru-RU" sz="1050" dirty="0">
                        <a:effectLst/>
                        <a:latin typeface="Times New Roman"/>
                        <a:ea typeface="Times New Roman"/>
                      </a:endParaRPr>
                    </a:p>
                  </a:txBody>
                  <a:tcPr marL="53508" marR="53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a:spcAft>
                          <a:spcPts val="0"/>
                        </a:spcAft>
                      </a:pPr>
                      <a:r>
                        <a:rPr lang="ky-KG" sz="1050" b="1">
                          <a:effectLst/>
                          <a:latin typeface="Times New Roman"/>
                          <a:ea typeface="Times New Roman"/>
                        </a:rPr>
                        <a:t>Карыз</a:t>
                      </a:r>
                      <a:endParaRPr lang="ru-RU" sz="1050">
                        <a:effectLst/>
                        <a:latin typeface="Times New Roman"/>
                        <a:ea typeface="Times New Roman"/>
                      </a:endParaRPr>
                    </a:p>
                  </a:txBody>
                  <a:tcPr marL="53508" marR="53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r>
              <a:tr h="522669">
                <a:tc vMerge="1">
                  <a:txBody>
                    <a:bodyPr/>
                    <a:lstStyle/>
                    <a:p>
                      <a:endParaRPr lang="ru-RU"/>
                    </a:p>
                  </a:txBody>
                  <a:tcPr/>
                </a:tc>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050" b="1" dirty="0">
                          <a:effectLst/>
                          <a:latin typeface="Times New Roman"/>
                          <a:ea typeface="Times New Roman"/>
                        </a:rPr>
                        <a:t>1</a:t>
                      </a:r>
                      <a:endParaRPr lang="ru-RU" sz="1050"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050" b="1" dirty="0">
                          <a:effectLst/>
                          <a:latin typeface="Times New Roman"/>
                          <a:ea typeface="Times New Roman"/>
                        </a:rPr>
                        <a:t>2</a:t>
                      </a:r>
                      <a:endParaRPr lang="ru-RU" sz="1050"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050" b="1" dirty="0">
                          <a:effectLst/>
                          <a:latin typeface="Times New Roman"/>
                          <a:ea typeface="Times New Roman"/>
                        </a:rPr>
                        <a:t>3</a:t>
                      </a:r>
                      <a:endParaRPr lang="ru-RU" sz="1050"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050" b="1" dirty="0">
                          <a:effectLst/>
                          <a:latin typeface="Times New Roman"/>
                          <a:ea typeface="Times New Roman"/>
                        </a:rPr>
                        <a:t>4</a:t>
                      </a:r>
                      <a:endParaRPr lang="ru-RU" sz="1050"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050" b="1" dirty="0">
                          <a:effectLst/>
                          <a:latin typeface="Times New Roman"/>
                          <a:ea typeface="Times New Roman"/>
                        </a:rPr>
                        <a:t>5</a:t>
                      </a:r>
                      <a:endParaRPr lang="ru-RU" sz="1050"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050" b="1" dirty="0">
                          <a:effectLst/>
                          <a:latin typeface="Times New Roman"/>
                          <a:ea typeface="Times New Roman"/>
                        </a:rPr>
                        <a:t>6</a:t>
                      </a:r>
                      <a:endParaRPr lang="ru-RU" sz="1050"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Aft>
                          <a:spcPts val="0"/>
                        </a:spcAft>
                      </a:pPr>
                      <a:r>
                        <a:rPr lang="ru-RU" sz="1050" b="1" dirty="0">
                          <a:effectLst/>
                          <a:latin typeface="Times New Roman"/>
                          <a:ea typeface="Times New Roman"/>
                        </a:rPr>
                        <a:t>Абсолют</a:t>
                      </a:r>
                      <a:endParaRPr lang="ru-RU" sz="1050" dirty="0">
                        <a:effectLst/>
                        <a:latin typeface="Times New Roman"/>
                        <a:ea typeface="Times New Roman"/>
                      </a:endParaRPr>
                    </a:p>
                    <a:p>
                      <a:pPr marL="71755" marR="71755" algn="ctr">
                        <a:spcAft>
                          <a:spcPts val="0"/>
                        </a:spcAft>
                      </a:pPr>
                      <a:r>
                        <a:rPr lang="ky-KG" sz="1050" b="1" dirty="0">
                          <a:effectLst/>
                          <a:latin typeface="Times New Roman"/>
                          <a:ea typeface="Times New Roman"/>
                        </a:rPr>
                        <a:t>тук</a:t>
                      </a:r>
                      <a:endParaRPr lang="ru-RU" sz="1050" dirty="0">
                        <a:effectLst/>
                        <a:latin typeface="Times New Roman"/>
                        <a:ea typeface="Times New Roman"/>
                      </a:endParaRPr>
                    </a:p>
                  </a:txBody>
                  <a:tcPr marL="53508" marR="5350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Aft>
                          <a:spcPts val="0"/>
                        </a:spcAft>
                      </a:pPr>
                      <a:r>
                        <a:rPr lang="ky-KG" sz="1050" b="1" dirty="0">
                          <a:effectLst/>
                          <a:latin typeface="Times New Roman"/>
                          <a:ea typeface="Times New Roman"/>
                        </a:rPr>
                        <a:t>сапаты</a:t>
                      </a:r>
                      <a:endParaRPr lang="ru-RU" sz="1050" dirty="0">
                        <a:effectLst/>
                        <a:latin typeface="Times New Roman"/>
                        <a:ea typeface="Times New Roman"/>
                      </a:endParaRPr>
                    </a:p>
                  </a:txBody>
                  <a:tcPr marL="53508" marR="5350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y-KG" sz="1050" b="1" dirty="0">
                          <a:effectLst/>
                          <a:latin typeface="Times New Roman"/>
                          <a:ea typeface="Times New Roman"/>
                        </a:rPr>
                        <a:t>саны</a:t>
                      </a:r>
                      <a:endParaRPr lang="ru-RU" sz="1050" dirty="0">
                        <a:effectLst/>
                        <a:latin typeface="Times New Roman"/>
                        <a:ea typeface="Times New Roman"/>
                      </a:endParaRPr>
                    </a:p>
                  </a:txBody>
                  <a:tcPr marL="53508" marR="53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050" b="1" dirty="0">
                          <a:effectLst/>
                          <a:latin typeface="Times New Roman"/>
                          <a:ea typeface="Times New Roman"/>
                        </a:rPr>
                        <a:t>%</a:t>
                      </a:r>
                      <a:endParaRPr lang="ru-RU" sz="1050" dirty="0">
                        <a:effectLst/>
                        <a:latin typeface="Times New Roman"/>
                        <a:ea typeface="Times New Roman"/>
                      </a:endParaRPr>
                    </a:p>
                  </a:txBody>
                  <a:tcPr marL="53508" marR="53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3344">
                <a:tc gridSpan="16">
                  <a:txBody>
                    <a:bodyPr/>
                    <a:lstStyle/>
                    <a:p>
                      <a:pPr algn="l">
                        <a:spcAft>
                          <a:spcPts val="0"/>
                        </a:spcAft>
                      </a:pPr>
                      <a:r>
                        <a:rPr lang="ru-RU" sz="1100" b="1" dirty="0" err="1" smtClean="0">
                          <a:effectLst/>
                          <a:latin typeface="Times New Roman"/>
                          <a:ea typeface="Times New Roman"/>
                        </a:rPr>
                        <a:t>Жогорку</a:t>
                      </a:r>
                      <a:r>
                        <a:rPr lang="ru-RU" sz="1100" b="1" dirty="0" smtClean="0">
                          <a:effectLst/>
                          <a:latin typeface="Times New Roman"/>
                          <a:ea typeface="Times New Roman"/>
                        </a:rPr>
                        <a:t> </a:t>
                      </a:r>
                      <a:r>
                        <a:rPr lang="ru-RU" sz="1100" b="1" dirty="0" err="1" smtClean="0">
                          <a:effectLst/>
                          <a:latin typeface="Times New Roman"/>
                          <a:ea typeface="Times New Roman"/>
                        </a:rPr>
                        <a:t>кесиптик</a:t>
                      </a:r>
                      <a:r>
                        <a:rPr lang="ru-RU" sz="1100" b="1" dirty="0" smtClean="0">
                          <a:effectLst/>
                          <a:latin typeface="Times New Roman"/>
                          <a:ea typeface="Times New Roman"/>
                        </a:rPr>
                        <a:t> </a:t>
                      </a:r>
                      <a:r>
                        <a:rPr lang="ru-RU" sz="1100" b="1" dirty="0" err="1" smtClean="0">
                          <a:effectLst/>
                          <a:latin typeface="Times New Roman"/>
                          <a:ea typeface="Times New Roman"/>
                        </a:rPr>
                        <a:t>билим</a:t>
                      </a:r>
                      <a:r>
                        <a:rPr lang="ru-RU" sz="1100" b="1" dirty="0" smtClean="0">
                          <a:effectLst/>
                          <a:latin typeface="Times New Roman"/>
                          <a:ea typeface="Times New Roman"/>
                        </a:rPr>
                        <a:t> </a:t>
                      </a:r>
                      <a:r>
                        <a:rPr lang="ru-RU" sz="1100" b="1" dirty="0" err="1" smtClean="0">
                          <a:effectLst/>
                          <a:latin typeface="Times New Roman"/>
                          <a:ea typeface="Times New Roman"/>
                        </a:rPr>
                        <a:t>берүү</a:t>
                      </a:r>
                      <a:r>
                        <a:rPr lang="ru-RU" sz="1100" b="1" dirty="0" smtClean="0">
                          <a:effectLst/>
                          <a:latin typeface="Times New Roman"/>
                          <a:ea typeface="Times New Roman"/>
                        </a:rPr>
                        <a:t> (бакалавр, </a:t>
                      </a:r>
                      <a:r>
                        <a:rPr lang="ru-RU" sz="1100" b="1" dirty="0" err="1" smtClean="0">
                          <a:effectLst/>
                          <a:latin typeface="Times New Roman"/>
                          <a:ea typeface="Times New Roman"/>
                        </a:rPr>
                        <a:t>адис</a:t>
                      </a:r>
                      <a:r>
                        <a:rPr lang="ru-RU" sz="1100" b="1" dirty="0" smtClean="0">
                          <a:effectLst/>
                          <a:latin typeface="Times New Roman"/>
                          <a:ea typeface="Times New Roman"/>
                        </a:rPr>
                        <a:t>, магистратура)</a:t>
                      </a:r>
                      <a:endParaRPr lang="ru-RU" sz="1100" b="1"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98923">
                <a:tc gridSpan="16">
                  <a:txBody>
                    <a:bodyPr/>
                    <a:lstStyle/>
                    <a:p>
                      <a:pPr algn="ctr">
                        <a:spcAft>
                          <a:spcPts val="0"/>
                        </a:spcAft>
                      </a:pPr>
                      <a:r>
                        <a:rPr lang="ky-KG" sz="1100" b="1" i="1" dirty="0" smtClean="0">
                          <a:effectLst/>
                          <a:latin typeface="Times New Roman"/>
                          <a:ea typeface="Times New Roman"/>
                        </a:rPr>
                        <a:t>Күндүзгү окутуу</a:t>
                      </a:r>
                      <a:r>
                        <a:rPr lang="ru-RU" sz="1100" b="1" i="1" dirty="0" smtClean="0">
                          <a:effectLst/>
                          <a:latin typeface="Times New Roman"/>
                          <a:ea typeface="Times New Roman"/>
                        </a:rPr>
                        <a:t> </a:t>
                      </a:r>
                      <a:r>
                        <a:rPr lang="ru-RU" sz="1100" b="1" i="1" dirty="0" err="1" smtClean="0">
                          <a:effectLst/>
                          <a:latin typeface="Times New Roman"/>
                          <a:ea typeface="Times New Roman"/>
                        </a:rPr>
                        <a:t>формасы</a:t>
                      </a:r>
                      <a:endParaRPr lang="ru-RU" sz="1100"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8707">
                <a:tc gridSpan="2">
                  <a:txBody>
                    <a:bodyPr/>
                    <a:lstStyle/>
                    <a:p>
                      <a:pPr indent="-1270">
                        <a:spcAft>
                          <a:spcPts val="0"/>
                        </a:spcAft>
                      </a:pPr>
                      <a:r>
                        <a:rPr lang="ru-RU" sz="1000" dirty="0">
                          <a:solidFill>
                            <a:srgbClr val="000000"/>
                          </a:solidFill>
                          <a:effectLst/>
                          <a:latin typeface="Times New Roman" panose="02020603050405020304" pitchFamily="18" charset="0"/>
                          <a:ea typeface="Times New Roman" panose="02020603050405020304" pitchFamily="18" charset="0"/>
                        </a:rPr>
                        <a:t>1</a:t>
                      </a:r>
                      <a:endParaRPr lang="ru-RU"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indent="-1270">
                        <a:spcAft>
                          <a:spcPts val="0"/>
                        </a:spcAft>
                      </a:pP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000" dirty="0" smtClean="0">
                          <a:effectLst/>
                          <a:latin typeface="Times New Roman"/>
                          <a:ea typeface="Times New Roman"/>
                        </a:rPr>
                        <a:t>МТИ (ИИТ)</a:t>
                      </a:r>
                      <a:endParaRPr lang="ru-RU" sz="10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635" algn="ctr" fontAlgn="auto">
                        <a:spcAft>
                          <a:spcPts val="0"/>
                        </a:spcAft>
                      </a:pPr>
                      <a:r>
                        <a:rPr lang="ru-RU" sz="1000">
                          <a:effectLst/>
                          <a:latin typeface="Times New Roman" panose="02020603050405020304" pitchFamily="18" charset="0"/>
                          <a:ea typeface="Times New Roman" panose="02020603050405020304" pitchFamily="18" charset="0"/>
                        </a:rPr>
                        <a:t>2550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2458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1511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1039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gridSpan="2">
                  <a:txBody>
                    <a:bodyPr/>
                    <a:lstStyle/>
                    <a:p>
                      <a:pPr indent="-1270">
                        <a:spcAft>
                          <a:spcPts val="0"/>
                        </a:spcAft>
                      </a:pPr>
                      <a:r>
                        <a:rPr lang="ru-RU" sz="1000">
                          <a:solidFill>
                            <a:srgbClr val="000000"/>
                          </a:solidFill>
                          <a:effectLst/>
                          <a:latin typeface="Times New Roman" panose="02020603050405020304" pitchFamily="18" charset="0"/>
                          <a:ea typeface="Times New Roman" panose="02020603050405020304" pitchFamily="18" charset="0"/>
                        </a:rPr>
                        <a:t>2</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indent="-1270">
                        <a:spcAft>
                          <a:spcPts val="0"/>
                        </a:spcAft>
                      </a:pP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000" dirty="0" err="1" smtClean="0">
                          <a:effectLst/>
                          <a:latin typeface="Times New Roman"/>
                          <a:ea typeface="Times New Roman"/>
                        </a:rPr>
                        <a:t>ТжРИ</a:t>
                      </a:r>
                      <a:r>
                        <a:rPr lang="ru-RU" sz="1000" dirty="0" smtClean="0">
                          <a:effectLst/>
                          <a:latin typeface="Times New Roman"/>
                          <a:ea typeface="Times New Roman"/>
                        </a:rPr>
                        <a:t> (ИТР)</a:t>
                      </a:r>
                      <a:endParaRPr lang="ru-RU" sz="10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gridSpan="2">
                  <a:txBody>
                    <a:bodyPr/>
                    <a:lstStyle/>
                    <a:p>
                      <a:pPr indent="-1270">
                        <a:spcAft>
                          <a:spcPts val="0"/>
                        </a:spcAft>
                      </a:pPr>
                      <a:r>
                        <a:rPr lang="ru-RU" sz="1000">
                          <a:solidFill>
                            <a:srgbClr val="000000"/>
                          </a:solidFill>
                          <a:effectLst/>
                          <a:latin typeface="Times New Roman" panose="02020603050405020304" pitchFamily="18" charset="0"/>
                          <a:ea typeface="Times New Roman" panose="02020603050405020304" pitchFamily="18" charset="0"/>
                        </a:rPr>
                        <a:t>3</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indent="-1270">
                        <a:spcAft>
                          <a:spcPts val="0"/>
                        </a:spcAft>
                      </a:pP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000" dirty="0">
                          <a:effectLst/>
                          <a:latin typeface="Times New Roman"/>
                          <a:ea typeface="Times New Roman"/>
                        </a:rPr>
                        <a:t>ЭИ</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gridSpan="2">
                  <a:txBody>
                    <a:bodyPr/>
                    <a:lstStyle/>
                    <a:p>
                      <a:pPr indent="-1270">
                        <a:spcAft>
                          <a:spcPts val="0"/>
                        </a:spcAft>
                      </a:pPr>
                      <a:r>
                        <a:rPr lang="ru-RU" sz="1000">
                          <a:solidFill>
                            <a:srgbClr val="000000"/>
                          </a:solidFill>
                          <a:effectLst/>
                          <a:latin typeface="Times New Roman" panose="02020603050405020304" pitchFamily="18" charset="0"/>
                          <a:ea typeface="Times New Roman" panose="02020603050405020304" pitchFamily="18" charset="0"/>
                        </a:rPr>
                        <a:t>4</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indent="-1270">
                        <a:spcAft>
                          <a:spcPts val="0"/>
                        </a:spcAft>
                      </a:pP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000" dirty="0">
                          <a:effectLst/>
                          <a:latin typeface="Times New Roman"/>
                          <a:ea typeface="Times New Roman"/>
                        </a:rPr>
                        <a:t>ТИ</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gridSpan="2">
                  <a:txBody>
                    <a:bodyPr/>
                    <a:lstStyle/>
                    <a:p>
                      <a:pPr indent="-1270">
                        <a:spcAft>
                          <a:spcPts val="0"/>
                        </a:spcAft>
                      </a:pPr>
                      <a:r>
                        <a:rPr lang="ru-RU" sz="1000">
                          <a:solidFill>
                            <a:srgbClr val="000000"/>
                          </a:solidFill>
                          <a:effectLst/>
                          <a:latin typeface="Times New Roman" panose="02020603050405020304" pitchFamily="18" charset="0"/>
                          <a:ea typeface="Times New Roman" panose="02020603050405020304" pitchFamily="18" charset="0"/>
                        </a:rPr>
                        <a:t>5</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indent="-1270">
                        <a:spcAft>
                          <a:spcPts val="0"/>
                        </a:spcAft>
                      </a:pP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000" dirty="0">
                          <a:effectLst/>
                          <a:latin typeface="Times New Roman"/>
                          <a:ea typeface="Times New Roman"/>
                        </a:rPr>
                        <a:t>КГТИ</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gridSpan="2">
                  <a:txBody>
                    <a:bodyPr/>
                    <a:lstStyle/>
                    <a:p>
                      <a:pPr indent="-1270">
                        <a:spcAft>
                          <a:spcPts val="0"/>
                        </a:spcAft>
                      </a:pPr>
                      <a:r>
                        <a:rPr lang="ru-RU" sz="1000">
                          <a:solidFill>
                            <a:srgbClr val="000000"/>
                          </a:solidFill>
                          <a:effectLst/>
                          <a:latin typeface="Times New Roman" panose="02020603050405020304" pitchFamily="18" charset="0"/>
                          <a:ea typeface="Times New Roman" panose="02020603050405020304" pitchFamily="18" charset="0"/>
                        </a:rPr>
                        <a:t>6</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indent="-1270">
                        <a:spcAft>
                          <a:spcPts val="0"/>
                        </a:spcAft>
                      </a:pP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000" dirty="0" err="1" smtClean="0">
                          <a:effectLst/>
                          <a:latin typeface="Times New Roman"/>
                          <a:ea typeface="Times New Roman"/>
                        </a:rPr>
                        <a:t>ЭжТИ</a:t>
                      </a:r>
                      <a:r>
                        <a:rPr lang="ru-RU" sz="1000" dirty="0" smtClean="0">
                          <a:effectLst/>
                          <a:latin typeface="Times New Roman"/>
                          <a:ea typeface="Times New Roman"/>
                        </a:rPr>
                        <a:t> (ИЭТ)</a:t>
                      </a:r>
                      <a:endParaRPr lang="ru-RU" sz="10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gridSpan="2">
                  <a:txBody>
                    <a:bodyPr/>
                    <a:lstStyle/>
                    <a:p>
                      <a:pPr indent="-1270">
                        <a:spcAft>
                          <a:spcPts val="0"/>
                        </a:spcAft>
                      </a:pPr>
                      <a:r>
                        <a:rPr lang="ru-RU" sz="1000">
                          <a:solidFill>
                            <a:srgbClr val="000000"/>
                          </a:solidFill>
                          <a:effectLst/>
                          <a:latin typeface="Times New Roman" panose="02020603050405020304" pitchFamily="18" charset="0"/>
                          <a:ea typeface="Times New Roman" panose="02020603050405020304" pitchFamily="18" charset="0"/>
                        </a:rPr>
                        <a:t>7</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indent="-1270">
                        <a:spcAft>
                          <a:spcPts val="0"/>
                        </a:spcAft>
                      </a:pP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000" dirty="0" smtClean="0">
                          <a:effectLst/>
                          <a:latin typeface="Times New Roman"/>
                          <a:ea typeface="Times New Roman"/>
                        </a:rPr>
                        <a:t>ЭЛЖМ (МВШЛ)</a:t>
                      </a:r>
                      <a:endParaRPr lang="ru-RU" sz="10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gridSpan="2">
                  <a:txBody>
                    <a:bodyPr/>
                    <a:lstStyle/>
                    <a:p>
                      <a:pPr indent="-1270">
                        <a:spcAft>
                          <a:spcPts val="0"/>
                        </a:spcAft>
                      </a:pPr>
                      <a:r>
                        <a:rPr lang="ru-RU" sz="1000">
                          <a:solidFill>
                            <a:srgbClr val="000000"/>
                          </a:solidFill>
                          <a:effectLst/>
                          <a:latin typeface="Times New Roman" panose="02020603050405020304" pitchFamily="18" charset="0"/>
                          <a:ea typeface="Times New Roman" panose="02020603050405020304" pitchFamily="18" charset="0"/>
                        </a:rPr>
                        <a:t>8</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indent="-1270">
                        <a:spcAft>
                          <a:spcPts val="0"/>
                        </a:spcAft>
                      </a:pP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000" dirty="0" err="1" smtClean="0">
                          <a:effectLst/>
                          <a:latin typeface="Times New Roman"/>
                          <a:ea typeface="Times New Roman"/>
                        </a:rPr>
                        <a:t>ЭжБЖМ</a:t>
                      </a:r>
                      <a:r>
                        <a:rPr lang="ru-RU" sz="1000" dirty="0" smtClean="0">
                          <a:effectLst/>
                          <a:latin typeface="Times New Roman"/>
                          <a:ea typeface="Times New Roman"/>
                        </a:rPr>
                        <a:t> (ВШЭБ)</a:t>
                      </a:r>
                      <a:endParaRPr lang="ru-RU" sz="10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1119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1074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gridSpan="2">
                  <a:txBody>
                    <a:bodyPr/>
                    <a:lstStyle/>
                    <a:p>
                      <a:pPr indent="-1270">
                        <a:spcAft>
                          <a:spcPts val="0"/>
                        </a:spcAft>
                      </a:pPr>
                      <a:r>
                        <a:rPr lang="ru-RU" sz="1000">
                          <a:solidFill>
                            <a:srgbClr val="000000"/>
                          </a:solidFill>
                          <a:effectLst/>
                          <a:latin typeface="Times New Roman" panose="02020603050405020304" pitchFamily="18" charset="0"/>
                          <a:ea typeface="Times New Roman" panose="02020603050405020304" pitchFamily="18" charset="0"/>
                        </a:rPr>
                        <a:t>9</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indent="-1270">
                        <a:spcAft>
                          <a:spcPts val="0"/>
                        </a:spcAft>
                      </a:pP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000" dirty="0" smtClean="0">
                          <a:effectLst/>
                          <a:latin typeface="Times New Roman"/>
                          <a:ea typeface="Times New Roman"/>
                        </a:rPr>
                        <a:t>БББПИ (ИСОП)</a:t>
                      </a:r>
                      <a:endParaRPr lang="ru-RU" sz="10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gridSpan="2">
                  <a:txBody>
                    <a:bodyPr/>
                    <a:lstStyle/>
                    <a:p>
                      <a:pPr indent="-1270">
                        <a:spcAft>
                          <a:spcPts val="0"/>
                        </a:spcAft>
                      </a:pPr>
                      <a:r>
                        <a:rPr lang="ru-RU" sz="1000">
                          <a:solidFill>
                            <a:srgbClr val="000000"/>
                          </a:solidFill>
                          <a:effectLst/>
                          <a:latin typeface="Times New Roman" panose="02020603050405020304" pitchFamily="18" charset="0"/>
                          <a:ea typeface="Times New Roman" panose="02020603050405020304" pitchFamily="18" charset="0"/>
                        </a:rPr>
                        <a:t>10</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indent="-1270">
                        <a:spcAft>
                          <a:spcPts val="0"/>
                        </a:spcAft>
                      </a:pP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000" dirty="0" err="1" smtClean="0">
                          <a:effectLst/>
                          <a:latin typeface="Times New Roman"/>
                          <a:ea typeface="Times New Roman"/>
                        </a:rPr>
                        <a:t>АжДИ</a:t>
                      </a:r>
                      <a:r>
                        <a:rPr lang="ru-RU" sz="1000" dirty="0" smtClean="0">
                          <a:effectLst/>
                          <a:latin typeface="Times New Roman"/>
                          <a:ea typeface="Times New Roman"/>
                        </a:rPr>
                        <a:t> (ИАД)</a:t>
                      </a:r>
                      <a:endParaRPr lang="ru-RU" sz="10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1783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1753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1241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gridSpan="2">
                  <a:txBody>
                    <a:bodyPr/>
                    <a:lstStyle/>
                    <a:p>
                      <a:pPr indent="-1270">
                        <a:spcAft>
                          <a:spcPts val="0"/>
                        </a:spcAft>
                      </a:pPr>
                      <a:r>
                        <a:rPr lang="ru-RU" sz="1000">
                          <a:solidFill>
                            <a:srgbClr val="000000"/>
                          </a:solidFill>
                          <a:effectLst/>
                          <a:latin typeface="Times New Roman" panose="02020603050405020304" pitchFamily="18" charset="0"/>
                          <a:ea typeface="Times New Roman" panose="02020603050405020304" pitchFamily="18" charset="0"/>
                        </a:rPr>
                        <a:t>11</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indent="-1270">
                        <a:spcAft>
                          <a:spcPts val="0"/>
                        </a:spcAft>
                      </a:pP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000" dirty="0" err="1" smtClean="0">
                          <a:effectLst/>
                          <a:latin typeface="Times New Roman"/>
                          <a:ea typeface="Times New Roman"/>
                        </a:rPr>
                        <a:t>Исанов</a:t>
                      </a:r>
                      <a:r>
                        <a:rPr lang="ru-RU" sz="1000" dirty="0" smtClean="0">
                          <a:effectLst/>
                          <a:latin typeface="Times New Roman"/>
                          <a:ea typeface="Times New Roman"/>
                        </a:rPr>
                        <a:t> </a:t>
                      </a:r>
                      <a:r>
                        <a:rPr lang="ru-RU" sz="1000" dirty="0" err="1" smtClean="0">
                          <a:effectLst/>
                          <a:latin typeface="Times New Roman"/>
                          <a:ea typeface="Times New Roman"/>
                        </a:rPr>
                        <a:t>ат.КИ</a:t>
                      </a:r>
                      <a:r>
                        <a:rPr lang="ru-RU" sz="1000" dirty="0" smtClean="0">
                          <a:effectLst/>
                          <a:latin typeface="Times New Roman"/>
                          <a:ea typeface="Times New Roman"/>
                        </a:rPr>
                        <a:t>-КИ</a:t>
                      </a:r>
                      <a:endParaRPr lang="ru-RU" sz="10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1301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1234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gridSpan="2">
                  <a:txBody>
                    <a:bodyPr/>
                    <a:lstStyle/>
                    <a:p>
                      <a:pPr indent="-1270">
                        <a:spcAft>
                          <a:spcPts val="0"/>
                        </a:spcAft>
                      </a:pPr>
                      <a:r>
                        <a:rPr lang="ru-RU" sz="1000">
                          <a:solidFill>
                            <a:srgbClr val="000000"/>
                          </a:solidFill>
                          <a:effectLst/>
                          <a:latin typeface="Times New Roman" panose="02020603050405020304" pitchFamily="18" charset="0"/>
                          <a:ea typeface="Times New Roman" panose="02020603050405020304" pitchFamily="18" charset="0"/>
                        </a:rPr>
                        <a:t>12</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indent="-1270">
                        <a:spcAft>
                          <a:spcPts val="0"/>
                        </a:spcAft>
                      </a:pPr>
                      <a:endParaRPr lang="ru-RU"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000" dirty="0" err="1" smtClean="0">
                          <a:effectLst/>
                          <a:latin typeface="Times New Roman"/>
                          <a:ea typeface="Times New Roman"/>
                        </a:rPr>
                        <a:t>Асаналиев</a:t>
                      </a:r>
                      <a:r>
                        <a:rPr lang="ru-RU" sz="1000" dirty="0" smtClean="0">
                          <a:effectLst/>
                          <a:latin typeface="Times New Roman"/>
                          <a:ea typeface="Times New Roman"/>
                        </a:rPr>
                        <a:t> </a:t>
                      </a:r>
                      <a:r>
                        <a:rPr lang="ru-RU" sz="1000" dirty="0" err="1" smtClean="0">
                          <a:effectLst/>
                          <a:latin typeface="Times New Roman"/>
                          <a:ea typeface="Times New Roman"/>
                        </a:rPr>
                        <a:t>ат.КТ</a:t>
                      </a:r>
                      <a:r>
                        <a:rPr lang="ru-RU" sz="1000" dirty="0" smtClean="0">
                          <a:effectLst/>
                          <a:latin typeface="Times New Roman"/>
                          <a:ea typeface="Times New Roman"/>
                        </a:rPr>
                        <a:t>-МИ</a:t>
                      </a:r>
                      <a:endParaRPr lang="ru-RU" sz="10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1055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1006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gridSpan="2">
                  <a:txBody>
                    <a:bodyPr/>
                    <a:lstStyle/>
                    <a:p>
                      <a:pPr indent="-1270">
                        <a:spcAft>
                          <a:spcPts val="0"/>
                        </a:spcAft>
                      </a:pPr>
                      <a:r>
                        <a:rPr lang="ru-RU" sz="1000">
                          <a:solidFill>
                            <a:srgbClr val="000000"/>
                          </a:solidFill>
                          <a:effectLst/>
                          <a:latin typeface="Times New Roman" panose="02020603050405020304" pitchFamily="18" charset="0"/>
                          <a:ea typeface="Times New Roman" panose="02020603050405020304" pitchFamily="18" charset="0"/>
                        </a:rPr>
                        <a:t>13</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indent="-1270">
                        <a:spcAft>
                          <a:spcPts val="0"/>
                        </a:spcAft>
                      </a:pP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000" dirty="0" err="1" smtClean="0">
                          <a:effectLst/>
                          <a:latin typeface="Times New Roman"/>
                          <a:ea typeface="Times New Roman"/>
                        </a:rPr>
                        <a:t>Токмок</a:t>
                      </a:r>
                      <a:r>
                        <a:rPr lang="ru-RU" sz="1000" dirty="0" smtClean="0">
                          <a:effectLst/>
                          <a:latin typeface="Times New Roman"/>
                          <a:ea typeface="Times New Roman"/>
                        </a:rPr>
                        <a:t> ш. филиал</a:t>
                      </a:r>
                      <a:endParaRPr lang="ru-RU" sz="10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58061">
                <a:tc gridSpan="2">
                  <a:txBody>
                    <a:bodyPr/>
                    <a:lstStyle/>
                    <a:p>
                      <a:pPr indent="-1270">
                        <a:spcAft>
                          <a:spcPts val="0"/>
                        </a:spcAft>
                      </a:pPr>
                      <a:r>
                        <a:rPr lang="ru-RU" sz="1000">
                          <a:solidFill>
                            <a:srgbClr val="000000"/>
                          </a:solidFill>
                          <a:effectLst/>
                          <a:latin typeface="Times New Roman" panose="02020603050405020304" pitchFamily="18" charset="0"/>
                          <a:ea typeface="Times New Roman" panose="02020603050405020304" pitchFamily="18" charset="0"/>
                        </a:rPr>
                        <a:t>14</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indent="-635">
                        <a:spcAft>
                          <a:spcPts val="0"/>
                        </a:spcAft>
                      </a:pP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000" dirty="0" smtClean="0">
                          <a:effectLst/>
                          <a:latin typeface="Times New Roman"/>
                          <a:ea typeface="Times New Roman"/>
                        </a:rPr>
                        <a:t>Кара-Балта ш. филиал </a:t>
                      </a:r>
                      <a:endParaRPr lang="ru-RU" sz="1000" dirty="0">
                        <a:effectLst/>
                        <a:latin typeface="Times New Roman"/>
                        <a:ea typeface="Times New Roman"/>
                      </a:endParaRPr>
                    </a:p>
                    <a:p>
                      <a:pPr>
                        <a:spcAft>
                          <a:spcPts val="0"/>
                        </a:spcAft>
                      </a:pPr>
                      <a:r>
                        <a:rPr lang="ru-RU" sz="1000" dirty="0" smtClean="0">
                          <a:effectLst/>
                          <a:latin typeface="Times New Roman"/>
                          <a:ea typeface="Times New Roman"/>
                        </a:rPr>
                        <a:t>(</a:t>
                      </a:r>
                      <a:r>
                        <a:rPr lang="ru-RU" sz="1000" dirty="0" err="1" smtClean="0">
                          <a:effectLst/>
                          <a:latin typeface="Times New Roman"/>
                          <a:ea typeface="Times New Roman"/>
                        </a:rPr>
                        <a:t>күн</a:t>
                      </a:r>
                      <a:r>
                        <a:rPr lang="ru-RU" sz="1000" dirty="0" smtClean="0">
                          <a:effectLst/>
                          <a:latin typeface="Times New Roman"/>
                          <a:ea typeface="Times New Roman"/>
                        </a:rPr>
                        <a:t>/ сырт.)</a:t>
                      </a:r>
                      <a:endParaRPr lang="ru-RU" sz="10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97,7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58061">
                <a:tc gridSpan="2">
                  <a:txBody>
                    <a:bodyPr/>
                    <a:lstStyle/>
                    <a:p>
                      <a:pPr indent="-1270">
                        <a:spcAft>
                          <a:spcPts val="0"/>
                        </a:spcAft>
                      </a:pPr>
                      <a:r>
                        <a:rPr lang="ru-RU" sz="1000">
                          <a:solidFill>
                            <a:srgbClr val="000000"/>
                          </a:solidFill>
                          <a:effectLst/>
                          <a:latin typeface="Times New Roman" panose="02020603050405020304" pitchFamily="18" charset="0"/>
                          <a:ea typeface="Times New Roman" panose="02020603050405020304" pitchFamily="18" charset="0"/>
                        </a:rPr>
                        <a:t>15</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indent="-1270">
                        <a:spcAft>
                          <a:spcPts val="0"/>
                        </a:spcAft>
                      </a:pP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000" dirty="0" smtClean="0">
                          <a:effectLst/>
                          <a:latin typeface="Times New Roman"/>
                          <a:ea typeface="Times New Roman"/>
                        </a:rPr>
                        <a:t>Кара-Куль ш. филиал  (</a:t>
                      </a:r>
                      <a:r>
                        <a:rPr lang="ru-RU" sz="1000" dirty="0" err="1" smtClean="0">
                          <a:effectLst/>
                          <a:latin typeface="Times New Roman"/>
                          <a:ea typeface="Times New Roman"/>
                        </a:rPr>
                        <a:t>күн</a:t>
                      </a:r>
                      <a:r>
                        <a:rPr lang="ru-RU" sz="1000" dirty="0" smtClean="0">
                          <a:effectLst/>
                          <a:latin typeface="Times New Roman"/>
                          <a:ea typeface="Times New Roman"/>
                        </a:rPr>
                        <a:t>/ сырт.)</a:t>
                      </a:r>
                      <a:endParaRPr lang="ru-RU" sz="10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gridSpan="2">
                  <a:txBody>
                    <a:bodyPr/>
                    <a:lstStyle/>
                    <a:p>
                      <a:pPr indent="-1270">
                        <a:spcAft>
                          <a:spcPts val="0"/>
                        </a:spcAft>
                      </a:pPr>
                      <a:r>
                        <a:rPr lang="ru-RU" sz="1000">
                          <a:solidFill>
                            <a:srgbClr val="000000"/>
                          </a:solidFill>
                          <a:effectLst/>
                          <a:latin typeface="Times New Roman" panose="02020603050405020304" pitchFamily="18" charset="0"/>
                          <a:ea typeface="Times New Roman" panose="02020603050405020304" pitchFamily="18" charset="0"/>
                        </a:rPr>
                        <a:t>16</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indent="-635">
                        <a:spcAft>
                          <a:spcPts val="0"/>
                        </a:spcAft>
                      </a:pP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dirty="0" smtClean="0">
                          <a:effectLst/>
                          <a:latin typeface="Times New Roman"/>
                          <a:ea typeface="Times New Roman"/>
                        </a:rPr>
                        <a:t>Кызыл-</a:t>
                      </a:r>
                      <a:r>
                        <a:rPr lang="ru-RU" sz="1000" dirty="0" err="1" smtClean="0">
                          <a:effectLst/>
                          <a:latin typeface="Times New Roman"/>
                          <a:ea typeface="Times New Roman"/>
                        </a:rPr>
                        <a:t>Кыя</a:t>
                      </a:r>
                      <a:r>
                        <a:rPr lang="ru-RU" sz="1000" dirty="0" smtClean="0">
                          <a:effectLst/>
                          <a:latin typeface="Times New Roman"/>
                          <a:ea typeface="Times New Roman"/>
                        </a:rPr>
                        <a:t> ш.</a:t>
                      </a:r>
                    </a:p>
                    <a:p>
                      <a:pPr>
                        <a:spcAft>
                          <a:spcPts val="0"/>
                        </a:spcAft>
                      </a:pPr>
                      <a:r>
                        <a:rPr lang="ru-RU" sz="1000" dirty="0" smtClean="0">
                          <a:effectLst/>
                          <a:latin typeface="Times New Roman"/>
                          <a:ea typeface="Times New Roman"/>
                        </a:rPr>
                        <a:t>филиал </a:t>
                      </a:r>
                      <a:endParaRPr lang="ru-RU" sz="10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gridSpan="3">
                  <a:txBody>
                    <a:bodyPr/>
                    <a:lstStyle/>
                    <a:p>
                      <a:pPr indent="-635">
                        <a:spcAft>
                          <a:spcPts val="0"/>
                        </a:spcAft>
                      </a:pPr>
                      <a:r>
                        <a:rPr lang="ru-RU" sz="1000" b="1">
                          <a:solidFill>
                            <a:srgbClr val="000000"/>
                          </a:solidFill>
                          <a:effectLst/>
                          <a:latin typeface="Times New Roman" panose="02020603050405020304" pitchFamily="18" charset="0"/>
                          <a:ea typeface="Times New Roman" panose="02020603050405020304" pitchFamily="18" charset="0"/>
                        </a:rPr>
                        <a:t>Күндүзгү окуу фор</a:t>
                      </a:r>
                      <a:r>
                        <a:rPr lang="ky-KG" sz="1000" b="1">
                          <a:solidFill>
                            <a:srgbClr val="000000"/>
                          </a:solidFill>
                          <a:effectLst/>
                          <a:latin typeface="Times New Roman" panose="02020603050405020304" pitchFamily="18" charset="0"/>
                          <a:ea typeface="Times New Roman" panose="02020603050405020304" pitchFamily="18" charset="0"/>
                        </a:rPr>
                        <a:t>масы боюнча жыйынтык</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a:txBody>
                    <a:bodyPr/>
                    <a:lstStyle/>
                    <a:p>
                      <a:pPr indent="-1270" algn="ctr">
                        <a:spcAft>
                          <a:spcPts val="0"/>
                        </a:spcAft>
                      </a:pPr>
                      <a:r>
                        <a:rPr lang="ru-RU" sz="1000" b="1">
                          <a:effectLst/>
                          <a:latin typeface="Times New Roman" panose="02020603050405020304" pitchFamily="18" charset="0"/>
                          <a:ea typeface="Times New Roman" panose="02020603050405020304" pitchFamily="18" charset="0"/>
                        </a:rPr>
                        <a:t>11778</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b="1">
                          <a:effectLst/>
                          <a:latin typeface="Times New Roman" panose="02020603050405020304" pitchFamily="18" charset="0"/>
                          <a:ea typeface="Times New Roman" panose="02020603050405020304" pitchFamily="18" charset="0"/>
                        </a:rPr>
                        <a:t>11302</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b="1">
                          <a:effectLst/>
                          <a:latin typeface="Times New Roman" panose="02020603050405020304" pitchFamily="18" charset="0"/>
                          <a:ea typeface="Times New Roman" panose="02020603050405020304" pitchFamily="18" charset="0"/>
                        </a:rPr>
                        <a:t>7377</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b="1">
                          <a:effectLst/>
                          <a:latin typeface="Times New Roman" panose="02020603050405020304" pitchFamily="18" charset="0"/>
                          <a:ea typeface="Times New Roman" panose="02020603050405020304" pitchFamily="18" charset="0"/>
                        </a:rPr>
                        <a:t>70,5</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b="1">
                          <a:effectLst/>
                          <a:latin typeface="Times New Roman" panose="02020603050405020304" pitchFamily="18" charset="0"/>
                          <a:ea typeface="Times New Roman" panose="02020603050405020304" pitchFamily="18" charset="0"/>
                        </a:rPr>
                        <a:t>62</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b="1">
                          <a:effectLst/>
                          <a:latin typeface="Times New Roman" panose="02020603050405020304" pitchFamily="18" charset="0"/>
                          <a:ea typeface="Times New Roman" panose="02020603050405020304" pitchFamily="18" charset="0"/>
                        </a:rPr>
                        <a:t>62,4</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b="1">
                          <a:effectLst/>
                          <a:latin typeface="Times New Roman" panose="02020603050405020304" pitchFamily="18" charset="0"/>
                          <a:ea typeface="Times New Roman" panose="02020603050405020304" pitchFamily="18" charset="0"/>
                        </a:rPr>
                        <a:t>83,8</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b="1">
                          <a:effectLst/>
                          <a:latin typeface="Times New Roman" panose="02020603050405020304" pitchFamily="18" charset="0"/>
                          <a:ea typeface="Times New Roman" panose="02020603050405020304" pitchFamily="18" charset="0"/>
                        </a:rPr>
                        <a:t>74,7</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b="1">
                          <a:effectLst/>
                          <a:latin typeface="Times New Roman" panose="02020603050405020304" pitchFamily="18" charset="0"/>
                          <a:ea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b="1">
                          <a:effectLst/>
                          <a:latin typeface="Times New Roman" panose="02020603050405020304" pitchFamily="18" charset="0"/>
                          <a:ea typeface="Times New Roman" panose="02020603050405020304" pitchFamily="18" charset="0"/>
                        </a:rPr>
                        <a:t>65,3</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b="1">
                          <a:effectLst/>
                          <a:latin typeface="Times New Roman" panose="02020603050405020304" pitchFamily="18" charset="0"/>
                          <a:ea typeface="Times New Roman" panose="02020603050405020304" pitchFamily="18" charset="0"/>
                        </a:rPr>
                        <a:t>33,3</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b="1">
                          <a:effectLst/>
                          <a:latin typeface="Times New Roman" panose="02020603050405020304" pitchFamily="18" charset="0"/>
                          <a:ea typeface="Times New Roman" panose="02020603050405020304" pitchFamily="18" charset="0"/>
                        </a:rPr>
                        <a:t>4401</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b="1" dirty="0">
                          <a:effectLst/>
                          <a:latin typeface="Times New Roman" panose="02020603050405020304" pitchFamily="18" charset="0"/>
                          <a:ea typeface="Times New Roman" panose="02020603050405020304" pitchFamily="18" charset="0"/>
                        </a:rPr>
                        <a:t>37,4</a:t>
                      </a:r>
                      <a:endParaRPr lang="ru-RU"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350862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813512041"/>
              </p:ext>
            </p:extLst>
          </p:nvPr>
        </p:nvGraphicFramePr>
        <p:xfrm>
          <a:off x="107504" y="188640"/>
          <a:ext cx="8928989" cy="4896544"/>
        </p:xfrm>
        <a:graphic>
          <a:graphicData uri="http://schemas.openxmlformats.org/drawingml/2006/table">
            <a:tbl>
              <a:tblPr firstRow="1" firstCol="1" bandRow="1"/>
              <a:tblGrid>
                <a:gridCol w="352934"/>
                <a:gridCol w="1306947"/>
                <a:gridCol w="712575"/>
                <a:gridCol w="713413"/>
                <a:gridCol w="712575"/>
                <a:gridCol w="477845"/>
                <a:gridCol w="477845"/>
                <a:gridCol w="477845"/>
                <a:gridCol w="477845"/>
                <a:gridCol w="477845"/>
                <a:gridCol w="477845"/>
                <a:gridCol w="594372"/>
                <a:gridCol w="477845"/>
                <a:gridCol w="713413"/>
                <a:gridCol w="477845"/>
              </a:tblGrid>
              <a:tr h="301650">
                <a:tc gridSpan="15">
                  <a:txBody>
                    <a:bodyPr/>
                    <a:lstStyle/>
                    <a:p>
                      <a:pPr algn="ctr">
                        <a:spcAft>
                          <a:spcPts val="0"/>
                        </a:spcAft>
                      </a:pPr>
                      <a:r>
                        <a:rPr lang="ky-KG" sz="1100" b="1" i="1" dirty="0" smtClean="0">
                          <a:effectLst/>
                          <a:latin typeface="Times New Roman"/>
                          <a:ea typeface="Times New Roman"/>
                        </a:rPr>
                        <a:t>Сырттан окутуу формасы</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15100">
                <a:tc>
                  <a:txBody>
                    <a:bodyPr/>
                    <a:lstStyle/>
                    <a:p>
                      <a:pPr>
                        <a:spcAft>
                          <a:spcPts val="0"/>
                        </a:spcAft>
                      </a:pPr>
                      <a:r>
                        <a:rPr lang="ru-RU" sz="1000">
                          <a:effectLst/>
                          <a:latin typeface="Times New Roman"/>
                          <a:ea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МТИ (ИИТ) сырт.</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635" algn="ctr" fontAlgn="auto">
                        <a:spcAft>
                          <a:spcPts val="0"/>
                        </a:spcAft>
                      </a:pPr>
                      <a:r>
                        <a:rPr lang="ru-RU" sz="1200">
                          <a:effectLst/>
                          <a:latin typeface="Times New Roman" panose="02020603050405020304" pitchFamily="18" charset="0"/>
                          <a:ea typeface="Times New Roman" panose="02020603050405020304" pitchFamily="18" charset="0"/>
                        </a:rPr>
                        <a:t>492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417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334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80,1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158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32,1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5100">
                <a:tc>
                  <a:txBody>
                    <a:bodyPr/>
                    <a:lstStyle/>
                    <a:p>
                      <a:pPr>
                        <a:spcAft>
                          <a:spcPts val="0"/>
                        </a:spcAft>
                      </a:pPr>
                      <a:r>
                        <a:rPr lang="ru-RU" sz="1000">
                          <a:effectLst/>
                          <a:latin typeface="Times New Roman"/>
                          <a:ea typeface="Times New Roman"/>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err="1" smtClean="0">
                          <a:effectLst/>
                          <a:latin typeface="Times New Roman"/>
                          <a:ea typeface="Times New Roman"/>
                        </a:rPr>
                        <a:t>ТжРИ</a:t>
                      </a:r>
                      <a:r>
                        <a:rPr lang="ru-RU" sz="1100" dirty="0" smtClean="0">
                          <a:effectLst/>
                          <a:latin typeface="Times New Roman"/>
                          <a:ea typeface="Times New Roman"/>
                        </a:rPr>
                        <a:t> (ИТР) сырт.</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326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278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209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75,2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13,0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117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35,9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1650">
                <a:tc>
                  <a:txBody>
                    <a:bodyPr/>
                    <a:lstStyle/>
                    <a:p>
                      <a:pPr>
                        <a:spcAft>
                          <a:spcPts val="0"/>
                        </a:spcAft>
                      </a:pPr>
                      <a:r>
                        <a:rPr lang="ru-RU" sz="1000">
                          <a:effectLst/>
                          <a:latin typeface="Times New Roman"/>
                          <a:ea typeface="Times New Roman"/>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ЭИ сырт.</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887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745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534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71,7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13,0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353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39,8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1650">
                <a:tc>
                  <a:txBody>
                    <a:bodyPr/>
                    <a:lstStyle/>
                    <a:p>
                      <a:pPr>
                        <a:spcAft>
                          <a:spcPts val="0"/>
                        </a:spcAft>
                      </a:pPr>
                      <a:r>
                        <a:rPr lang="ru-RU" sz="1000">
                          <a:effectLst/>
                          <a:latin typeface="Times New Roman"/>
                          <a:ea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ТИ</a:t>
                      </a:r>
                      <a:r>
                        <a:rPr lang="ru-RU" sz="1100" baseline="0" dirty="0" smtClean="0">
                          <a:effectLst/>
                          <a:latin typeface="Times New Roman"/>
                          <a:ea typeface="Times New Roman"/>
                        </a:rPr>
                        <a:t> сырт.</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296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222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65,3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151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51,0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1650">
                <a:tc>
                  <a:txBody>
                    <a:bodyPr/>
                    <a:lstStyle/>
                    <a:p>
                      <a:pPr>
                        <a:spcAft>
                          <a:spcPts val="0"/>
                        </a:spcAft>
                      </a:pPr>
                      <a:r>
                        <a:rPr lang="ru-RU" sz="1000">
                          <a:effectLst/>
                          <a:latin typeface="Times New Roman"/>
                          <a:ea typeface="Times New Roman"/>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КГТИ сырт.</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127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102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80,4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35,4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1650">
                <a:tc>
                  <a:txBody>
                    <a:bodyPr/>
                    <a:lstStyle/>
                    <a:p>
                      <a:pPr>
                        <a:spcAft>
                          <a:spcPts val="0"/>
                        </a:spcAft>
                      </a:pPr>
                      <a:r>
                        <a:rPr lang="ru-RU" sz="1000">
                          <a:effectLst/>
                          <a:latin typeface="Times New Roman"/>
                          <a:ea typeface="Times New Roman"/>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err="1" smtClean="0">
                          <a:effectLst/>
                          <a:latin typeface="Times New Roman"/>
                          <a:ea typeface="Times New Roman"/>
                        </a:rPr>
                        <a:t>ЭжТИ</a:t>
                      </a:r>
                      <a:r>
                        <a:rPr lang="ru-RU" sz="1100" dirty="0" smtClean="0">
                          <a:effectLst/>
                          <a:latin typeface="Times New Roman"/>
                          <a:ea typeface="Times New Roman"/>
                        </a:rPr>
                        <a:t> (ИЭТ) сырт.</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378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328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256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78,0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12,0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122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32,3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1650">
                <a:tc>
                  <a:txBody>
                    <a:bodyPr/>
                    <a:lstStyle/>
                    <a:p>
                      <a:pPr>
                        <a:spcAft>
                          <a:spcPts val="0"/>
                        </a:spcAft>
                      </a:pPr>
                      <a:r>
                        <a:rPr lang="ru-RU" sz="1000">
                          <a:effectLst/>
                          <a:latin typeface="Times New Roman"/>
                          <a:ea typeface="Times New Roman"/>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ЭЛЖМ (МВШЛ) сырт.</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95,6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49,0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15,7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1650">
                <a:tc>
                  <a:txBody>
                    <a:bodyPr/>
                    <a:lstStyle/>
                    <a:p>
                      <a:pPr>
                        <a:spcAft>
                          <a:spcPts val="0"/>
                        </a:spcAft>
                      </a:pPr>
                      <a:r>
                        <a:rPr lang="ru-RU" sz="1000">
                          <a:effectLst/>
                          <a:latin typeface="Times New Roman"/>
                          <a:ea typeface="Times New Roman"/>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err="1" smtClean="0">
                          <a:effectLst/>
                          <a:latin typeface="Times New Roman"/>
                          <a:ea typeface="Times New Roman"/>
                        </a:rPr>
                        <a:t>ЭжБЖМ</a:t>
                      </a:r>
                      <a:r>
                        <a:rPr lang="ru-RU" sz="1100" dirty="0" smtClean="0">
                          <a:effectLst/>
                          <a:latin typeface="Times New Roman"/>
                          <a:ea typeface="Times New Roman"/>
                        </a:rPr>
                        <a:t> (ВШЭБ) сырт.</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887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806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695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86,2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41,0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192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21,6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5326">
                <a:tc>
                  <a:txBody>
                    <a:bodyPr/>
                    <a:lstStyle/>
                    <a:p>
                      <a:pPr>
                        <a:spcAft>
                          <a:spcPts val="0"/>
                        </a:spcAft>
                      </a:pPr>
                      <a:r>
                        <a:rPr lang="ru-RU" sz="1000">
                          <a:effectLst/>
                          <a:latin typeface="Times New Roman"/>
                          <a:ea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err="1" smtClean="0">
                          <a:effectLst/>
                          <a:latin typeface="Times New Roman"/>
                          <a:ea typeface="Times New Roman"/>
                        </a:rPr>
                        <a:t>Исанов</a:t>
                      </a:r>
                      <a:r>
                        <a:rPr lang="ru-RU" sz="1100" dirty="0" smtClean="0">
                          <a:effectLst/>
                          <a:latin typeface="Times New Roman"/>
                          <a:ea typeface="Times New Roman"/>
                        </a:rPr>
                        <a:t> </a:t>
                      </a:r>
                      <a:r>
                        <a:rPr lang="ru-RU" sz="1100" dirty="0" err="1" smtClean="0">
                          <a:effectLst/>
                          <a:latin typeface="Times New Roman"/>
                          <a:ea typeface="Times New Roman"/>
                        </a:rPr>
                        <a:t>ат.КИ</a:t>
                      </a:r>
                      <a:r>
                        <a:rPr lang="ru-RU" sz="1100" dirty="0" smtClean="0">
                          <a:effectLst/>
                          <a:latin typeface="Times New Roman"/>
                          <a:ea typeface="Times New Roman"/>
                        </a:rPr>
                        <a:t>-КИ</a:t>
                      </a:r>
                      <a:r>
                        <a:rPr lang="ru-RU" sz="1100" baseline="0" dirty="0">
                          <a:effectLst/>
                          <a:latin typeface="Times New Roman"/>
                          <a:ea typeface="Times New Roman"/>
                        </a:rPr>
                        <a:t> </a:t>
                      </a:r>
                      <a:r>
                        <a:rPr lang="ru-RU" sz="1100" baseline="0" dirty="0" smtClean="0">
                          <a:effectLst/>
                          <a:latin typeface="Times New Roman"/>
                          <a:ea typeface="Times New Roman"/>
                        </a:rPr>
                        <a:t>сырт.</a:t>
                      </a:r>
                      <a:endParaRPr lang="ru-RU" sz="1100" dirty="0" smtClean="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905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782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621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79,4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13,0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284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31,4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0269">
                <a:tc>
                  <a:txBody>
                    <a:bodyPr/>
                    <a:lstStyle/>
                    <a:p>
                      <a:pPr indent="-1270" algn="ctr">
                        <a:spcAft>
                          <a:spcPts val="0"/>
                        </a:spcAft>
                      </a:pPr>
                      <a:r>
                        <a:rPr lang="ru-RU" sz="1000">
                          <a:solidFill>
                            <a:srgbClr val="000000"/>
                          </a:solidFill>
                          <a:effectLst/>
                          <a:latin typeface="Times New Roman" panose="02020603050405020304" pitchFamily="18" charset="0"/>
                          <a:ea typeface="Times New Roman" panose="02020603050405020304" pitchFamily="18" charset="0"/>
                        </a:rPr>
                        <a:t>26</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000" dirty="0" err="1" smtClean="0">
                          <a:effectLst/>
                          <a:latin typeface="Times New Roman"/>
                          <a:ea typeface="Times New Roman"/>
                        </a:rPr>
                        <a:t>Асаналиев</a:t>
                      </a:r>
                      <a:r>
                        <a:rPr lang="ru-RU" sz="1000" dirty="0" smtClean="0">
                          <a:effectLst/>
                          <a:latin typeface="Times New Roman"/>
                          <a:ea typeface="Times New Roman"/>
                        </a:rPr>
                        <a:t> </a:t>
                      </a:r>
                      <a:r>
                        <a:rPr lang="ru-RU" sz="1000" dirty="0" err="1" smtClean="0">
                          <a:effectLst/>
                          <a:latin typeface="Times New Roman"/>
                          <a:ea typeface="Times New Roman"/>
                        </a:rPr>
                        <a:t>ат.КТ</a:t>
                      </a:r>
                      <a:r>
                        <a:rPr lang="ru-RU" sz="1000" dirty="0" smtClean="0">
                          <a:effectLst/>
                          <a:latin typeface="Times New Roman"/>
                          <a:ea typeface="Times New Roman"/>
                        </a:rPr>
                        <a:t>-МИ сырт.</a:t>
                      </a:r>
                      <a:endParaRPr lang="ru-RU"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1397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1125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690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61,3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15,0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707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50,6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1865">
                <a:tc>
                  <a:txBody>
                    <a:bodyPr/>
                    <a:lstStyle/>
                    <a:p>
                      <a:pPr indent="-1270">
                        <a:spcAft>
                          <a:spcPts val="0"/>
                        </a:spcAft>
                      </a:pPr>
                      <a:r>
                        <a:rPr lang="ru-RU" sz="1000">
                          <a:solidFill>
                            <a:srgbClr val="000000"/>
                          </a:solidFill>
                          <a:effectLst/>
                          <a:latin typeface="Times New Roman" panose="02020603050405020304" pitchFamily="18" charset="0"/>
                          <a:ea typeface="Times New Roman" panose="02020603050405020304" pitchFamily="18" charset="0"/>
                        </a:rPr>
                        <a:t>27</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635">
                        <a:spcAft>
                          <a:spcPts val="0"/>
                        </a:spcAft>
                      </a:pPr>
                      <a:r>
                        <a:rPr lang="ru-RU" sz="1000">
                          <a:solidFill>
                            <a:srgbClr val="000000"/>
                          </a:solidFill>
                          <a:effectLst/>
                          <a:latin typeface="Times New Roman" panose="02020603050405020304" pitchFamily="18" charset="0"/>
                          <a:ea typeface="Times New Roman" panose="02020603050405020304" pitchFamily="18" charset="0"/>
                        </a:rPr>
                        <a:t>Токмок</a:t>
                      </a:r>
                      <a:r>
                        <a:rPr lang="ky-KG" sz="1000">
                          <a:solidFill>
                            <a:srgbClr val="000000"/>
                          </a:solidFill>
                          <a:effectLst/>
                          <a:latin typeface="Times New Roman" panose="02020603050405020304" pitchFamily="18" charset="0"/>
                          <a:ea typeface="Times New Roman" panose="02020603050405020304" pitchFamily="18" charset="0"/>
                        </a:rPr>
                        <a:t> ш.  филиал (сырттан)</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309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299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277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92,6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74,0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10,4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0040">
                <a:tc>
                  <a:txBody>
                    <a:bodyPr/>
                    <a:lstStyle/>
                    <a:p>
                      <a:pPr indent="-1270">
                        <a:spcAft>
                          <a:spcPts val="0"/>
                        </a:spcAft>
                      </a:pPr>
                      <a:r>
                        <a:rPr lang="ru-RU" sz="1000">
                          <a:solidFill>
                            <a:srgbClr val="000000"/>
                          </a:solidFill>
                          <a:effectLst/>
                          <a:latin typeface="Times New Roman" panose="02020603050405020304" pitchFamily="18" charset="0"/>
                          <a:ea typeface="Times New Roman" panose="02020603050405020304" pitchFamily="18" charset="0"/>
                        </a:rPr>
                        <a:t>28</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635">
                        <a:spcAft>
                          <a:spcPts val="0"/>
                        </a:spcAft>
                      </a:pPr>
                      <a:r>
                        <a:rPr lang="ru-RU" sz="1000">
                          <a:solidFill>
                            <a:srgbClr val="000000"/>
                          </a:solidFill>
                          <a:effectLst/>
                          <a:latin typeface="Times New Roman" panose="02020603050405020304" pitchFamily="18" charset="0"/>
                          <a:ea typeface="Times New Roman" panose="02020603050405020304" pitchFamily="18" charset="0"/>
                        </a:rPr>
                        <a:t>Кызыл-Кыя</a:t>
                      </a:r>
                      <a:r>
                        <a:rPr lang="ky-KG" sz="1000">
                          <a:solidFill>
                            <a:srgbClr val="000000"/>
                          </a:solidFill>
                          <a:effectLst/>
                          <a:latin typeface="Times New Roman" panose="02020603050405020304" pitchFamily="18" charset="0"/>
                          <a:ea typeface="Times New Roman" panose="02020603050405020304" pitchFamily="18" charset="0"/>
                        </a:rPr>
                        <a:t> ш. филиал  (сырттан)</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515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444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433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97,5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54,0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15,9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4846">
                <a:tc gridSpan="2">
                  <a:txBody>
                    <a:bodyPr/>
                    <a:lstStyle/>
                    <a:p>
                      <a:pPr indent="-635">
                        <a:spcAft>
                          <a:spcPts val="0"/>
                        </a:spcAft>
                      </a:pPr>
                      <a:r>
                        <a:rPr lang="ky-KG" sz="1000" b="1">
                          <a:solidFill>
                            <a:srgbClr val="000000"/>
                          </a:solidFill>
                          <a:effectLst/>
                          <a:latin typeface="Times New Roman" panose="02020603050405020304" pitchFamily="18" charset="0"/>
                          <a:ea typeface="Times New Roman" panose="02020603050405020304" pitchFamily="18" charset="0"/>
                        </a:rPr>
                        <a:t>Сырттан </a:t>
                      </a:r>
                      <a:r>
                        <a:rPr lang="ru-RU" sz="1000" b="1">
                          <a:solidFill>
                            <a:srgbClr val="000000"/>
                          </a:solidFill>
                          <a:effectLst/>
                          <a:latin typeface="Times New Roman" panose="02020603050405020304" pitchFamily="18" charset="0"/>
                          <a:ea typeface="Times New Roman" panose="02020603050405020304" pitchFamily="18" charset="0"/>
                        </a:rPr>
                        <a:t>окуу фор</a:t>
                      </a:r>
                      <a:r>
                        <a:rPr lang="ky-KG" sz="1000" b="1">
                          <a:solidFill>
                            <a:srgbClr val="000000"/>
                          </a:solidFill>
                          <a:effectLst/>
                          <a:latin typeface="Times New Roman" panose="02020603050405020304" pitchFamily="18" charset="0"/>
                          <a:ea typeface="Times New Roman" panose="02020603050405020304" pitchFamily="18" charset="0"/>
                        </a:rPr>
                        <a:t>масы боюнча жыйынтык</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6570</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5593</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4319</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71,8</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71,3</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74,9</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80,9</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92,2</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86</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77,2</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26,1</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2251</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34,3</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5234">
                <a:tc gridSpan="2">
                  <a:txBody>
                    <a:bodyPr/>
                    <a:lstStyle/>
                    <a:p>
                      <a:pPr indent="-1270">
                        <a:spcAft>
                          <a:spcPts val="0"/>
                        </a:spcAft>
                      </a:pPr>
                      <a:r>
                        <a:rPr lang="ru-RU" sz="1100" b="1" dirty="0">
                          <a:solidFill>
                            <a:srgbClr val="FF0000"/>
                          </a:solidFill>
                          <a:effectLst/>
                          <a:latin typeface="Times New Roman" panose="02020603050405020304" pitchFamily="18" charset="0"/>
                          <a:ea typeface="Times New Roman" panose="02020603050405020304" pitchFamily="18" charset="0"/>
                        </a:rPr>
                        <a:t>ЖКББ б-</a:t>
                      </a:r>
                      <a:r>
                        <a:rPr lang="ru-RU" sz="1100" b="1" dirty="0" err="1">
                          <a:solidFill>
                            <a:srgbClr val="FF0000"/>
                          </a:solidFill>
                          <a:effectLst/>
                          <a:latin typeface="Times New Roman" panose="02020603050405020304" pitchFamily="18" charset="0"/>
                          <a:ea typeface="Times New Roman" panose="02020603050405020304" pitchFamily="18" charset="0"/>
                        </a:rPr>
                        <a:t>ча</a:t>
                      </a:r>
                      <a:r>
                        <a:rPr lang="ru-RU" sz="1100" b="1" dirty="0">
                          <a:solidFill>
                            <a:srgbClr val="FF0000"/>
                          </a:solidFill>
                          <a:effectLst/>
                          <a:latin typeface="Times New Roman" panose="02020603050405020304" pitchFamily="18" charset="0"/>
                          <a:ea typeface="Times New Roman" panose="02020603050405020304" pitchFamily="18" charset="0"/>
                        </a:rPr>
                        <a:t> </a:t>
                      </a:r>
                      <a:r>
                        <a:rPr lang="ru-RU" sz="1100" b="1" dirty="0" err="1">
                          <a:solidFill>
                            <a:srgbClr val="FF0000"/>
                          </a:solidFill>
                          <a:effectLst/>
                          <a:latin typeface="Times New Roman" panose="02020603050405020304" pitchFamily="18" charset="0"/>
                          <a:ea typeface="Times New Roman" panose="02020603050405020304" pitchFamily="18" charset="0"/>
                        </a:rPr>
                        <a:t>жыйынтык</a:t>
                      </a:r>
                      <a:endParaRPr lang="ru-RU" sz="11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18348</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16895</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11696</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71,2</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66,7</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68,7</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82,4</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83,4</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86</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69,2</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29,7</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6652</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dirty="0">
                          <a:effectLst/>
                          <a:latin typeface="Times New Roman" panose="02020603050405020304" pitchFamily="18" charset="0"/>
                          <a:ea typeface="Times New Roman" panose="02020603050405020304" pitchFamily="18" charset="0"/>
                        </a:rPr>
                        <a:t>36,3</a:t>
                      </a:r>
                      <a:endParaRPr lang="ru-RU"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177270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499163336"/>
              </p:ext>
            </p:extLst>
          </p:nvPr>
        </p:nvGraphicFramePr>
        <p:xfrm>
          <a:off x="179515" y="260650"/>
          <a:ext cx="8856979" cy="5068479"/>
        </p:xfrm>
        <a:graphic>
          <a:graphicData uri="http://schemas.openxmlformats.org/drawingml/2006/table">
            <a:tbl>
              <a:tblPr firstRow="1" firstCol="1" bandRow="1"/>
              <a:tblGrid>
                <a:gridCol w="350088"/>
                <a:gridCol w="1296407"/>
                <a:gridCol w="706829"/>
                <a:gridCol w="707660"/>
                <a:gridCol w="706829"/>
                <a:gridCol w="473991"/>
                <a:gridCol w="473991"/>
                <a:gridCol w="473991"/>
                <a:gridCol w="473991"/>
                <a:gridCol w="473991"/>
                <a:gridCol w="473991"/>
                <a:gridCol w="589578"/>
                <a:gridCol w="473991"/>
                <a:gridCol w="707660"/>
                <a:gridCol w="473991"/>
              </a:tblGrid>
              <a:tr h="360038">
                <a:tc gridSpan="15">
                  <a:txBody>
                    <a:bodyPr/>
                    <a:lstStyle/>
                    <a:p>
                      <a:pPr>
                        <a:spcAft>
                          <a:spcPts val="0"/>
                        </a:spcAft>
                      </a:pPr>
                      <a:r>
                        <a:rPr lang="ru-RU" sz="1100" b="1" dirty="0" err="1" smtClean="0">
                          <a:effectLst/>
                          <a:latin typeface="Times New Roman"/>
                          <a:ea typeface="Times New Roman"/>
                        </a:rPr>
                        <a:t>Орто</a:t>
                      </a:r>
                      <a:r>
                        <a:rPr lang="ru-RU" sz="1100" b="1" dirty="0" smtClean="0">
                          <a:effectLst/>
                          <a:latin typeface="Times New Roman"/>
                          <a:ea typeface="Times New Roman"/>
                        </a:rPr>
                        <a:t> </a:t>
                      </a:r>
                      <a:r>
                        <a:rPr lang="ru-RU" sz="1100" b="1" dirty="0" err="1" smtClean="0">
                          <a:effectLst/>
                          <a:latin typeface="Times New Roman"/>
                          <a:ea typeface="Times New Roman"/>
                        </a:rPr>
                        <a:t>кесиптик</a:t>
                      </a:r>
                      <a:r>
                        <a:rPr lang="ru-RU" sz="1100" b="1" dirty="0" smtClean="0">
                          <a:effectLst/>
                          <a:latin typeface="Times New Roman"/>
                          <a:ea typeface="Times New Roman"/>
                        </a:rPr>
                        <a:t> </a:t>
                      </a:r>
                      <a:r>
                        <a:rPr lang="ru-RU" sz="1100" b="1" dirty="0" err="1" smtClean="0">
                          <a:effectLst/>
                          <a:latin typeface="Times New Roman"/>
                          <a:ea typeface="Times New Roman"/>
                        </a:rPr>
                        <a:t>билим</a:t>
                      </a:r>
                      <a:r>
                        <a:rPr lang="ru-RU" sz="1100" b="1" dirty="0" smtClean="0">
                          <a:effectLst/>
                          <a:latin typeface="Times New Roman"/>
                          <a:ea typeface="Times New Roman"/>
                        </a:rPr>
                        <a:t> </a:t>
                      </a:r>
                      <a:r>
                        <a:rPr lang="ru-RU" sz="1100" b="1" dirty="0" err="1" smtClean="0">
                          <a:effectLst/>
                          <a:latin typeface="Times New Roman"/>
                          <a:ea typeface="Times New Roman"/>
                        </a:rPr>
                        <a:t>берүү</a:t>
                      </a:r>
                      <a:r>
                        <a:rPr lang="ru-RU" sz="1100" b="1" dirty="0" smtClean="0">
                          <a:effectLst/>
                          <a:latin typeface="Times New Roman"/>
                          <a:ea typeface="Times New Roman"/>
                        </a:rPr>
                        <a:t> </a:t>
                      </a:r>
                      <a:r>
                        <a:rPr lang="ru-RU" sz="1100" b="1" dirty="0">
                          <a:effectLst/>
                          <a:latin typeface="Times New Roman"/>
                          <a:ea typeface="Times New Roman"/>
                        </a:rPr>
                        <a:t>(</a:t>
                      </a:r>
                      <a:r>
                        <a:rPr lang="ru-RU" sz="1100" b="1" dirty="0" smtClean="0">
                          <a:effectLst/>
                          <a:latin typeface="Times New Roman"/>
                          <a:ea typeface="Times New Roman"/>
                        </a:rPr>
                        <a:t>колледжи)</a:t>
                      </a:r>
                      <a:endParaRPr lang="ru-RU"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32048">
                <a:tc>
                  <a:txBody>
                    <a:bodyPr/>
                    <a:lstStyle/>
                    <a:p>
                      <a:pPr indent="-1270">
                        <a:spcAft>
                          <a:spcPts val="0"/>
                        </a:spcAft>
                      </a:pPr>
                      <a:r>
                        <a:rPr lang="ru-RU" sz="1100" dirty="0">
                          <a:solidFill>
                            <a:srgbClr val="000000"/>
                          </a:solidFill>
                          <a:effectLst/>
                          <a:latin typeface="Times New Roman" panose="02020603050405020304" pitchFamily="18" charset="0"/>
                          <a:ea typeface="Times New Roman" panose="02020603050405020304" pitchFamily="18" charset="0"/>
                        </a:rPr>
                        <a:t>29</a:t>
                      </a:r>
                      <a:endParaRPr lang="ru-RU" sz="11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dirty="0">
                          <a:solidFill>
                            <a:srgbClr val="000000"/>
                          </a:solidFill>
                          <a:effectLst/>
                          <a:latin typeface="Times New Roman" panose="02020603050405020304" pitchFamily="18" charset="0"/>
                          <a:ea typeface="Times New Roman" panose="02020603050405020304" pitchFamily="18" charset="0"/>
                        </a:rPr>
                        <a:t>Политехник.</a:t>
                      </a:r>
                      <a:endParaRPr lang="ru-RU" sz="1100" dirty="0">
                        <a:effectLst/>
                        <a:latin typeface="Times New Roman" panose="02020603050405020304" pitchFamily="18" charset="0"/>
                        <a:ea typeface="Times New Roman" panose="02020603050405020304" pitchFamily="18" charset="0"/>
                      </a:endParaRPr>
                    </a:p>
                    <a:p>
                      <a:pPr indent="-1270">
                        <a:spcAft>
                          <a:spcPts val="0"/>
                        </a:spcAft>
                      </a:pPr>
                      <a:r>
                        <a:rPr lang="ru-RU" sz="1100" dirty="0">
                          <a:solidFill>
                            <a:srgbClr val="000000"/>
                          </a:solidFill>
                          <a:effectLst/>
                          <a:latin typeface="Times New Roman" panose="02020603050405020304" pitchFamily="18" charset="0"/>
                          <a:ea typeface="Times New Roman" panose="02020603050405020304" pitchFamily="18" charset="0"/>
                        </a:rPr>
                        <a:t>колледж</a:t>
                      </a:r>
                      <a:endParaRPr lang="ru-RU" sz="11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635" algn="ctr" fontAlgn="auto">
                        <a:spcAft>
                          <a:spcPts val="0"/>
                        </a:spcAft>
                      </a:pPr>
                      <a:r>
                        <a:rPr lang="ru-RU" sz="1200">
                          <a:effectLst/>
                          <a:latin typeface="Times New Roman" panose="02020603050405020304" pitchFamily="18" charset="0"/>
                          <a:ea typeface="Times New Roman" panose="02020603050405020304" pitchFamily="18" charset="0"/>
                        </a:rPr>
                        <a:t>1089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1083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781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72,1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24,0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308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28,3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0040">
                <a:tc>
                  <a:txBody>
                    <a:bodyPr/>
                    <a:lstStyle/>
                    <a:p>
                      <a:pPr indent="-1270">
                        <a:spcAft>
                          <a:spcPts val="0"/>
                        </a:spcAft>
                      </a:pPr>
                      <a:r>
                        <a:rPr lang="ru-RU" sz="1100">
                          <a:solidFill>
                            <a:srgbClr val="000000"/>
                          </a:solidFill>
                          <a:effectLst/>
                          <a:latin typeface="Times New Roman" panose="02020603050405020304" pitchFamily="18" charset="0"/>
                          <a:ea typeface="Times New Roman" panose="02020603050405020304" pitchFamily="18" charset="0"/>
                        </a:rPr>
                        <a:t>30</a:t>
                      </a:r>
                      <a:endParaRPr lang="ru-RU"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dirty="0">
                          <a:solidFill>
                            <a:srgbClr val="000000"/>
                          </a:solidFill>
                          <a:effectLst/>
                          <a:latin typeface="Times New Roman" panose="02020603050405020304" pitchFamily="18" charset="0"/>
                          <a:ea typeface="Times New Roman" panose="02020603050405020304" pitchFamily="18" charset="0"/>
                        </a:rPr>
                        <a:t>ОКББ (колледж), К-2</a:t>
                      </a:r>
                      <a:endParaRPr lang="ru-RU" sz="11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2239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1947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1539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79,0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28,0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700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31,3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04056">
                <a:tc>
                  <a:txBody>
                    <a:bodyPr/>
                    <a:lstStyle/>
                    <a:p>
                      <a:pPr indent="-1270">
                        <a:spcAft>
                          <a:spcPts val="0"/>
                        </a:spcAft>
                      </a:pPr>
                      <a:r>
                        <a:rPr lang="ru-RU" sz="1100">
                          <a:solidFill>
                            <a:srgbClr val="000000"/>
                          </a:solidFill>
                          <a:effectLst/>
                          <a:latin typeface="Times New Roman" panose="02020603050405020304" pitchFamily="18" charset="0"/>
                          <a:ea typeface="Times New Roman" panose="02020603050405020304" pitchFamily="18" charset="0"/>
                        </a:rPr>
                        <a:t>31</a:t>
                      </a:r>
                      <a:endParaRPr lang="ru-RU"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dirty="0">
                          <a:solidFill>
                            <a:srgbClr val="000000"/>
                          </a:solidFill>
                          <a:effectLst/>
                          <a:latin typeface="Times New Roman" panose="02020603050405020304" pitchFamily="18" charset="0"/>
                          <a:ea typeface="Times New Roman" panose="02020603050405020304" pitchFamily="18" charset="0"/>
                        </a:rPr>
                        <a:t>ОКББ (колледж) с</a:t>
                      </a:r>
                      <a:r>
                        <a:rPr lang="ky-KG" sz="1100" dirty="0" err="1">
                          <a:solidFill>
                            <a:srgbClr val="000000"/>
                          </a:solidFill>
                          <a:effectLst/>
                          <a:latin typeface="Times New Roman" panose="02020603050405020304" pitchFamily="18" charset="0"/>
                          <a:ea typeface="Times New Roman" panose="02020603050405020304" pitchFamily="18" charset="0"/>
                        </a:rPr>
                        <a:t>ырттан</a:t>
                      </a:r>
                      <a:r>
                        <a:rPr lang="ru-RU" sz="1100" dirty="0">
                          <a:solidFill>
                            <a:srgbClr val="000000"/>
                          </a:solidFill>
                          <a:effectLst/>
                          <a:latin typeface="Times New Roman" panose="02020603050405020304" pitchFamily="18" charset="0"/>
                          <a:ea typeface="Times New Roman" panose="02020603050405020304" pitchFamily="18" charset="0"/>
                        </a:rPr>
                        <a:t>, К-2</a:t>
                      </a:r>
                      <a:endParaRPr lang="ru-RU" sz="11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115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115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62,6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15,0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37,4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7192">
                <a:tc>
                  <a:txBody>
                    <a:bodyPr/>
                    <a:lstStyle/>
                    <a:p>
                      <a:pPr indent="-1270">
                        <a:spcAft>
                          <a:spcPts val="0"/>
                        </a:spcAft>
                      </a:pPr>
                      <a:r>
                        <a:rPr lang="ru-RU" sz="1100">
                          <a:solidFill>
                            <a:srgbClr val="000000"/>
                          </a:solidFill>
                          <a:effectLst/>
                          <a:latin typeface="Times New Roman" panose="02020603050405020304" pitchFamily="18" charset="0"/>
                          <a:ea typeface="Times New Roman" panose="02020603050405020304" pitchFamily="18" charset="0"/>
                        </a:rPr>
                        <a:t>32</a:t>
                      </a:r>
                      <a:endParaRPr lang="ru-RU"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dirty="0">
                          <a:solidFill>
                            <a:srgbClr val="000000"/>
                          </a:solidFill>
                          <a:effectLst/>
                          <a:latin typeface="Times New Roman" panose="02020603050405020304" pitchFamily="18" charset="0"/>
                          <a:ea typeface="Times New Roman" panose="02020603050405020304" pitchFamily="18" charset="0"/>
                        </a:rPr>
                        <a:t>Бишкек </a:t>
                      </a:r>
                      <a:r>
                        <a:rPr lang="ru-RU" sz="1100" dirty="0" err="1">
                          <a:solidFill>
                            <a:srgbClr val="000000"/>
                          </a:solidFill>
                          <a:effectLst/>
                          <a:latin typeface="Times New Roman" panose="02020603050405020304" pitchFamily="18" charset="0"/>
                          <a:ea typeface="Times New Roman" panose="02020603050405020304" pitchFamily="18" charset="0"/>
                        </a:rPr>
                        <a:t>техникалык</a:t>
                      </a:r>
                      <a:r>
                        <a:rPr lang="ru-RU" sz="1100" dirty="0">
                          <a:solidFill>
                            <a:srgbClr val="000000"/>
                          </a:solidFill>
                          <a:effectLst/>
                          <a:latin typeface="Times New Roman" panose="02020603050405020304" pitchFamily="18" charset="0"/>
                          <a:ea typeface="Times New Roman" panose="02020603050405020304" pitchFamily="18" charset="0"/>
                        </a:rPr>
                        <a:t> колледжи</a:t>
                      </a:r>
                      <a:endParaRPr lang="ru-RU" sz="11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2550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2458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965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39,3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24,7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1585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62,2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68912">
                <a:tc>
                  <a:txBody>
                    <a:bodyPr/>
                    <a:lstStyle/>
                    <a:p>
                      <a:pPr indent="-1270">
                        <a:spcAft>
                          <a:spcPts val="0"/>
                        </a:spcAft>
                      </a:pPr>
                      <a:r>
                        <a:rPr lang="ru-RU" sz="1100">
                          <a:solidFill>
                            <a:srgbClr val="000000"/>
                          </a:solidFill>
                          <a:effectLst/>
                          <a:latin typeface="Times New Roman" panose="02020603050405020304" pitchFamily="18" charset="0"/>
                          <a:ea typeface="Times New Roman" panose="02020603050405020304" pitchFamily="18" charset="0"/>
                        </a:rPr>
                        <a:t>33</a:t>
                      </a:r>
                      <a:endParaRPr lang="ru-RU"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dirty="0" err="1">
                          <a:solidFill>
                            <a:srgbClr val="000000"/>
                          </a:solidFill>
                          <a:effectLst/>
                          <a:latin typeface="Times New Roman" panose="02020603050405020304" pitchFamily="18" charset="0"/>
                          <a:ea typeface="Times New Roman" panose="02020603050405020304" pitchFamily="18" charset="0"/>
                        </a:rPr>
                        <a:t>Тоо-ке</a:t>
                      </a:r>
                      <a:r>
                        <a:rPr lang="ky-KG" sz="1100" dirty="0" err="1">
                          <a:solidFill>
                            <a:srgbClr val="000000"/>
                          </a:solidFill>
                          <a:effectLst/>
                          <a:latin typeface="Times New Roman" panose="02020603050405020304" pitchFamily="18" charset="0"/>
                          <a:ea typeface="Times New Roman" panose="02020603050405020304" pitchFamily="18" charset="0"/>
                        </a:rPr>
                        <a:t>н</a:t>
                      </a:r>
                      <a:r>
                        <a:rPr lang="ru-RU" sz="1100" dirty="0">
                          <a:solidFill>
                            <a:srgbClr val="000000"/>
                          </a:solidFill>
                          <a:effectLst/>
                          <a:latin typeface="Times New Roman" panose="02020603050405020304" pitchFamily="18" charset="0"/>
                          <a:ea typeface="Times New Roman" panose="02020603050405020304" pitchFamily="18" charset="0"/>
                        </a:rPr>
                        <a:t>-</a:t>
                      </a:r>
                      <a:r>
                        <a:rPr lang="ru-RU" sz="1100" dirty="0" err="1">
                          <a:solidFill>
                            <a:srgbClr val="000000"/>
                          </a:solidFill>
                          <a:effectLst/>
                          <a:latin typeface="Times New Roman" panose="02020603050405020304" pitchFamily="18" charset="0"/>
                          <a:ea typeface="Times New Roman" panose="02020603050405020304" pitchFamily="18" charset="0"/>
                        </a:rPr>
                        <a:t>технологиялык</a:t>
                      </a:r>
                      <a:r>
                        <a:rPr lang="ru-RU" sz="1100" dirty="0">
                          <a:solidFill>
                            <a:srgbClr val="000000"/>
                          </a:solidFill>
                          <a:effectLst/>
                          <a:latin typeface="Times New Roman" panose="02020603050405020304" pitchFamily="18" charset="0"/>
                          <a:ea typeface="Times New Roman" panose="02020603050405020304" pitchFamily="18" charset="0"/>
                        </a:rPr>
                        <a:t> колледж</a:t>
                      </a:r>
                      <a:r>
                        <a:rPr lang="ky-KG" sz="1100" dirty="0" err="1">
                          <a:solidFill>
                            <a:srgbClr val="000000"/>
                          </a:solidFill>
                          <a:effectLst/>
                          <a:latin typeface="Times New Roman" panose="02020603050405020304" pitchFamily="18" charset="0"/>
                          <a:ea typeface="Times New Roman" panose="02020603050405020304" pitchFamily="18" charset="0"/>
                        </a:rPr>
                        <a:t>и</a:t>
                      </a:r>
                      <a:endParaRPr lang="ru-RU" sz="11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450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421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168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39,9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15,0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282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62,7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8032">
                <a:tc>
                  <a:txBody>
                    <a:bodyPr/>
                    <a:lstStyle/>
                    <a:p>
                      <a:pPr indent="-1270">
                        <a:spcAft>
                          <a:spcPts val="0"/>
                        </a:spcAft>
                      </a:pPr>
                      <a:r>
                        <a:rPr lang="ru-RU" sz="1100">
                          <a:solidFill>
                            <a:srgbClr val="000000"/>
                          </a:solidFill>
                          <a:effectLst/>
                          <a:latin typeface="Times New Roman" panose="02020603050405020304" pitchFamily="18" charset="0"/>
                          <a:ea typeface="Times New Roman" panose="02020603050405020304" pitchFamily="18" charset="0"/>
                        </a:rPr>
                        <a:t>34</a:t>
                      </a:r>
                      <a:endParaRPr lang="ru-RU"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635">
                        <a:spcAft>
                          <a:spcPts val="0"/>
                        </a:spcAft>
                      </a:pPr>
                      <a:r>
                        <a:rPr lang="ru-RU" sz="1100" dirty="0" err="1">
                          <a:solidFill>
                            <a:srgbClr val="000000"/>
                          </a:solidFill>
                          <a:effectLst/>
                          <a:latin typeface="Times New Roman" panose="02020603050405020304" pitchFamily="18" charset="0"/>
                          <a:ea typeface="Times New Roman" panose="02020603050405020304" pitchFamily="18" charset="0"/>
                        </a:rPr>
                        <a:t>Токмок</a:t>
                      </a:r>
                      <a:r>
                        <a:rPr lang="ky-KG" sz="1100" dirty="0">
                          <a:solidFill>
                            <a:srgbClr val="000000"/>
                          </a:solidFill>
                          <a:effectLst/>
                          <a:latin typeface="Times New Roman" panose="02020603050405020304" pitchFamily="18" charset="0"/>
                          <a:ea typeface="Times New Roman" panose="02020603050405020304" pitchFamily="18" charset="0"/>
                        </a:rPr>
                        <a:t> шаарындагы филиал (ОКББ)</a:t>
                      </a:r>
                      <a:endParaRPr lang="ru-RU" sz="11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449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445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273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61,3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71,0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176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39,2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0040">
                <a:tc>
                  <a:txBody>
                    <a:bodyPr/>
                    <a:lstStyle/>
                    <a:p>
                      <a:pPr indent="-1270">
                        <a:spcAft>
                          <a:spcPts val="0"/>
                        </a:spcAft>
                      </a:pPr>
                      <a:r>
                        <a:rPr lang="ru-RU" sz="1100">
                          <a:solidFill>
                            <a:srgbClr val="000000"/>
                          </a:solidFill>
                          <a:effectLst/>
                          <a:latin typeface="Times New Roman" panose="02020603050405020304" pitchFamily="18" charset="0"/>
                          <a:ea typeface="Times New Roman" panose="02020603050405020304" pitchFamily="18" charset="0"/>
                        </a:rPr>
                        <a:t>35</a:t>
                      </a:r>
                      <a:endParaRPr lang="ru-RU"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dirty="0">
                          <a:solidFill>
                            <a:srgbClr val="000000"/>
                          </a:solidFill>
                          <a:effectLst/>
                          <a:latin typeface="Times New Roman" panose="02020603050405020304" pitchFamily="18" charset="0"/>
                          <a:ea typeface="Times New Roman" panose="02020603050405020304" pitchFamily="18" charset="0"/>
                        </a:rPr>
                        <a:t>Кара-Балта </a:t>
                      </a:r>
                      <a:r>
                        <a:rPr lang="ky-KG" sz="1100" dirty="0">
                          <a:solidFill>
                            <a:srgbClr val="000000"/>
                          </a:solidFill>
                          <a:effectLst/>
                          <a:latin typeface="Times New Roman" panose="02020603050405020304" pitchFamily="18" charset="0"/>
                          <a:ea typeface="Times New Roman" panose="02020603050405020304" pitchFamily="18" charset="0"/>
                        </a:rPr>
                        <a:t>шаарындагы филиал (ОКББ)</a:t>
                      </a:r>
                      <a:endParaRPr lang="ru-RU" sz="11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314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291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285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97,9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26,0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0040">
                <a:tc>
                  <a:txBody>
                    <a:bodyPr/>
                    <a:lstStyle/>
                    <a:p>
                      <a:pPr indent="-1270">
                        <a:spcAft>
                          <a:spcPts val="0"/>
                        </a:spcAft>
                      </a:pPr>
                      <a:r>
                        <a:rPr lang="ru-RU" sz="1100">
                          <a:solidFill>
                            <a:srgbClr val="000000"/>
                          </a:solidFill>
                          <a:effectLst/>
                          <a:latin typeface="Times New Roman" panose="02020603050405020304" pitchFamily="18" charset="0"/>
                          <a:ea typeface="Times New Roman" panose="02020603050405020304" pitchFamily="18" charset="0"/>
                        </a:rPr>
                        <a:t>36</a:t>
                      </a:r>
                      <a:endParaRPr lang="ru-RU"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dirty="0">
                          <a:solidFill>
                            <a:srgbClr val="000000"/>
                          </a:solidFill>
                          <a:effectLst/>
                          <a:latin typeface="Times New Roman" panose="02020603050405020304" pitchFamily="18" charset="0"/>
                          <a:ea typeface="Times New Roman" panose="02020603050405020304" pitchFamily="18" charset="0"/>
                        </a:rPr>
                        <a:t>Кара-</a:t>
                      </a:r>
                      <a:r>
                        <a:rPr lang="ru-RU" sz="1100" dirty="0" err="1">
                          <a:solidFill>
                            <a:srgbClr val="000000"/>
                          </a:solidFill>
                          <a:effectLst/>
                          <a:latin typeface="Times New Roman" panose="02020603050405020304" pitchFamily="18" charset="0"/>
                          <a:ea typeface="Times New Roman" panose="02020603050405020304" pitchFamily="18" charset="0"/>
                        </a:rPr>
                        <a:t>Көл</a:t>
                      </a:r>
                      <a:r>
                        <a:rPr lang="ru-RU" sz="1100" dirty="0">
                          <a:solidFill>
                            <a:srgbClr val="000000"/>
                          </a:solidFill>
                          <a:effectLst/>
                          <a:latin typeface="Times New Roman" panose="02020603050405020304" pitchFamily="18" charset="0"/>
                          <a:ea typeface="Times New Roman" panose="02020603050405020304" pitchFamily="18" charset="0"/>
                        </a:rPr>
                        <a:t> </a:t>
                      </a:r>
                      <a:r>
                        <a:rPr lang="ru-RU" sz="1100" dirty="0" err="1">
                          <a:solidFill>
                            <a:srgbClr val="000000"/>
                          </a:solidFill>
                          <a:effectLst/>
                          <a:latin typeface="Times New Roman" panose="02020603050405020304" pitchFamily="18" charset="0"/>
                          <a:ea typeface="Times New Roman" panose="02020603050405020304" pitchFamily="18" charset="0"/>
                        </a:rPr>
                        <a:t>шаарындагы</a:t>
                      </a:r>
                      <a:r>
                        <a:rPr lang="ru-RU" sz="1100" dirty="0">
                          <a:solidFill>
                            <a:srgbClr val="000000"/>
                          </a:solidFill>
                          <a:effectLst/>
                          <a:latin typeface="Times New Roman" panose="02020603050405020304" pitchFamily="18" charset="0"/>
                          <a:ea typeface="Times New Roman" panose="02020603050405020304" pitchFamily="18" charset="0"/>
                        </a:rPr>
                        <a:t> филиал </a:t>
                      </a:r>
                      <a:r>
                        <a:rPr lang="ky-KG" sz="1100" dirty="0">
                          <a:solidFill>
                            <a:srgbClr val="000000"/>
                          </a:solidFill>
                          <a:effectLst/>
                          <a:latin typeface="Times New Roman" panose="02020603050405020304" pitchFamily="18" charset="0"/>
                          <a:ea typeface="Times New Roman" panose="02020603050405020304" pitchFamily="18" charset="0"/>
                        </a:rPr>
                        <a:t>(ОКББ)</a:t>
                      </a:r>
                      <a:endParaRPr lang="ru-RU" sz="11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51,2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27,0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a:effectLst/>
                          <a:latin typeface="Times New Roman" panose="02020603050405020304" pitchFamily="18" charset="0"/>
                          <a:ea typeface="Times New Roman" panose="02020603050405020304" pitchFamily="18" charset="0"/>
                        </a:rPr>
                        <a:t>48,8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2048">
                <a:tc gridSpan="2">
                  <a:txBody>
                    <a:bodyPr/>
                    <a:lstStyle/>
                    <a:p>
                      <a:pPr indent="-1270">
                        <a:spcAft>
                          <a:spcPts val="0"/>
                        </a:spcAft>
                      </a:pPr>
                      <a:r>
                        <a:rPr lang="ky-KG" sz="1100" b="1" dirty="0">
                          <a:solidFill>
                            <a:srgbClr val="FF0000"/>
                          </a:solidFill>
                          <a:effectLst/>
                          <a:latin typeface="Times New Roman" panose="02020603050405020304" pitchFamily="18" charset="0"/>
                          <a:ea typeface="Times New Roman" panose="02020603050405020304" pitchFamily="18" charset="0"/>
                        </a:rPr>
                        <a:t>ОКББ боюнча жыйынтык</a:t>
                      </a:r>
                      <a:endParaRPr lang="ru-RU" sz="11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7288</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6842</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4125</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58,8</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57,8</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57,6</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70</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56</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60,3</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28,8</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3163</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43,4</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9657">
                <a:tc gridSpan="2">
                  <a:txBody>
                    <a:bodyPr/>
                    <a:lstStyle/>
                    <a:p>
                      <a:pPr indent="-1270">
                        <a:spcAft>
                          <a:spcPts val="0"/>
                        </a:spcAft>
                      </a:pPr>
                      <a:r>
                        <a:rPr lang="ky-KG" sz="1200" b="1" dirty="0">
                          <a:solidFill>
                            <a:srgbClr val="FF0000"/>
                          </a:solidFill>
                          <a:effectLst/>
                          <a:latin typeface="Times New Roman" panose="02020603050405020304" pitchFamily="18" charset="0"/>
                          <a:ea typeface="Times New Roman" panose="02020603050405020304" pitchFamily="18" charset="0"/>
                        </a:rPr>
                        <a:t>Университет боюнча</a:t>
                      </a:r>
                      <a:endParaRPr lang="ru-RU" sz="12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25636</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23737</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15821</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65,0</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62,2</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63,1</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76,2</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69,7</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86,0</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66,7</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29,3</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a:effectLst/>
                          <a:latin typeface="Times New Roman" panose="02020603050405020304" pitchFamily="18" charset="0"/>
                          <a:ea typeface="Times New Roman" panose="02020603050405020304" pitchFamily="18" charset="0"/>
                        </a:rPr>
                        <a:t>9815</a:t>
                      </a:r>
                      <a:endParaRPr lang="ru-RU"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200" b="1" dirty="0">
                          <a:effectLst/>
                          <a:latin typeface="Times New Roman" panose="02020603050405020304" pitchFamily="18" charset="0"/>
                          <a:ea typeface="Times New Roman" panose="02020603050405020304" pitchFamily="18" charset="0"/>
                        </a:rPr>
                        <a:t>38,3</a:t>
                      </a:r>
                      <a:endParaRPr lang="ru-RU"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380819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251520" y="260648"/>
            <a:ext cx="8784976" cy="6408712"/>
          </a:xfrm>
        </p:spPr>
        <p:txBody>
          <a:bodyPr>
            <a:normAutofit lnSpcReduction="10000"/>
          </a:bodyPr>
          <a:lstStyle/>
          <a:p>
            <a:r>
              <a:rPr lang="ky-KG" dirty="0"/>
              <a:t>Сессияга уруксат берилген студенттердин ичинен (FX жана I эске алуу менен) 15821 студент сынактык сессияны тапшырышты (61,7 %), карызы барлар – 9815 (38,3 %), тактап айтканда, негизги сессиядан кийин жетишүү 14,7 % </a:t>
            </a:r>
            <a:r>
              <a:rPr lang="ky-KG" dirty="0" err="1"/>
              <a:t>га</a:t>
            </a:r>
            <a:r>
              <a:rPr lang="ky-KG" dirty="0"/>
              <a:t> жогорулады. Бүтүндөй алганда, университет боюнча жетишүү 66,7 % болду; ЖКБ боюнча (бакалавр, адис) – 69,2 %; ОКБ боюнча – 60,3 % болду.</a:t>
            </a:r>
            <a:endParaRPr lang="ru-RU" dirty="0"/>
          </a:p>
          <a:p>
            <a:r>
              <a:rPr lang="ky-KG" dirty="0"/>
              <a:t>Курстардын кесилишинде университет боюнча жетишүү төмөнкүдөй болду:</a:t>
            </a:r>
            <a:r>
              <a:rPr lang="ru-RU" dirty="0"/>
              <a:t> 1-курс б-а - 65,0%; 2-курс б-а – 62,2%; 3-курс б-а – 63,1%; 4-курс б-а – 76,2%; 5 </a:t>
            </a:r>
            <a:r>
              <a:rPr lang="ky-KG" dirty="0" err="1"/>
              <a:t>–к</a:t>
            </a:r>
            <a:r>
              <a:rPr lang="ru-RU" dirty="0" err="1"/>
              <a:t>урс</a:t>
            </a:r>
            <a:r>
              <a:rPr lang="ru-RU" dirty="0"/>
              <a:t> </a:t>
            </a:r>
            <a:r>
              <a:rPr lang="ky-KG" dirty="0" err="1"/>
              <a:t>б-а</a:t>
            </a:r>
            <a:r>
              <a:rPr lang="ru-RU" dirty="0"/>
              <a:t> – 69,7%; 6-курс б-а – 86%.</a:t>
            </a:r>
          </a:p>
          <a:p>
            <a:r>
              <a:rPr lang="ky-KG" dirty="0"/>
              <a:t> </a:t>
            </a:r>
            <a:r>
              <a:rPr lang="ky-KG" dirty="0" smtClean="0"/>
              <a:t>«</a:t>
            </a:r>
            <a:r>
              <a:rPr lang="ky-KG" dirty="0"/>
              <a:t>FX» </a:t>
            </a:r>
            <a:r>
              <a:rPr lang="ky-KG" dirty="0" err="1"/>
              <a:t>ж-а</a:t>
            </a:r>
            <a:r>
              <a:rPr lang="ky-KG" dirty="0"/>
              <a:t> «I» университет боюнча  күндүзгү жана сырттан окуу формасы боюнча 8627 </a:t>
            </a:r>
            <a:r>
              <a:rPr lang="ky-KG" dirty="0" err="1"/>
              <a:t>студ.</a:t>
            </a:r>
            <a:r>
              <a:rPr lang="ky-KG" dirty="0"/>
              <a:t> катталган. Анын ичинен 4751 </a:t>
            </a:r>
            <a:r>
              <a:rPr lang="ky-KG" dirty="0" err="1"/>
              <a:t>студ.</a:t>
            </a:r>
            <a:r>
              <a:rPr lang="ky-KG" dirty="0"/>
              <a:t> тапшырды, бул 55,1 % </a:t>
            </a:r>
            <a:r>
              <a:rPr lang="ky-KG" dirty="0" err="1"/>
              <a:t>ды</a:t>
            </a:r>
            <a:r>
              <a:rPr lang="ky-KG" dirty="0"/>
              <a:t> түзөт.</a:t>
            </a:r>
            <a:endParaRPr lang="ru-RU" dirty="0"/>
          </a:p>
          <a:p>
            <a:endParaRPr lang="ru-RU" dirty="0" smtClean="0">
              <a:solidFill>
                <a:srgbClr val="FF0000"/>
              </a:solidFill>
            </a:endParaRPr>
          </a:p>
        </p:txBody>
      </p:sp>
    </p:spTree>
    <p:extLst>
      <p:ext uri="{BB962C8B-B14F-4D97-AF65-F5344CB8AC3E}">
        <p14:creationId xmlns:p14="http://schemas.microsoft.com/office/powerpoint/2010/main" val="1399186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856984" cy="940966"/>
          </a:xfrm>
        </p:spPr>
        <p:txBody>
          <a:bodyPr>
            <a:normAutofit/>
          </a:bodyPr>
          <a:lstStyle/>
          <a:p>
            <a:pPr algn="ctr"/>
            <a:r>
              <a:rPr lang="ky-KG" sz="2400" b="1" dirty="0">
                <a:solidFill>
                  <a:schemeClr val="tx1"/>
                </a:solidFill>
              </a:rPr>
              <a:t>КМТУда студенттердин жетишүүсүн талдоо (негизги скссиядан жана FX, I боюнча кайра тапшыруудан кийин</a:t>
            </a:r>
            <a:r>
              <a:rPr lang="ky-KG" sz="2400" b="1" dirty="0" smtClean="0">
                <a:solidFill>
                  <a:schemeClr val="tx1"/>
                </a:solidFill>
              </a:rPr>
              <a:t>)</a:t>
            </a:r>
            <a:r>
              <a:rPr lang="ky-KG" sz="2400" b="1" dirty="0" smtClean="0">
                <a:solidFill>
                  <a:schemeClr val="tx1"/>
                </a:solidFill>
                <a:latin typeface="Times New Roman"/>
                <a:ea typeface="Times New Roman"/>
              </a:rPr>
              <a:t> </a:t>
            </a:r>
            <a:endParaRPr lang="ru-RU" dirty="0">
              <a:solidFill>
                <a:schemeClr val="tx1"/>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195762253"/>
              </p:ext>
            </p:extLst>
          </p:nvPr>
        </p:nvGraphicFramePr>
        <p:xfrm>
          <a:off x="179512" y="980728"/>
          <a:ext cx="8856984" cy="5803412"/>
        </p:xfrm>
        <a:graphic>
          <a:graphicData uri="http://schemas.openxmlformats.org/drawingml/2006/table">
            <a:tbl>
              <a:tblPr firstRow="1" firstCol="1" bandRow="1"/>
              <a:tblGrid>
                <a:gridCol w="1654098"/>
                <a:gridCol w="794174"/>
                <a:gridCol w="1080120"/>
                <a:gridCol w="576064"/>
                <a:gridCol w="1800200"/>
                <a:gridCol w="1080120"/>
                <a:gridCol w="1224136"/>
                <a:gridCol w="648072"/>
              </a:tblGrid>
              <a:tr h="143052">
                <a:tc gridSpan="8">
                  <a:txBody>
                    <a:bodyPr/>
                    <a:lstStyle/>
                    <a:p>
                      <a:pPr indent="-1270" algn="ctr">
                        <a:spcAft>
                          <a:spcPts val="0"/>
                        </a:spcAft>
                      </a:pPr>
                      <a:r>
                        <a:rPr lang="ky-KG" sz="1100" b="1" dirty="0" err="1">
                          <a:effectLst/>
                          <a:latin typeface="Times New Roman" panose="02020603050405020304" pitchFamily="18" charset="0"/>
                          <a:ea typeface="Times New Roman" panose="02020603050405020304" pitchFamily="18" charset="0"/>
                        </a:rPr>
                        <a:t>2023-2024-окуу</a:t>
                      </a:r>
                      <a:r>
                        <a:rPr lang="ky-KG" sz="1100" b="1" dirty="0">
                          <a:effectLst/>
                          <a:latin typeface="Times New Roman" panose="02020603050405020304" pitchFamily="18" charset="0"/>
                          <a:ea typeface="Times New Roman" panose="02020603050405020304" pitchFamily="18" charset="0"/>
                        </a:rPr>
                        <a:t> жылы үчүн жалпы жетишүүсү % менен</a:t>
                      </a:r>
                      <a:endParaRPr lang="ru-RU" sz="1100" dirty="0">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15260">
                <a:tc>
                  <a:txBody>
                    <a:bodyPr/>
                    <a:lstStyle/>
                    <a:p>
                      <a:pPr indent="-1270" algn="ctr">
                        <a:spcAft>
                          <a:spcPts val="0"/>
                        </a:spcAft>
                      </a:pPr>
                      <a:r>
                        <a:rPr lang="ru-RU" sz="1100" b="1">
                          <a:effectLst/>
                          <a:latin typeface="Times New Roman" panose="02020603050405020304" pitchFamily="18" charset="0"/>
                          <a:ea typeface="Times New Roman" panose="02020603050405020304" pitchFamily="18" charset="0"/>
                        </a:rPr>
                        <a:t>Институт</a:t>
                      </a:r>
                      <a:endParaRPr lang="ru-RU" sz="1100">
                        <a:effectLst/>
                        <a:latin typeface="Times New Roman" panose="02020603050405020304" pitchFamily="18" charset="0"/>
                        <a:ea typeface="Times New Roman" panose="02020603050405020304" pitchFamily="18" charset="0"/>
                      </a:endParaRPr>
                    </a:p>
                  </a:txBody>
                  <a:tcPr marL="48524" marR="48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a:spcAft>
                          <a:spcPts val="0"/>
                        </a:spcAft>
                      </a:pPr>
                      <a:r>
                        <a:rPr lang="ru-RU" sz="1100" b="1">
                          <a:effectLst/>
                          <a:latin typeface="Times New Roman" panose="02020603050405020304" pitchFamily="18" charset="0"/>
                          <a:ea typeface="Times New Roman" panose="02020603050405020304" pitchFamily="18" charset="0"/>
                        </a:rPr>
                        <a:t>Негизги сессиядан кийин</a:t>
                      </a:r>
                      <a:endParaRPr lang="ru-RU" sz="1100">
                        <a:effectLst/>
                        <a:latin typeface="Times New Roman" panose="02020603050405020304" pitchFamily="18" charset="0"/>
                        <a:ea typeface="Times New Roman" panose="02020603050405020304" pitchFamily="18" charset="0"/>
                      </a:endParaRPr>
                    </a:p>
                  </a:txBody>
                  <a:tcPr marL="48524" marR="48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dirty="0">
                          <a:effectLst/>
                          <a:latin typeface="Times New Roman" panose="02020603050405020304" pitchFamily="18" charset="0"/>
                          <a:ea typeface="Times New Roman" panose="02020603050405020304" pitchFamily="18" charset="0"/>
                        </a:rPr>
                        <a:t> </a:t>
                      </a:r>
                      <a:r>
                        <a:rPr lang="ru-RU" sz="1100" b="1" dirty="0" smtClean="0">
                          <a:effectLst/>
                          <a:latin typeface="Times New Roman" panose="02020603050405020304" pitchFamily="18" charset="0"/>
                          <a:ea typeface="Times New Roman" panose="02020603050405020304" pitchFamily="18" charset="0"/>
                        </a:rPr>
                        <a:t>FX</a:t>
                      </a:r>
                      <a:r>
                        <a:rPr lang="ru-RU" sz="1100" b="1" dirty="0">
                          <a:effectLst/>
                          <a:latin typeface="Times New Roman" panose="02020603050405020304" pitchFamily="18" charset="0"/>
                          <a:ea typeface="Times New Roman" panose="02020603050405020304" pitchFamily="18" charset="0"/>
                        </a:rPr>
                        <a:t>, I</a:t>
                      </a:r>
                      <a:r>
                        <a:rPr lang="ky-KG" sz="1100" b="1" dirty="0">
                          <a:effectLst/>
                          <a:latin typeface="Times New Roman" panose="02020603050405020304" pitchFamily="18" charset="0"/>
                          <a:ea typeface="Times New Roman" panose="02020603050405020304" pitchFamily="18" charset="0"/>
                        </a:rPr>
                        <a:t> кайра </a:t>
                      </a:r>
                      <a:r>
                        <a:rPr lang="ky-KG" sz="1100" b="1" dirty="0" err="1">
                          <a:effectLst/>
                          <a:latin typeface="Times New Roman" panose="02020603050405020304" pitchFamily="18" charset="0"/>
                          <a:ea typeface="Times New Roman" panose="02020603050405020304" pitchFamily="18" charset="0"/>
                        </a:rPr>
                        <a:t>тапшыр-гандан</a:t>
                      </a:r>
                      <a:r>
                        <a:rPr lang="ky-KG" sz="1100" b="1" dirty="0">
                          <a:effectLst/>
                          <a:latin typeface="Times New Roman" panose="02020603050405020304" pitchFamily="18" charset="0"/>
                          <a:ea typeface="Times New Roman" panose="02020603050405020304" pitchFamily="18" charset="0"/>
                        </a:rPr>
                        <a:t> кийин</a:t>
                      </a:r>
                      <a:endParaRPr lang="ru-RU" sz="1100" dirty="0">
                        <a:effectLst/>
                        <a:latin typeface="Times New Roman" panose="02020603050405020304" pitchFamily="18" charset="0"/>
                        <a:ea typeface="Times New Roman" panose="02020603050405020304" pitchFamily="18" charset="0"/>
                      </a:endParaRPr>
                    </a:p>
                  </a:txBody>
                  <a:tcPr marL="48524" marR="48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ky-KG" sz="1100" b="1" dirty="0">
                          <a:effectLst/>
                          <a:latin typeface="Times New Roman" panose="02020603050405020304" pitchFamily="18" charset="0"/>
                          <a:ea typeface="Times New Roman" panose="02020603050405020304" pitchFamily="18" charset="0"/>
                        </a:rPr>
                        <a:t> </a:t>
                      </a:r>
                      <a:r>
                        <a:rPr lang="ky-KG" sz="1100" b="1" dirty="0" smtClean="0">
                          <a:effectLst/>
                          <a:latin typeface="Times New Roman" panose="02020603050405020304" pitchFamily="18" charset="0"/>
                          <a:ea typeface="Times New Roman" panose="02020603050405020304" pitchFamily="18" charset="0"/>
                        </a:rPr>
                        <a:t>жогорулоо </a:t>
                      </a:r>
                      <a:r>
                        <a:rPr lang="ky-KG" sz="1100" b="1" dirty="0">
                          <a:effectLst/>
                          <a:latin typeface="Times New Roman" panose="02020603050405020304" pitchFamily="18" charset="0"/>
                          <a:ea typeface="Times New Roman" panose="02020603050405020304" pitchFamily="18" charset="0"/>
                        </a:rPr>
                        <a:t>%</a:t>
                      </a:r>
                      <a:endParaRPr lang="ru-RU" sz="1100" dirty="0">
                        <a:effectLst/>
                        <a:latin typeface="Times New Roman" panose="02020603050405020304" pitchFamily="18" charset="0"/>
                        <a:ea typeface="Times New Roman" panose="02020603050405020304" pitchFamily="18" charset="0"/>
                      </a:endParaRPr>
                    </a:p>
                  </a:txBody>
                  <a:tcPr marL="48524" marR="48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b="1" dirty="0">
                          <a:effectLst/>
                          <a:latin typeface="Times New Roman" panose="02020603050405020304" pitchFamily="18" charset="0"/>
                          <a:ea typeface="Times New Roman" panose="02020603050405020304" pitchFamily="18" charset="0"/>
                        </a:rPr>
                        <a:t>Институт</a:t>
                      </a:r>
                      <a:endParaRPr lang="ru-RU" sz="1100" dirty="0">
                        <a:effectLst/>
                        <a:latin typeface="Times New Roman" panose="02020603050405020304" pitchFamily="18" charset="0"/>
                        <a:ea typeface="Times New Roman" panose="02020603050405020304" pitchFamily="18" charset="0"/>
                      </a:endParaRPr>
                    </a:p>
                  </a:txBody>
                  <a:tcPr marL="48524" marR="48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b="1" dirty="0" err="1">
                          <a:effectLst/>
                          <a:latin typeface="Times New Roman" panose="02020603050405020304" pitchFamily="18" charset="0"/>
                          <a:ea typeface="Times New Roman" panose="02020603050405020304" pitchFamily="18" charset="0"/>
                        </a:rPr>
                        <a:t>Негизги</a:t>
                      </a:r>
                      <a:r>
                        <a:rPr lang="ru-RU" sz="1100" b="1" dirty="0">
                          <a:effectLst/>
                          <a:latin typeface="Times New Roman" panose="02020603050405020304" pitchFamily="18" charset="0"/>
                          <a:ea typeface="Times New Roman" panose="02020603050405020304" pitchFamily="18" charset="0"/>
                        </a:rPr>
                        <a:t> </a:t>
                      </a:r>
                      <a:r>
                        <a:rPr lang="ru-RU" sz="1100" b="1" dirty="0" err="1">
                          <a:effectLst/>
                          <a:latin typeface="Times New Roman" panose="02020603050405020304" pitchFamily="18" charset="0"/>
                          <a:ea typeface="Times New Roman" panose="02020603050405020304" pitchFamily="18" charset="0"/>
                        </a:rPr>
                        <a:t>сессиядан</a:t>
                      </a:r>
                      <a:r>
                        <a:rPr lang="ru-RU" sz="1100" b="1" dirty="0">
                          <a:effectLst/>
                          <a:latin typeface="Times New Roman" panose="02020603050405020304" pitchFamily="18" charset="0"/>
                          <a:ea typeface="Times New Roman" panose="02020603050405020304" pitchFamily="18" charset="0"/>
                        </a:rPr>
                        <a:t> </a:t>
                      </a:r>
                      <a:r>
                        <a:rPr lang="ru-RU" sz="1100" b="1" dirty="0" err="1">
                          <a:effectLst/>
                          <a:latin typeface="Times New Roman" panose="02020603050405020304" pitchFamily="18" charset="0"/>
                          <a:ea typeface="Times New Roman" panose="02020603050405020304" pitchFamily="18" charset="0"/>
                        </a:rPr>
                        <a:t>кийин</a:t>
                      </a:r>
                      <a:endParaRPr lang="ru-RU" sz="1100" dirty="0">
                        <a:effectLst/>
                        <a:latin typeface="Times New Roman" panose="02020603050405020304" pitchFamily="18" charset="0"/>
                        <a:ea typeface="Times New Roman" panose="02020603050405020304" pitchFamily="18" charset="0"/>
                      </a:endParaRPr>
                    </a:p>
                  </a:txBody>
                  <a:tcPr marL="48524" marR="48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b="1" dirty="0">
                          <a:effectLst/>
                          <a:latin typeface="Times New Roman" panose="02020603050405020304" pitchFamily="18" charset="0"/>
                          <a:ea typeface="Times New Roman" panose="02020603050405020304" pitchFamily="18" charset="0"/>
                        </a:rPr>
                        <a:t>FX, I</a:t>
                      </a:r>
                      <a:r>
                        <a:rPr lang="ky-KG" sz="1100" b="1" dirty="0">
                          <a:effectLst/>
                          <a:latin typeface="Times New Roman" panose="02020603050405020304" pitchFamily="18" charset="0"/>
                          <a:ea typeface="Times New Roman" panose="02020603050405020304" pitchFamily="18" charset="0"/>
                        </a:rPr>
                        <a:t> кайра </a:t>
                      </a:r>
                      <a:r>
                        <a:rPr lang="ky-KG" sz="1100" b="1" dirty="0" err="1">
                          <a:effectLst/>
                          <a:latin typeface="Times New Roman" panose="02020603050405020304" pitchFamily="18" charset="0"/>
                          <a:ea typeface="Times New Roman" panose="02020603050405020304" pitchFamily="18" charset="0"/>
                        </a:rPr>
                        <a:t>тапшыр-гандан</a:t>
                      </a:r>
                      <a:r>
                        <a:rPr lang="ky-KG" sz="1100" b="1" dirty="0">
                          <a:effectLst/>
                          <a:latin typeface="Times New Roman" panose="02020603050405020304" pitchFamily="18" charset="0"/>
                          <a:ea typeface="Times New Roman" panose="02020603050405020304" pitchFamily="18" charset="0"/>
                        </a:rPr>
                        <a:t> кийин</a:t>
                      </a:r>
                      <a:r>
                        <a:rPr lang="ru-RU" sz="1100" b="1" dirty="0">
                          <a:effectLst/>
                          <a:latin typeface="Times New Roman" panose="02020603050405020304" pitchFamily="18" charset="0"/>
                          <a:ea typeface="Times New Roman" panose="02020603050405020304" pitchFamily="18" charset="0"/>
                        </a:rPr>
                        <a:t> I</a:t>
                      </a:r>
                      <a:endParaRPr lang="ru-RU" sz="1100" dirty="0">
                        <a:effectLst/>
                        <a:latin typeface="Times New Roman" panose="02020603050405020304" pitchFamily="18" charset="0"/>
                        <a:ea typeface="Times New Roman" panose="02020603050405020304" pitchFamily="18" charset="0"/>
                      </a:endParaRPr>
                    </a:p>
                  </a:txBody>
                  <a:tcPr marL="48524" marR="48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ky-KG" sz="1100" b="1" dirty="0">
                          <a:effectLst/>
                          <a:latin typeface="Times New Roman" panose="02020603050405020304" pitchFamily="18" charset="0"/>
                          <a:ea typeface="Times New Roman" panose="02020603050405020304" pitchFamily="18" charset="0"/>
                        </a:rPr>
                        <a:t>жогорулоо %</a:t>
                      </a:r>
                      <a:endParaRPr lang="ru-RU" sz="1100" dirty="0">
                        <a:effectLst/>
                        <a:latin typeface="Times New Roman" panose="02020603050405020304" pitchFamily="18" charset="0"/>
                        <a:ea typeface="Times New Roman" panose="02020603050405020304" pitchFamily="18" charset="0"/>
                      </a:endParaRPr>
                    </a:p>
                  </a:txBody>
                  <a:tcPr marL="48524" marR="48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052">
                <a:tc gridSpan="8">
                  <a:txBody>
                    <a:bodyPr/>
                    <a:lstStyle/>
                    <a:p>
                      <a:pPr indent="-1270" algn="ctr">
                        <a:spcAft>
                          <a:spcPts val="0"/>
                        </a:spcAft>
                      </a:pPr>
                      <a:r>
                        <a:rPr lang="ru-RU" sz="1100" b="1" dirty="0" err="1">
                          <a:solidFill>
                            <a:srgbClr val="FF0000"/>
                          </a:solidFill>
                          <a:effectLst/>
                          <a:latin typeface="Times New Roman" panose="02020603050405020304" pitchFamily="18" charset="0"/>
                          <a:ea typeface="Times New Roman" panose="02020603050405020304" pitchFamily="18" charset="0"/>
                        </a:rPr>
                        <a:t>Жогорку</a:t>
                      </a:r>
                      <a:r>
                        <a:rPr lang="ru-RU" sz="1100" b="1" dirty="0">
                          <a:solidFill>
                            <a:srgbClr val="FF0000"/>
                          </a:solidFill>
                          <a:effectLst/>
                          <a:latin typeface="Times New Roman" panose="02020603050405020304" pitchFamily="18" charset="0"/>
                          <a:ea typeface="Times New Roman" panose="02020603050405020304" pitchFamily="18" charset="0"/>
                        </a:rPr>
                        <a:t> </a:t>
                      </a:r>
                      <a:r>
                        <a:rPr lang="ru-RU" sz="1100" b="1" dirty="0" err="1">
                          <a:solidFill>
                            <a:srgbClr val="FF0000"/>
                          </a:solidFill>
                          <a:effectLst/>
                          <a:latin typeface="Times New Roman" panose="02020603050405020304" pitchFamily="18" charset="0"/>
                          <a:ea typeface="Times New Roman" panose="02020603050405020304" pitchFamily="18" charset="0"/>
                        </a:rPr>
                        <a:t>кесиптик</a:t>
                      </a:r>
                      <a:r>
                        <a:rPr lang="ru-RU" sz="1100" b="1" dirty="0">
                          <a:solidFill>
                            <a:srgbClr val="FF0000"/>
                          </a:solidFill>
                          <a:effectLst/>
                          <a:latin typeface="Times New Roman" panose="02020603050405020304" pitchFamily="18" charset="0"/>
                          <a:ea typeface="Times New Roman" panose="02020603050405020304" pitchFamily="18" charset="0"/>
                        </a:rPr>
                        <a:t> </a:t>
                      </a:r>
                      <a:r>
                        <a:rPr lang="ru-RU" sz="1100" b="1" dirty="0" err="1">
                          <a:solidFill>
                            <a:srgbClr val="FF0000"/>
                          </a:solidFill>
                          <a:effectLst/>
                          <a:latin typeface="Times New Roman" panose="02020603050405020304" pitchFamily="18" charset="0"/>
                          <a:ea typeface="Times New Roman" panose="02020603050405020304" pitchFamily="18" charset="0"/>
                        </a:rPr>
                        <a:t>билим</a:t>
                      </a:r>
                      <a:r>
                        <a:rPr lang="ru-RU" sz="1100" b="1" dirty="0">
                          <a:solidFill>
                            <a:srgbClr val="FF0000"/>
                          </a:solidFill>
                          <a:effectLst/>
                          <a:latin typeface="Times New Roman" panose="02020603050405020304" pitchFamily="18" charset="0"/>
                          <a:ea typeface="Times New Roman" panose="02020603050405020304" pitchFamily="18" charset="0"/>
                        </a:rPr>
                        <a:t> </a:t>
                      </a:r>
                      <a:r>
                        <a:rPr lang="ru-RU" sz="1100" b="1" dirty="0" err="1">
                          <a:solidFill>
                            <a:srgbClr val="FF0000"/>
                          </a:solidFill>
                          <a:effectLst/>
                          <a:latin typeface="Times New Roman" panose="02020603050405020304" pitchFamily="18" charset="0"/>
                          <a:ea typeface="Times New Roman" panose="02020603050405020304" pitchFamily="18" charset="0"/>
                        </a:rPr>
                        <a:t>берүү</a:t>
                      </a:r>
                      <a:r>
                        <a:rPr lang="ru-RU" sz="1100" b="1" dirty="0">
                          <a:solidFill>
                            <a:srgbClr val="FF0000"/>
                          </a:solidFill>
                          <a:effectLst/>
                          <a:latin typeface="Times New Roman" panose="02020603050405020304" pitchFamily="18" charset="0"/>
                          <a:ea typeface="Times New Roman" panose="02020603050405020304" pitchFamily="18" charset="0"/>
                        </a:rPr>
                        <a:t> (бакалавр, </a:t>
                      </a:r>
                      <a:r>
                        <a:rPr lang="ru-RU" sz="1100" b="1" dirty="0" err="1">
                          <a:solidFill>
                            <a:srgbClr val="FF0000"/>
                          </a:solidFill>
                          <a:effectLst/>
                          <a:latin typeface="Times New Roman" panose="02020603050405020304" pitchFamily="18" charset="0"/>
                          <a:ea typeface="Times New Roman" panose="02020603050405020304" pitchFamily="18" charset="0"/>
                        </a:rPr>
                        <a:t>адис</a:t>
                      </a:r>
                      <a:r>
                        <a:rPr lang="ru-RU" sz="1100" b="1" dirty="0">
                          <a:solidFill>
                            <a:srgbClr val="FF0000"/>
                          </a:solidFill>
                          <a:effectLst/>
                          <a:latin typeface="Times New Roman" panose="02020603050405020304" pitchFamily="18" charset="0"/>
                          <a:ea typeface="Times New Roman" panose="02020603050405020304" pitchFamily="18" charset="0"/>
                        </a:rPr>
                        <a:t>)</a:t>
                      </a:r>
                      <a:endParaRPr lang="ru-RU" sz="1100" dirty="0">
                        <a:solidFill>
                          <a:srgbClr val="FF0000"/>
                        </a:solidFill>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43052">
                <a:tc gridSpan="3">
                  <a:txBody>
                    <a:bodyPr/>
                    <a:lstStyle/>
                    <a:p>
                      <a:pPr indent="-1270" algn="ctr">
                        <a:spcAft>
                          <a:spcPts val="0"/>
                        </a:spcAft>
                      </a:pPr>
                      <a:r>
                        <a:rPr lang="ru-RU" sz="1100" b="1">
                          <a:effectLst/>
                          <a:latin typeface="Times New Roman" panose="02020603050405020304" pitchFamily="18" charset="0"/>
                          <a:ea typeface="Times New Roman" panose="02020603050405020304" pitchFamily="18" charset="0"/>
                        </a:rPr>
                        <a:t>Күндүзгү формасы</a:t>
                      </a:r>
                      <a:endParaRPr lang="ru-RU" sz="1100">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indent="-1270" algn="ctr">
                        <a:spcAft>
                          <a:spcPts val="0"/>
                        </a:spcAft>
                      </a:pPr>
                      <a:r>
                        <a:rPr lang="ru-RU" sz="1100" dirty="0">
                          <a:effectLst/>
                          <a:latin typeface="Times New Roman" panose="02020603050405020304" pitchFamily="18" charset="0"/>
                          <a:ea typeface="Times New Roman" panose="02020603050405020304" pitchFamily="18" charset="0"/>
                        </a:rPr>
                        <a:t> </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dirty="0">
                          <a:effectLst/>
                          <a:latin typeface="Times New Roman" panose="02020603050405020304" pitchFamily="18" charset="0"/>
                          <a:ea typeface="Times New Roman" panose="02020603050405020304" pitchFamily="18" charset="0"/>
                        </a:rPr>
                        <a:t> </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1270" algn="ctr">
                        <a:spcAft>
                          <a:spcPts val="0"/>
                        </a:spcAft>
                      </a:pPr>
                      <a:r>
                        <a:rPr lang="ru-RU" sz="1100" b="1" dirty="0" err="1">
                          <a:effectLst/>
                          <a:latin typeface="Times New Roman" panose="02020603050405020304" pitchFamily="18" charset="0"/>
                          <a:ea typeface="Times New Roman" panose="02020603050405020304" pitchFamily="18" charset="0"/>
                        </a:rPr>
                        <a:t>Сырттан</a:t>
                      </a:r>
                      <a:r>
                        <a:rPr lang="ru-RU" sz="1100" b="1" dirty="0">
                          <a:effectLst/>
                          <a:latin typeface="Times New Roman" panose="02020603050405020304" pitchFamily="18" charset="0"/>
                          <a:ea typeface="Times New Roman" panose="02020603050405020304" pitchFamily="18" charset="0"/>
                        </a:rPr>
                        <a:t> </a:t>
                      </a:r>
                      <a:r>
                        <a:rPr lang="ru-RU" sz="1100" b="1" dirty="0" err="1">
                          <a:effectLst/>
                          <a:latin typeface="Times New Roman" panose="02020603050405020304" pitchFamily="18" charset="0"/>
                          <a:ea typeface="Times New Roman" panose="02020603050405020304" pitchFamily="18" charset="0"/>
                        </a:rPr>
                        <a:t>окуу</a:t>
                      </a:r>
                      <a:r>
                        <a:rPr lang="ru-RU" sz="1100" b="1" dirty="0">
                          <a:effectLst/>
                          <a:latin typeface="Times New Roman" panose="02020603050405020304" pitchFamily="18" charset="0"/>
                          <a:ea typeface="Times New Roman" panose="02020603050405020304" pitchFamily="18" charset="0"/>
                        </a:rPr>
                        <a:t> </a:t>
                      </a:r>
                      <a:r>
                        <a:rPr lang="ru-RU" sz="1100" b="1" dirty="0" err="1">
                          <a:effectLst/>
                          <a:latin typeface="Times New Roman" panose="02020603050405020304" pitchFamily="18" charset="0"/>
                          <a:ea typeface="Times New Roman" panose="02020603050405020304" pitchFamily="18" charset="0"/>
                        </a:rPr>
                        <a:t>формасы</a:t>
                      </a:r>
                      <a:endParaRPr lang="ru-RU" sz="1100" dirty="0">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43052">
                <a:tc>
                  <a:txBody>
                    <a:bodyPr/>
                    <a:lstStyle/>
                    <a:p>
                      <a:pPr indent="-1270">
                        <a:spcAft>
                          <a:spcPts val="0"/>
                        </a:spcAft>
                      </a:pPr>
                      <a:r>
                        <a:rPr lang="ru-RU" sz="1100">
                          <a:effectLst/>
                          <a:latin typeface="Times New Roman" panose="02020603050405020304" pitchFamily="18" charset="0"/>
                          <a:ea typeface="Times New Roman" panose="02020603050405020304" pitchFamily="18" charset="0"/>
                        </a:rPr>
                        <a:t>МТИ</a:t>
                      </a:r>
                      <a:r>
                        <a:rPr lang="ky-KG" sz="1100">
                          <a:effectLst/>
                          <a:latin typeface="Times New Roman" panose="02020603050405020304" pitchFamily="18" charset="0"/>
                          <a:ea typeface="Times New Roman" panose="02020603050405020304" pitchFamily="18" charset="0"/>
                        </a:rPr>
                        <a:t> (ИИТ)</a:t>
                      </a:r>
                      <a:endParaRPr lang="ru-RU" sz="1100">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fontAlgn="auto">
                        <a:spcAft>
                          <a:spcPts val="0"/>
                        </a:spcAft>
                      </a:pPr>
                      <a:r>
                        <a:rPr lang="ru-RU" sz="1100" dirty="0">
                          <a:effectLst/>
                          <a:latin typeface="Times New Roman" panose="02020603050405020304" pitchFamily="18" charset="0"/>
                          <a:ea typeface="Times New Roman" panose="02020603050405020304" pitchFamily="18" charset="0"/>
                        </a:rPr>
                        <a:t>39,3</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635" algn="ctr" fontAlgn="auto">
                        <a:spcAft>
                          <a:spcPts val="0"/>
                        </a:spcAft>
                      </a:pPr>
                      <a:r>
                        <a:rPr lang="ru-RU" sz="1100">
                          <a:effectLst/>
                          <a:latin typeface="Times New Roman" panose="02020603050405020304" pitchFamily="18" charset="0"/>
                          <a:ea typeface="Times New Roman" panose="02020603050405020304" pitchFamily="18" charset="0"/>
                        </a:rPr>
                        <a:t>61,5</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b="1" dirty="0">
                          <a:solidFill>
                            <a:srgbClr val="00B050"/>
                          </a:solidFill>
                          <a:effectLst/>
                          <a:latin typeface="Times New Roman" panose="02020603050405020304" pitchFamily="18" charset="0"/>
                          <a:ea typeface="Times New Roman" panose="02020603050405020304" pitchFamily="18" charset="0"/>
                        </a:rPr>
                        <a:t>+22,2</a:t>
                      </a:r>
                      <a:endParaRPr lang="ru-RU" sz="1100" dirty="0">
                        <a:solidFill>
                          <a:srgbClr val="00B050"/>
                        </a:solidFill>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spcAft>
                          <a:spcPts val="0"/>
                        </a:spcAft>
                      </a:pPr>
                      <a:r>
                        <a:rPr lang="ru-RU" sz="1100">
                          <a:effectLst/>
                          <a:latin typeface="Times New Roman" panose="02020603050405020304" pitchFamily="18" charset="0"/>
                          <a:ea typeface="Times New Roman" panose="02020603050405020304" pitchFamily="18" charset="0"/>
                        </a:rPr>
                        <a:t>МТИ сырт</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fontAlgn="auto">
                        <a:spcAft>
                          <a:spcPts val="0"/>
                        </a:spcAft>
                      </a:pPr>
                      <a:r>
                        <a:rPr lang="ru-RU" sz="1100">
                          <a:effectLst/>
                          <a:latin typeface="Times New Roman" panose="02020603050405020304" pitchFamily="18" charset="0"/>
                          <a:ea typeface="Times New Roman" panose="02020603050405020304" pitchFamily="18" charset="0"/>
                        </a:rPr>
                        <a:t>59,5</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635" algn="ctr" fontAlgn="auto">
                        <a:spcAft>
                          <a:spcPts val="0"/>
                        </a:spcAft>
                      </a:pPr>
                      <a:r>
                        <a:rPr lang="ru-RU" sz="1100" dirty="0">
                          <a:effectLst/>
                          <a:latin typeface="Times New Roman" panose="02020603050405020304" pitchFamily="18" charset="0"/>
                          <a:ea typeface="Times New Roman" panose="02020603050405020304" pitchFamily="18" charset="0"/>
                        </a:rPr>
                        <a:t>80,1</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b="1" dirty="0">
                          <a:solidFill>
                            <a:srgbClr val="00B050"/>
                          </a:solidFill>
                          <a:effectLst/>
                          <a:latin typeface="Times New Roman" panose="02020603050405020304" pitchFamily="18" charset="0"/>
                          <a:ea typeface="Times New Roman" panose="02020603050405020304" pitchFamily="18" charset="0"/>
                        </a:rPr>
                        <a:t>+20,6</a:t>
                      </a:r>
                      <a:endParaRPr lang="ru-RU" sz="1100" dirty="0">
                        <a:solidFill>
                          <a:srgbClr val="00B050"/>
                        </a:solidFill>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052">
                <a:tc>
                  <a:txBody>
                    <a:bodyPr/>
                    <a:lstStyle/>
                    <a:p>
                      <a:pPr indent="-1270">
                        <a:spcAft>
                          <a:spcPts val="0"/>
                        </a:spcAft>
                      </a:pPr>
                      <a:r>
                        <a:rPr lang="ru-RU" sz="1100">
                          <a:effectLst/>
                          <a:latin typeface="Times New Roman" panose="02020603050405020304" pitchFamily="18" charset="0"/>
                          <a:ea typeface="Times New Roman" panose="02020603050405020304" pitchFamily="18" charset="0"/>
                        </a:rPr>
                        <a:t>Тж-аРИ</a:t>
                      </a:r>
                      <a:r>
                        <a:rPr lang="ky-KG" sz="1100">
                          <a:effectLst/>
                          <a:latin typeface="Times New Roman" panose="02020603050405020304" pitchFamily="18" charset="0"/>
                          <a:ea typeface="Times New Roman" panose="02020603050405020304" pitchFamily="18" charset="0"/>
                        </a:rPr>
                        <a:t> (ИТР)</a:t>
                      </a:r>
                      <a:endParaRPr lang="ru-RU" sz="1100">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dirty="0">
                          <a:effectLst/>
                          <a:latin typeface="Times New Roman" panose="02020603050405020304" pitchFamily="18" charset="0"/>
                          <a:ea typeface="Times New Roman" panose="02020603050405020304" pitchFamily="18" charset="0"/>
                        </a:rPr>
                        <a:t>36,0</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61,9</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b="1">
                          <a:solidFill>
                            <a:srgbClr val="00B050"/>
                          </a:solidFill>
                          <a:effectLst/>
                          <a:latin typeface="Times New Roman" panose="02020603050405020304" pitchFamily="18" charset="0"/>
                          <a:ea typeface="Times New Roman" panose="02020603050405020304" pitchFamily="18" charset="0"/>
                        </a:rPr>
                        <a:t>+25,9</a:t>
                      </a:r>
                      <a:endParaRPr lang="ru-RU" sz="1100">
                        <a:solidFill>
                          <a:srgbClr val="00B050"/>
                        </a:solidFill>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spcAft>
                          <a:spcPts val="0"/>
                        </a:spcAft>
                      </a:pPr>
                      <a:r>
                        <a:rPr lang="ru-RU" sz="1100">
                          <a:effectLst/>
                          <a:latin typeface="Times New Roman" panose="02020603050405020304" pitchFamily="18" charset="0"/>
                          <a:ea typeface="Times New Roman" panose="02020603050405020304" pitchFamily="18" charset="0"/>
                        </a:rPr>
                        <a:t>Тж-аРИ сырт</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64,0</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75,2</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b="1" dirty="0">
                          <a:solidFill>
                            <a:srgbClr val="00B050"/>
                          </a:solidFill>
                          <a:effectLst/>
                          <a:latin typeface="Times New Roman" panose="02020603050405020304" pitchFamily="18" charset="0"/>
                          <a:ea typeface="Times New Roman" panose="02020603050405020304" pitchFamily="18" charset="0"/>
                        </a:rPr>
                        <a:t>+11,2</a:t>
                      </a:r>
                      <a:endParaRPr lang="ru-RU" sz="1100" dirty="0">
                        <a:solidFill>
                          <a:srgbClr val="00B050"/>
                        </a:solidFill>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052">
                <a:tc>
                  <a:txBody>
                    <a:bodyPr/>
                    <a:lstStyle/>
                    <a:p>
                      <a:pPr indent="-1270">
                        <a:spcAft>
                          <a:spcPts val="0"/>
                        </a:spcAft>
                      </a:pPr>
                      <a:r>
                        <a:rPr lang="ru-RU" sz="1100">
                          <a:effectLst/>
                          <a:latin typeface="Times New Roman" panose="02020603050405020304" pitchFamily="18" charset="0"/>
                          <a:ea typeface="Times New Roman" panose="02020603050405020304" pitchFamily="18" charset="0"/>
                        </a:rPr>
                        <a:t>ЭИ</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31,0</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64,7</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b="1">
                          <a:solidFill>
                            <a:srgbClr val="00B050"/>
                          </a:solidFill>
                          <a:effectLst/>
                          <a:latin typeface="Times New Roman" panose="02020603050405020304" pitchFamily="18" charset="0"/>
                          <a:ea typeface="Times New Roman" panose="02020603050405020304" pitchFamily="18" charset="0"/>
                        </a:rPr>
                        <a:t>+33,7</a:t>
                      </a:r>
                      <a:endParaRPr lang="ru-RU" sz="1100">
                        <a:solidFill>
                          <a:srgbClr val="00B050"/>
                        </a:solidFill>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spcAft>
                          <a:spcPts val="0"/>
                        </a:spcAft>
                      </a:pPr>
                      <a:r>
                        <a:rPr lang="ru-RU" sz="1100">
                          <a:effectLst/>
                          <a:latin typeface="Times New Roman" panose="02020603050405020304" pitchFamily="18" charset="0"/>
                          <a:ea typeface="Times New Roman" panose="02020603050405020304" pitchFamily="18" charset="0"/>
                        </a:rPr>
                        <a:t>ЭИ сырт</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61,2</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71,7</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b="1" dirty="0">
                          <a:solidFill>
                            <a:srgbClr val="00B050"/>
                          </a:solidFill>
                          <a:effectLst/>
                          <a:latin typeface="Times New Roman" panose="02020603050405020304" pitchFamily="18" charset="0"/>
                          <a:ea typeface="Times New Roman" panose="02020603050405020304" pitchFamily="18" charset="0"/>
                        </a:rPr>
                        <a:t>+10,5</a:t>
                      </a:r>
                      <a:endParaRPr lang="ru-RU" sz="1100" dirty="0">
                        <a:solidFill>
                          <a:srgbClr val="00B050"/>
                        </a:solidFill>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052">
                <a:tc>
                  <a:txBody>
                    <a:bodyPr/>
                    <a:lstStyle/>
                    <a:p>
                      <a:pPr indent="-1270">
                        <a:spcAft>
                          <a:spcPts val="0"/>
                        </a:spcAft>
                      </a:pPr>
                      <a:r>
                        <a:rPr lang="ru-RU" sz="1100">
                          <a:effectLst/>
                          <a:latin typeface="Times New Roman" panose="02020603050405020304" pitchFamily="18" charset="0"/>
                          <a:ea typeface="Times New Roman" panose="02020603050405020304" pitchFamily="18" charset="0"/>
                        </a:rPr>
                        <a:t>ТИ</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40,0</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63,3</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b="1">
                          <a:solidFill>
                            <a:srgbClr val="00B050"/>
                          </a:solidFill>
                          <a:effectLst/>
                          <a:latin typeface="Times New Roman" panose="02020603050405020304" pitchFamily="18" charset="0"/>
                          <a:ea typeface="Times New Roman" panose="02020603050405020304" pitchFamily="18" charset="0"/>
                        </a:rPr>
                        <a:t>+20,3</a:t>
                      </a:r>
                      <a:endParaRPr lang="ru-RU" sz="1100">
                        <a:solidFill>
                          <a:srgbClr val="00B050"/>
                        </a:solidFill>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spcAft>
                          <a:spcPts val="0"/>
                        </a:spcAft>
                      </a:pPr>
                      <a:r>
                        <a:rPr lang="ru-RU" sz="1100" dirty="0">
                          <a:effectLst/>
                          <a:latin typeface="Times New Roman" panose="02020603050405020304" pitchFamily="18" charset="0"/>
                          <a:ea typeface="Times New Roman" panose="02020603050405020304" pitchFamily="18" charset="0"/>
                        </a:rPr>
                        <a:t>ТИ сырт</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41,0</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65,3</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b="1" dirty="0">
                          <a:solidFill>
                            <a:srgbClr val="00B050"/>
                          </a:solidFill>
                          <a:effectLst/>
                          <a:latin typeface="Times New Roman" panose="02020603050405020304" pitchFamily="18" charset="0"/>
                          <a:ea typeface="Times New Roman" panose="02020603050405020304" pitchFamily="18" charset="0"/>
                        </a:rPr>
                        <a:t>+24,3</a:t>
                      </a:r>
                      <a:endParaRPr lang="ru-RU" sz="1100" dirty="0">
                        <a:solidFill>
                          <a:srgbClr val="00B050"/>
                        </a:solidFill>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052">
                <a:tc>
                  <a:txBody>
                    <a:bodyPr/>
                    <a:lstStyle/>
                    <a:p>
                      <a:pPr indent="-1270">
                        <a:spcAft>
                          <a:spcPts val="0"/>
                        </a:spcAft>
                      </a:pPr>
                      <a:r>
                        <a:rPr lang="ru-RU" sz="1100">
                          <a:effectLst/>
                          <a:latin typeface="Times New Roman" panose="02020603050405020304" pitchFamily="18" charset="0"/>
                          <a:ea typeface="Times New Roman" panose="02020603050405020304" pitchFamily="18" charset="0"/>
                        </a:rPr>
                        <a:t>КГТИ</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28,0</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48,2</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b="1">
                          <a:solidFill>
                            <a:srgbClr val="00B050"/>
                          </a:solidFill>
                          <a:effectLst/>
                          <a:latin typeface="Times New Roman" panose="02020603050405020304" pitchFamily="18" charset="0"/>
                          <a:ea typeface="Times New Roman" panose="02020603050405020304" pitchFamily="18" charset="0"/>
                        </a:rPr>
                        <a:t>+20,2</a:t>
                      </a:r>
                      <a:endParaRPr lang="ru-RU" sz="1100">
                        <a:solidFill>
                          <a:srgbClr val="00B050"/>
                        </a:solidFill>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spcAft>
                          <a:spcPts val="0"/>
                        </a:spcAft>
                      </a:pPr>
                      <a:r>
                        <a:rPr lang="ru-RU" sz="1100">
                          <a:effectLst/>
                          <a:latin typeface="Times New Roman" panose="02020603050405020304" pitchFamily="18" charset="0"/>
                          <a:ea typeface="Times New Roman" panose="02020603050405020304" pitchFamily="18" charset="0"/>
                        </a:rPr>
                        <a:t>КГТИ сырт</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69,6</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80,4</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b="1" dirty="0">
                          <a:solidFill>
                            <a:srgbClr val="00B050"/>
                          </a:solidFill>
                          <a:effectLst/>
                          <a:latin typeface="Times New Roman" panose="02020603050405020304" pitchFamily="18" charset="0"/>
                          <a:ea typeface="Times New Roman" panose="02020603050405020304" pitchFamily="18" charset="0"/>
                        </a:rPr>
                        <a:t>+10,8</a:t>
                      </a:r>
                      <a:endParaRPr lang="ru-RU" sz="1100" dirty="0">
                        <a:solidFill>
                          <a:srgbClr val="00B050"/>
                        </a:solidFill>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052">
                <a:tc>
                  <a:txBody>
                    <a:bodyPr/>
                    <a:lstStyle/>
                    <a:p>
                      <a:pPr indent="-1270">
                        <a:spcAft>
                          <a:spcPts val="0"/>
                        </a:spcAft>
                      </a:pPr>
                      <a:r>
                        <a:rPr lang="ru-RU" sz="1100">
                          <a:effectLst/>
                          <a:latin typeface="Times New Roman" panose="02020603050405020304" pitchFamily="18" charset="0"/>
                          <a:ea typeface="Times New Roman" panose="02020603050405020304" pitchFamily="18" charset="0"/>
                        </a:rPr>
                        <a:t>ЭТ</a:t>
                      </a:r>
                      <a:r>
                        <a:rPr lang="ky-KG" sz="1100">
                          <a:effectLst/>
                          <a:latin typeface="Times New Roman" panose="02020603050405020304" pitchFamily="18" charset="0"/>
                          <a:ea typeface="Times New Roman" panose="02020603050405020304" pitchFamily="18" charset="0"/>
                        </a:rPr>
                        <a:t>И (ИЭТ)</a:t>
                      </a:r>
                      <a:endParaRPr lang="ru-RU" sz="1100">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28,0</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69,5</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b="1">
                          <a:solidFill>
                            <a:srgbClr val="00B050"/>
                          </a:solidFill>
                          <a:effectLst/>
                          <a:latin typeface="Times New Roman" panose="02020603050405020304" pitchFamily="18" charset="0"/>
                          <a:ea typeface="Times New Roman" panose="02020603050405020304" pitchFamily="18" charset="0"/>
                        </a:rPr>
                        <a:t>+41,5</a:t>
                      </a:r>
                      <a:endParaRPr lang="ru-RU" sz="1100">
                        <a:solidFill>
                          <a:srgbClr val="00B050"/>
                        </a:solidFill>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spcAft>
                          <a:spcPts val="0"/>
                        </a:spcAft>
                      </a:pPr>
                      <a:r>
                        <a:rPr lang="ru-RU" sz="1100">
                          <a:effectLst/>
                          <a:latin typeface="Times New Roman" panose="02020603050405020304" pitchFamily="18" charset="0"/>
                          <a:ea typeface="Times New Roman" panose="02020603050405020304" pitchFamily="18" charset="0"/>
                        </a:rPr>
                        <a:t>ЭТ</a:t>
                      </a:r>
                      <a:r>
                        <a:rPr lang="ky-KG" sz="1100">
                          <a:effectLst/>
                          <a:latin typeface="Times New Roman" panose="02020603050405020304" pitchFamily="18" charset="0"/>
                          <a:ea typeface="Times New Roman" panose="02020603050405020304" pitchFamily="18" charset="0"/>
                        </a:rPr>
                        <a:t>И</a:t>
                      </a:r>
                      <a:r>
                        <a:rPr lang="ru-RU" sz="1100">
                          <a:effectLst/>
                          <a:latin typeface="Times New Roman" panose="02020603050405020304" pitchFamily="18" charset="0"/>
                          <a:ea typeface="Times New Roman" panose="02020603050405020304" pitchFamily="18" charset="0"/>
                        </a:rPr>
                        <a:t> сырт</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53,7</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78,0</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b="1" dirty="0">
                          <a:solidFill>
                            <a:srgbClr val="00B050"/>
                          </a:solidFill>
                          <a:effectLst/>
                          <a:latin typeface="Times New Roman" panose="02020603050405020304" pitchFamily="18" charset="0"/>
                          <a:ea typeface="Times New Roman" panose="02020603050405020304" pitchFamily="18" charset="0"/>
                        </a:rPr>
                        <a:t>+24,3</a:t>
                      </a:r>
                      <a:endParaRPr lang="ru-RU" sz="1100" dirty="0">
                        <a:solidFill>
                          <a:srgbClr val="00B050"/>
                        </a:solidFill>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052">
                <a:tc>
                  <a:txBody>
                    <a:bodyPr/>
                    <a:lstStyle/>
                    <a:p>
                      <a:pPr indent="-635">
                        <a:spcAft>
                          <a:spcPts val="0"/>
                        </a:spcAft>
                      </a:pPr>
                      <a:r>
                        <a:rPr lang="ky-KG" sz="1100">
                          <a:effectLst/>
                          <a:latin typeface="Times New Roman" panose="02020603050405020304" pitchFamily="18" charset="0"/>
                          <a:ea typeface="Times New Roman" panose="02020603050405020304" pitchFamily="18" charset="0"/>
                        </a:rPr>
                        <a:t>ЭЛЖМ  (МВШЛ)</a:t>
                      </a:r>
                      <a:endParaRPr lang="ru-RU" sz="1100">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64,7</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73,4</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b="1">
                          <a:solidFill>
                            <a:srgbClr val="00B050"/>
                          </a:solidFill>
                          <a:effectLst/>
                          <a:latin typeface="Times New Roman" panose="02020603050405020304" pitchFamily="18" charset="0"/>
                          <a:ea typeface="Times New Roman" panose="02020603050405020304" pitchFamily="18" charset="0"/>
                        </a:rPr>
                        <a:t>+8,7</a:t>
                      </a:r>
                      <a:endParaRPr lang="ru-RU" sz="1100">
                        <a:solidFill>
                          <a:srgbClr val="00B050"/>
                        </a:solidFill>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spcAft>
                          <a:spcPts val="0"/>
                        </a:spcAft>
                      </a:pPr>
                      <a:r>
                        <a:rPr lang="ky-KG" sz="1100">
                          <a:effectLst/>
                          <a:latin typeface="Times New Roman" panose="02020603050405020304" pitchFamily="18" charset="0"/>
                          <a:ea typeface="Times New Roman" panose="02020603050405020304" pitchFamily="18" charset="0"/>
                        </a:rPr>
                        <a:t>ЭЛЖМ</a:t>
                      </a:r>
                      <a:r>
                        <a:rPr lang="ru-RU" sz="1100">
                          <a:effectLst/>
                          <a:latin typeface="Times New Roman" panose="02020603050405020304" pitchFamily="18" charset="0"/>
                          <a:ea typeface="Times New Roman" panose="02020603050405020304" pitchFamily="18" charset="0"/>
                        </a:rPr>
                        <a:t> сырт</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73,3</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95,6</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b="1" dirty="0">
                          <a:solidFill>
                            <a:srgbClr val="00B050"/>
                          </a:solidFill>
                          <a:effectLst/>
                          <a:latin typeface="Times New Roman" panose="02020603050405020304" pitchFamily="18" charset="0"/>
                          <a:ea typeface="Times New Roman" panose="02020603050405020304" pitchFamily="18" charset="0"/>
                        </a:rPr>
                        <a:t>+22,3</a:t>
                      </a:r>
                      <a:endParaRPr lang="ru-RU" sz="1100" dirty="0">
                        <a:solidFill>
                          <a:srgbClr val="00B050"/>
                        </a:solidFill>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052">
                <a:tc>
                  <a:txBody>
                    <a:bodyPr/>
                    <a:lstStyle/>
                    <a:p>
                      <a:pPr indent="-1270">
                        <a:spcAft>
                          <a:spcPts val="0"/>
                        </a:spcAft>
                      </a:pPr>
                      <a:r>
                        <a:rPr lang="ky-KG" sz="1100">
                          <a:effectLst/>
                          <a:latin typeface="Times New Roman" panose="02020603050405020304" pitchFamily="18" charset="0"/>
                          <a:ea typeface="Times New Roman" panose="02020603050405020304" pitchFamily="18" charset="0"/>
                        </a:rPr>
                        <a:t>ЭБЖМ (ВШЭБ)</a:t>
                      </a:r>
                      <a:endParaRPr lang="ru-RU" sz="1100">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54,7</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77,3</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b="1">
                          <a:solidFill>
                            <a:srgbClr val="00B050"/>
                          </a:solidFill>
                          <a:effectLst/>
                          <a:latin typeface="Times New Roman" panose="02020603050405020304" pitchFamily="18" charset="0"/>
                          <a:ea typeface="Times New Roman" panose="02020603050405020304" pitchFamily="18" charset="0"/>
                        </a:rPr>
                        <a:t>+22,6</a:t>
                      </a:r>
                      <a:endParaRPr lang="ru-RU" sz="1100">
                        <a:solidFill>
                          <a:srgbClr val="00B050"/>
                        </a:solidFill>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spcAft>
                          <a:spcPts val="0"/>
                        </a:spcAft>
                      </a:pPr>
                      <a:r>
                        <a:rPr lang="ky-KG" sz="1100">
                          <a:effectLst/>
                          <a:latin typeface="Times New Roman" panose="02020603050405020304" pitchFamily="18" charset="0"/>
                          <a:ea typeface="Times New Roman" panose="02020603050405020304" pitchFamily="18" charset="0"/>
                        </a:rPr>
                        <a:t>ЭБЖМ</a:t>
                      </a:r>
                      <a:r>
                        <a:rPr lang="ru-RU" sz="1100">
                          <a:effectLst/>
                          <a:latin typeface="Times New Roman" panose="02020603050405020304" pitchFamily="18" charset="0"/>
                          <a:ea typeface="Times New Roman" panose="02020603050405020304" pitchFamily="18" charset="0"/>
                        </a:rPr>
                        <a:t> сырт</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74,3</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86,2</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b="1" dirty="0">
                          <a:solidFill>
                            <a:srgbClr val="00B050"/>
                          </a:solidFill>
                          <a:effectLst/>
                          <a:latin typeface="Times New Roman" panose="02020603050405020304" pitchFamily="18" charset="0"/>
                          <a:ea typeface="Times New Roman" panose="02020603050405020304" pitchFamily="18" charset="0"/>
                        </a:rPr>
                        <a:t>+11,9</a:t>
                      </a:r>
                      <a:endParaRPr lang="ru-RU" sz="1100" dirty="0">
                        <a:solidFill>
                          <a:srgbClr val="00B050"/>
                        </a:solidFill>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004">
                <a:tc>
                  <a:txBody>
                    <a:bodyPr/>
                    <a:lstStyle/>
                    <a:p>
                      <a:pPr indent="-1270">
                        <a:spcAft>
                          <a:spcPts val="0"/>
                        </a:spcAft>
                      </a:pPr>
                      <a:r>
                        <a:rPr lang="ru-RU" sz="1100" dirty="0">
                          <a:effectLst/>
                          <a:latin typeface="Times New Roman" panose="02020603050405020304" pitchFamily="18" charset="0"/>
                          <a:ea typeface="Times New Roman" panose="02020603050405020304" pitchFamily="18" charset="0"/>
                        </a:rPr>
                        <a:t>ББПИ</a:t>
                      </a:r>
                      <a:r>
                        <a:rPr lang="ky-KG" sz="1100" dirty="0">
                          <a:effectLst/>
                          <a:latin typeface="Times New Roman" panose="02020603050405020304" pitchFamily="18" charset="0"/>
                          <a:ea typeface="Times New Roman" panose="02020603050405020304" pitchFamily="18" charset="0"/>
                        </a:rPr>
                        <a:t> (ИСОП)</a:t>
                      </a:r>
                      <a:endParaRPr lang="ru-RU" sz="1100" dirty="0">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dirty="0">
                          <a:effectLst/>
                          <a:latin typeface="Times New Roman" panose="02020603050405020304" pitchFamily="18" charset="0"/>
                          <a:ea typeface="Times New Roman" panose="02020603050405020304" pitchFamily="18" charset="0"/>
                        </a:rPr>
                        <a:t>37,3</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dirty="0">
                          <a:effectLst/>
                          <a:latin typeface="Times New Roman" panose="02020603050405020304" pitchFamily="18" charset="0"/>
                          <a:ea typeface="Times New Roman" panose="02020603050405020304" pitchFamily="18" charset="0"/>
                        </a:rPr>
                        <a:t>60,4</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b="1" dirty="0">
                          <a:solidFill>
                            <a:srgbClr val="00B050"/>
                          </a:solidFill>
                          <a:effectLst/>
                          <a:latin typeface="Times New Roman" panose="02020603050405020304" pitchFamily="18" charset="0"/>
                          <a:ea typeface="Times New Roman" panose="02020603050405020304" pitchFamily="18" charset="0"/>
                        </a:rPr>
                        <a:t>+23,1</a:t>
                      </a:r>
                      <a:endParaRPr lang="ru-RU" sz="1100" dirty="0">
                        <a:solidFill>
                          <a:srgbClr val="00B050"/>
                        </a:solidFill>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 algn="l" defTabSz="914400" rtl="0" eaLnBrk="1" fontAlgn="auto" latinLnBrk="0" hangingPunct="1">
                        <a:lnSpc>
                          <a:spcPct val="100000"/>
                        </a:lnSpc>
                        <a:spcBef>
                          <a:spcPts val="0"/>
                        </a:spcBef>
                        <a:spcAft>
                          <a:spcPts val="0"/>
                        </a:spcAft>
                        <a:buClrTx/>
                        <a:buSzTx/>
                        <a:buFontTx/>
                        <a:buNone/>
                        <a:tabLst/>
                        <a:defRPr/>
                      </a:pPr>
                      <a:r>
                        <a:rPr lang="ru-RU" sz="1100" dirty="0" err="1" smtClean="0">
                          <a:effectLst/>
                          <a:latin typeface="Times New Roman"/>
                          <a:ea typeface="Times New Roman"/>
                        </a:rPr>
                        <a:t>Исанов</a:t>
                      </a:r>
                      <a:r>
                        <a:rPr lang="ru-RU" sz="1100" dirty="0" smtClean="0">
                          <a:effectLst/>
                          <a:latin typeface="Times New Roman"/>
                          <a:ea typeface="Times New Roman"/>
                        </a:rPr>
                        <a:t> </a:t>
                      </a:r>
                      <a:r>
                        <a:rPr lang="ru-RU" sz="1100" dirty="0" err="1" smtClean="0">
                          <a:effectLst/>
                          <a:latin typeface="Times New Roman"/>
                          <a:ea typeface="Times New Roman"/>
                        </a:rPr>
                        <a:t>ат.КИ-КИ</a:t>
                      </a:r>
                      <a:r>
                        <a:rPr lang="ru-RU" sz="1100" dirty="0" err="1" smtClean="0">
                          <a:effectLst/>
                          <a:latin typeface="Times New Roman" panose="02020603050405020304" pitchFamily="18" charset="0"/>
                          <a:ea typeface="Times New Roman" panose="02020603050405020304" pitchFamily="18" charset="0"/>
                        </a:rPr>
                        <a:t>сырт</a:t>
                      </a:r>
                      <a:endParaRPr lang="ru-RU" sz="1100" dirty="0">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fontAlgn="auto">
                        <a:spcAft>
                          <a:spcPts val="0"/>
                        </a:spcAft>
                      </a:pPr>
                      <a:r>
                        <a:rPr lang="ru-RU" sz="1100" dirty="0" smtClean="0">
                          <a:effectLst/>
                          <a:latin typeface="Times New Roman" panose="02020603050405020304" pitchFamily="18" charset="0"/>
                          <a:ea typeface="Times New Roman" panose="02020603050405020304" pitchFamily="18" charset="0"/>
                        </a:rPr>
                        <a:t>63,7</a:t>
                      </a:r>
                      <a:r>
                        <a:rPr lang="ru-RU" sz="1100" dirty="0">
                          <a:effectLst/>
                          <a:latin typeface="Times New Roman" panose="02020603050405020304" pitchFamily="18" charset="0"/>
                          <a:ea typeface="Times New Roman" panose="02020603050405020304" pitchFamily="18" charset="0"/>
                        </a:rPr>
                        <a:t> </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635" algn="ctr" fontAlgn="auto">
                        <a:spcAft>
                          <a:spcPts val="0"/>
                        </a:spcAft>
                      </a:pPr>
                      <a:r>
                        <a:rPr lang="ru-RU" sz="1100">
                          <a:effectLst/>
                          <a:latin typeface="Times New Roman" panose="02020603050405020304" pitchFamily="18" charset="0"/>
                          <a:ea typeface="Times New Roman" panose="02020603050405020304" pitchFamily="18" charset="0"/>
                        </a:rPr>
                        <a:t>79,4</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b="1" dirty="0">
                          <a:solidFill>
                            <a:srgbClr val="00B050"/>
                          </a:solidFill>
                          <a:effectLst/>
                          <a:latin typeface="Times New Roman" panose="02020603050405020304" pitchFamily="18" charset="0"/>
                          <a:ea typeface="Times New Roman" panose="02020603050405020304" pitchFamily="18" charset="0"/>
                        </a:rPr>
                        <a:t>+15,7</a:t>
                      </a:r>
                      <a:endParaRPr lang="ru-RU" sz="1100" dirty="0">
                        <a:solidFill>
                          <a:srgbClr val="00B050"/>
                        </a:solidFill>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indent="-1270">
                        <a:spcAft>
                          <a:spcPts val="0"/>
                        </a:spcAft>
                      </a:pPr>
                      <a:r>
                        <a:rPr lang="ru-RU" sz="1100" dirty="0">
                          <a:effectLst/>
                          <a:latin typeface="Times New Roman" panose="02020603050405020304" pitchFamily="18" charset="0"/>
                          <a:ea typeface="Times New Roman" panose="02020603050405020304" pitchFamily="18" charset="0"/>
                        </a:rPr>
                        <a:t>АД</a:t>
                      </a:r>
                      <a:r>
                        <a:rPr lang="ky-KG" sz="1100" dirty="0" err="1">
                          <a:effectLst/>
                          <a:latin typeface="Times New Roman" panose="02020603050405020304" pitchFamily="18" charset="0"/>
                          <a:ea typeface="Times New Roman" panose="02020603050405020304" pitchFamily="18" charset="0"/>
                        </a:rPr>
                        <a:t>И</a:t>
                      </a:r>
                      <a:r>
                        <a:rPr lang="ky-KG" sz="1100" dirty="0">
                          <a:effectLst/>
                          <a:latin typeface="Times New Roman" panose="02020603050405020304" pitchFamily="18" charset="0"/>
                          <a:ea typeface="Times New Roman" panose="02020603050405020304" pitchFamily="18" charset="0"/>
                        </a:rPr>
                        <a:t> (ИАД)</a:t>
                      </a:r>
                      <a:endParaRPr lang="ru-RU" sz="1100" dirty="0">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dirty="0">
                          <a:effectLst/>
                          <a:latin typeface="Times New Roman" panose="02020603050405020304" pitchFamily="18" charset="0"/>
                          <a:ea typeface="Times New Roman" panose="02020603050405020304" pitchFamily="18" charset="0"/>
                        </a:rPr>
                        <a:t>43,4</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dirty="0">
                          <a:effectLst/>
                          <a:latin typeface="Times New Roman" panose="02020603050405020304" pitchFamily="18" charset="0"/>
                          <a:ea typeface="Times New Roman" panose="02020603050405020304" pitchFamily="18" charset="0"/>
                        </a:rPr>
                        <a:t>70,8</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b="1" dirty="0">
                          <a:solidFill>
                            <a:srgbClr val="00B050"/>
                          </a:solidFill>
                          <a:effectLst/>
                          <a:latin typeface="Times New Roman" panose="02020603050405020304" pitchFamily="18" charset="0"/>
                          <a:ea typeface="Times New Roman" panose="02020603050405020304" pitchFamily="18" charset="0"/>
                        </a:rPr>
                        <a:t>+27,4</a:t>
                      </a:r>
                      <a:endParaRPr lang="ru-RU" sz="1100" dirty="0">
                        <a:solidFill>
                          <a:srgbClr val="00B050"/>
                        </a:solidFill>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 algn="l" defTabSz="914400" rtl="0" eaLnBrk="1" fontAlgn="auto" latinLnBrk="0" hangingPunct="1">
                        <a:lnSpc>
                          <a:spcPct val="100000"/>
                        </a:lnSpc>
                        <a:spcBef>
                          <a:spcPts val="0"/>
                        </a:spcBef>
                        <a:spcAft>
                          <a:spcPts val="0"/>
                        </a:spcAft>
                        <a:buClrTx/>
                        <a:buSzTx/>
                        <a:buFontTx/>
                        <a:buNone/>
                        <a:tabLst/>
                        <a:defRPr/>
                      </a:pPr>
                      <a:r>
                        <a:rPr lang="ru-RU" sz="1100" dirty="0" err="1" smtClean="0">
                          <a:effectLst/>
                          <a:latin typeface="Times New Roman"/>
                          <a:ea typeface="Times New Roman"/>
                        </a:rPr>
                        <a:t>Асаналиев</a:t>
                      </a:r>
                      <a:r>
                        <a:rPr lang="ru-RU" sz="1100" dirty="0" smtClean="0">
                          <a:effectLst/>
                          <a:latin typeface="Times New Roman"/>
                          <a:ea typeface="Times New Roman"/>
                        </a:rPr>
                        <a:t> </a:t>
                      </a:r>
                      <a:r>
                        <a:rPr lang="ru-RU" sz="1100" dirty="0" err="1" smtClean="0">
                          <a:effectLst/>
                          <a:latin typeface="Times New Roman"/>
                          <a:ea typeface="Times New Roman"/>
                        </a:rPr>
                        <a:t>ат.КТ-МИ</a:t>
                      </a:r>
                      <a:r>
                        <a:rPr lang="ru-RU" sz="1100" dirty="0" err="1" smtClean="0">
                          <a:effectLst/>
                          <a:latin typeface="Times New Roman" panose="02020603050405020304" pitchFamily="18" charset="0"/>
                          <a:ea typeface="Times New Roman" panose="02020603050405020304" pitchFamily="18" charset="0"/>
                        </a:rPr>
                        <a:t>сырт</a:t>
                      </a:r>
                      <a:endParaRPr lang="ru-RU" sz="1100" dirty="0">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fontAlgn="auto">
                        <a:spcAft>
                          <a:spcPts val="0"/>
                        </a:spcAft>
                      </a:pPr>
                      <a:r>
                        <a:rPr lang="ru-RU" sz="1100" dirty="0" smtClean="0">
                          <a:effectLst/>
                          <a:latin typeface="Times New Roman" panose="02020603050405020304" pitchFamily="18" charset="0"/>
                          <a:ea typeface="Times New Roman" panose="02020603050405020304" pitchFamily="18" charset="0"/>
                        </a:rPr>
                        <a:t>56,6</a:t>
                      </a:r>
                      <a:endParaRPr lang="ru-RU" sz="1100" dirty="0">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635" algn="ctr" fontAlgn="auto">
                        <a:spcAft>
                          <a:spcPts val="0"/>
                        </a:spcAft>
                      </a:pPr>
                      <a:r>
                        <a:rPr lang="ru-RU" sz="1100" dirty="0">
                          <a:effectLst/>
                          <a:latin typeface="Times New Roman" panose="02020603050405020304" pitchFamily="18" charset="0"/>
                          <a:ea typeface="Times New Roman" panose="02020603050405020304" pitchFamily="18" charset="0"/>
                        </a:rPr>
                        <a:t>61,3</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b="1" dirty="0">
                          <a:solidFill>
                            <a:srgbClr val="00B050"/>
                          </a:solidFill>
                          <a:effectLst/>
                          <a:latin typeface="Times New Roman" panose="02020603050405020304" pitchFamily="18" charset="0"/>
                          <a:ea typeface="Times New Roman" panose="02020603050405020304" pitchFamily="18" charset="0"/>
                        </a:rPr>
                        <a:t>+4,7</a:t>
                      </a:r>
                      <a:endParaRPr lang="ru-RU" sz="1100" dirty="0">
                        <a:solidFill>
                          <a:srgbClr val="00B050"/>
                        </a:solidFill>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spcAft>
                          <a:spcPts val="0"/>
                        </a:spcAft>
                      </a:pPr>
                      <a:r>
                        <a:rPr lang="ru-RU" sz="1100" dirty="0" err="1" smtClean="0">
                          <a:effectLst/>
                          <a:latin typeface="Times New Roman"/>
                          <a:ea typeface="Times New Roman"/>
                        </a:rPr>
                        <a:t>Исанов</a:t>
                      </a:r>
                      <a:r>
                        <a:rPr lang="ru-RU" sz="1100" dirty="0" smtClean="0">
                          <a:effectLst/>
                          <a:latin typeface="Times New Roman"/>
                          <a:ea typeface="Times New Roman"/>
                        </a:rPr>
                        <a:t> </a:t>
                      </a:r>
                      <a:r>
                        <a:rPr lang="ru-RU" sz="1100" dirty="0" err="1" smtClean="0">
                          <a:effectLst/>
                          <a:latin typeface="Times New Roman"/>
                          <a:ea typeface="Times New Roman"/>
                        </a:rPr>
                        <a:t>ат.КИ</a:t>
                      </a:r>
                      <a:r>
                        <a:rPr lang="ru-RU" sz="1100" dirty="0" smtClean="0">
                          <a:effectLst/>
                          <a:latin typeface="Times New Roman"/>
                          <a:ea typeface="Times New Roman"/>
                        </a:rPr>
                        <a:t>-КИ</a:t>
                      </a:r>
                      <a:endParaRPr lang="ru-RU" sz="1100" dirty="0">
                        <a:effectLst/>
                        <a:latin typeface="Times New Roman"/>
                        <a:ea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47,6</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67,7</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b="1" dirty="0">
                          <a:solidFill>
                            <a:srgbClr val="00B050"/>
                          </a:solidFill>
                          <a:effectLst/>
                          <a:latin typeface="Times New Roman" panose="02020603050405020304" pitchFamily="18" charset="0"/>
                          <a:ea typeface="Times New Roman" panose="02020603050405020304" pitchFamily="18" charset="0"/>
                        </a:rPr>
                        <a:t>+20,1</a:t>
                      </a:r>
                      <a:endParaRPr lang="ru-RU" sz="1100" dirty="0">
                        <a:solidFill>
                          <a:srgbClr val="00B050"/>
                        </a:solidFill>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spcAft>
                          <a:spcPts val="0"/>
                        </a:spcAft>
                      </a:pPr>
                      <a:r>
                        <a:rPr lang="ru-RU" sz="1100">
                          <a:effectLst/>
                          <a:latin typeface="Times New Roman" panose="02020603050405020304" pitchFamily="18" charset="0"/>
                          <a:ea typeface="Times New Roman" panose="02020603050405020304" pitchFamily="18" charset="0"/>
                        </a:rPr>
                        <a:t>Токмок</a:t>
                      </a:r>
                      <a:r>
                        <a:rPr lang="ky-KG" sz="1100">
                          <a:effectLst/>
                          <a:latin typeface="Times New Roman" panose="02020603050405020304" pitchFamily="18" charset="0"/>
                          <a:ea typeface="Times New Roman" panose="02020603050405020304" pitchFamily="18" charset="0"/>
                        </a:rPr>
                        <a:t> ш. филиал сырт</a:t>
                      </a:r>
                      <a:r>
                        <a:rPr lang="ru-RU" sz="1100">
                          <a:effectLst/>
                          <a:latin typeface="Times New Roman" panose="02020603050405020304" pitchFamily="18" charset="0"/>
                          <a:ea typeface="Times New Roman" panose="02020603050405020304" pitchFamily="18" charset="0"/>
                        </a:rPr>
                        <a:t>.</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53,8</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92,6</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b="1" dirty="0">
                          <a:solidFill>
                            <a:srgbClr val="00B050"/>
                          </a:solidFill>
                          <a:effectLst/>
                          <a:latin typeface="Times New Roman" panose="02020603050405020304" pitchFamily="18" charset="0"/>
                          <a:ea typeface="Times New Roman" panose="02020603050405020304" pitchFamily="18" charset="0"/>
                        </a:rPr>
                        <a:t>+38,8</a:t>
                      </a:r>
                      <a:endParaRPr lang="ru-RU" sz="1100" dirty="0">
                        <a:solidFill>
                          <a:srgbClr val="00B050"/>
                        </a:solidFill>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104">
                <a:tc>
                  <a:txBody>
                    <a:bodyPr/>
                    <a:lstStyle/>
                    <a:p>
                      <a:pPr>
                        <a:spcAft>
                          <a:spcPts val="0"/>
                        </a:spcAft>
                      </a:pPr>
                      <a:r>
                        <a:rPr lang="ru-RU" sz="1100" dirty="0" err="1" smtClean="0">
                          <a:effectLst/>
                          <a:latin typeface="Times New Roman"/>
                          <a:ea typeface="Times New Roman"/>
                        </a:rPr>
                        <a:t>Асаналиев</a:t>
                      </a:r>
                      <a:r>
                        <a:rPr lang="ru-RU" sz="1100" dirty="0" smtClean="0">
                          <a:effectLst/>
                          <a:latin typeface="Times New Roman"/>
                          <a:ea typeface="Times New Roman"/>
                        </a:rPr>
                        <a:t> </a:t>
                      </a:r>
                      <a:r>
                        <a:rPr lang="ru-RU" sz="1100" dirty="0" err="1" smtClean="0">
                          <a:effectLst/>
                          <a:latin typeface="Times New Roman"/>
                          <a:ea typeface="Times New Roman"/>
                        </a:rPr>
                        <a:t>ат.КТ</a:t>
                      </a:r>
                      <a:r>
                        <a:rPr lang="ru-RU" sz="1100" dirty="0" smtClean="0">
                          <a:effectLst/>
                          <a:latin typeface="Times New Roman"/>
                          <a:ea typeface="Times New Roman"/>
                        </a:rPr>
                        <a:t>-МИ</a:t>
                      </a:r>
                      <a:endParaRPr lang="ru-RU" sz="1100" dirty="0">
                        <a:effectLst/>
                        <a:latin typeface="Times New Roman"/>
                        <a:ea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31,8</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49,6</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b="1" dirty="0">
                          <a:solidFill>
                            <a:srgbClr val="00B050"/>
                          </a:solidFill>
                          <a:effectLst/>
                          <a:latin typeface="Times New Roman" panose="02020603050405020304" pitchFamily="18" charset="0"/>
                          <a:ea typeface="Times New Roman" panose="02020603050405020304" pitchFamily="18" charset="0"/>
                        </a:rPr>
                        <a:t>+17,8</a:t>
                      </a:r>
                      <a:endParaRPr lang="ru-RU" sz="1100" dirty="0">
                        <a:solidFill>
                          <a:srgbClr val="00B050"/>
                        </a:solidFill>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spcAft>
                          <a:spcPts val="0"/>
                        </a:spcAft>
                      </a:pPr>
                      <a:r>
                        <a:rPr lang="ru-RU" sz="1100" dirty="0">
                          <a:effectLst/>
                          <a:latin typeface="Times New Roman" panose="02020603050405020304" pitchFamily="18" charset="0"/>
                          <a:ea typeface="Times New Roman" panose="02020603050405020304" pitchFamily="18" charset="0"/>
                        </a:rPr>
                        <a:t>Кызыл-</a:t>
                      </a:r>
                      <a:r>
                        <a:rPr lang="ru-RU" sz="1100" dirty="0" err="1">
                          <a:effectLst/>
                          <a:latin typeface="Times New Roman" panose="02020603050405020304" pitchFamily="18" charset="0"/>
                          <a:ea typeface="Times New Roman" panose="02020603050405020304" pitchFamily="18" charset="0"/>
                        </a:rPr>
                        <a:t>Кыя</a:t>
                      </a:r>
                      <a:r>
                        <a:rPr lang="ky-KG" sz="1100" dirty="0">
                          <a:effectLst/>
                          <a:latin typeface="Times New Roman" panose="02020603050405020304" pitchFamily="18" charset="0"/>
                          <a:ea typeface="Times New Roman" panose="02020603050405020304" pitchFamily="18" charset="0"/>
                        </a:rPr>
                        <a:t> ш. филиал сырт</a:t>
                      </a:r>
                      <a:r>
                        <a:rPr lang="ru-RU" sz="1100" dirty="0">
                          <a:effectLst/>
                          <a:latin typeface="Times New Roman" panose="02020603050405020304" pitchFamily="18" charset="0"/>
                          <a:ea typeface="Times New Roman" panose="02020603050405020304" pitchFamily="18" charset="0"/>
                        </a:rPr>
                        <a:t>.</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97,5</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97,5</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spcAft>
                          <a:spcPts val="0"/>
                        </a:spcAft>
                      </a:pPr>
                      <a:r>
                        <a:rPr lang="ru-RU" sz="1100" b="1" dirty="0">
                          <a:solidFill>
                            <a:srgbClr val="00B050"/>
                          </a:solidFill>
                          <a:effectLst/>
                          <a:latin typeface="Times New Roman" panose="02020603050405020304" pitchFamily="18" charset="0"/>
                          <a:ea typeface="Times New Roman" panose="02020603050405020304" pitchFamily="18" charset="0"/>
                        </a:rPr>
                        <a:t>+0</a:t>
                      </a:r>
                      <a:endParaRPr lang="ru-RU" sz="1100" dirty="0">
                        <a:solidFill>
                          <a:srgbClr val="00B050"/>
                        </a:solidFill>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792">
                <a:tc>
                  <a:txBody>
                    <a:bodyPr/>
                    <a:lstStyle/>
                    <a:p>
                      <a:pPr indent="-1270">
                        <a:spcAft>
                          <a:spcPts val="0"/>
                        </a:spcAft>
                      </a:pPr>
                      <a:r>
                        <a:rPr lang="ru-RU" sz="1100" dirty="0" err="1">
                          <a:effectLst/>
                          <a:latin typeface="Times New Roman" panose="02020603050405020304" pitchFamily="18" charset="0"/>
                          <a:ea typeface="Times New Roman" panose="02020603050405020304" pitchFamily="18" charset="0"/>
                        </a:rPr>
                        <a:t>Токмок</a:t>
                      </a:r>
                      <a:r>
                        <a:rPr lang="ru-RU" sz="1100" dirty="0">
                          <a:effectLst/>
                          <a:latin typeface="Times New Roman" panose="02020603050405020304" pitchFamily="18" charset="0"/>
                          <a:ea typeface="Times New Roman" panose="02020603050405020304" pitchFamily="18" charset="0"/>
                        </a:rPr>
                        <a:t> ш.</a:t>
                      </a:r>
                      <a:r>
                        <a:rPr lang="ky-KG" sz="1100" dirty="0">
                          <a:effectLst/>
                          <a:latin typeface="Times New Roman" panose="02020603050405020304" pitchFamily="18" charset="0"/>
                          <a:ea typeface="Times New Roman" panose="02020603050405020304" pitchFamily="18" charset="0"/>
                        </a:rPr>
                        <a:t> филиал</a:t>
                      </a:r>
                      <a:endParaRPr lang="ru-RU" sz="1100" dirty="0">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dirty="0">
                          <a:effectLst/>
                          <a:latin typeface="Times New Roman" panose="02020603050405020304" pitchFamily="18" charset="0"/>
                          <a:ea typeface="Times New Roman" panose="02020603050405020304" pitchFamily="18" charset="0"/>
                        </a:rPr>
                        <a:t>55,9</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dirty="0">
                          <a:effectLst/>
                          <a:latin typeface="Times New Roman" panose="02020603050405020304" pitchFamily="18" charset="0"/>
                          <a:ea typeface="Times New Roman" panose="02020603050405020304" pitchFamily="18" charset="0"/>
                        </a:rPr>
                        <a:t>79,3</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b="1" dirty="0">
                          <a:solidFill>
                            <a:srgbClr val="00B050"/>
                          </a:solidFill>
                          <a:effectLst/>
                          <a:latin typeface="Times New Roman" panose="02020603050405020304" pitchFamily="18" charset="0"/>
                          <a:ea typeface="Times New Roman" panose="02020603050405020304" pitchFamily="18" charset="0"/>
                        </a:rPr>
                        <a:t>+23,4</a:t>
                      </a:r>
                      <a:endParaRPr lang="ru-RU" sz="1100" dirty="0">
                        <a:solidFill>
                          <a:srgbClr val="00B050"/>
                        </a:solidFill>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spcAft>
                          <a:spcPts val="0"/>
                        </a:spcAft>
                      </a:pPr>
                      <a:r>
                        <a:rPr lang="ru-RU" sz="1100" b="1">
                          <a:effectLst/>
                          <a:latin typeface="Times New Roman" panose="02020603050405020304" pitchFamily="18" charset="0"/>
                          <a:ea typeface="Times New Roman" panose="02020603050405020304" pitchFamily="18" charset="0"/>
                        </a:rPr>
                        <a:t>Сырттан окуу формасы боюнча бардыгы</a:t>
                      </a:r>
                      <a:endParaRPr lang="ru-RU" sz="1100">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b="1">
                          <a:effectLst/>
                          <a:latin typeface="Times New Roman" panose="02020603050405020304" pitchFamily="18" charset="0"/>
                          <a:ea typeface="Times New Roman" panose="02020603050405020304" pitchFamily="18" charset="0"/>
                        </a:rPr>
                        <a:t>64,0</a:t>
                      </a:r>
                      <a:endParaRPr lang="ru-RU" sz="1100">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fontAlgn="auto">
                        <a:spcAft>
                          <a:spcPts val="0"/>
                        </a:spcAft>
                      </a:pPr>
                      <a:r>
                        <a:rPr lang="ru-RU" sz="1100" b="1">
                          <a:effectLst/>
                          <a:latin typeface="Times New Roman" panose="02020603050405020304" pitchFamily="18" charset="0"/>
                          <a:ea typeface="Times New Roman" panose="02020603050405020304" pitchFamily="18" charset="0"/>
                        </a:rPr>
                        <a:t>77,2</a:t>
                      </a:r>
                      <a:endParaRPr lang="ru-RU" sz="1100">
                        <a:effectLst/>
                        <a:latin typeface="Times New Roman" panose="02020603050405020304" pitchFamily="18" charset="0"/>
                        <a:ea typeface="Times New Roman" panose="02020603050405020304" pitchFamily="18" charset="0"/>
                      </a:endParaRPr>
                    </a:p>
                    <a:p>
                      <a:pPr indent="-1270" algn="ctr">
                        <a:spcAft>
                          <a:spcPts val="0"/>
                        </a:spcAft>
                      </a:pPr>
                      <a:r>
                        <a:rPr lang="ru-RU" sz="1100">
                          <a:effectLst/>
                          <a:latin typeface="Times New Roman" panose="02020603050405020304" pitchFamily="18" charset="0"/>
                          <a:ea typeface="Times New Roman" panose="02020603050405020304" pitchFamily="18" charset="0"/>
                        </a:rPr>
                        <a:t> </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spcAft>
                          <a:spcPts val="0"/>
                        </a:spcAft>
                      </a:pPr>
                      <a:r>
                        <a:rPr lang="ru-RU" sz="1100" b="1" dirty="0">
                          <a:solidFill>
                            <a:srgbClr val="00B050"/>
                          </a:solidFill>
                          <a:effectLst/>
                          <a:latin typeface="Times New Roman" panose="02020603050405020304" pitchFamily="18" charset="0"/>
                          <a:ea typeface="Times New Roman" panose="02020603050405020304" pitchFamily="18" charset="0"/>
                        </a:rPr>
                        <a:t>+13,2</a:t>
                      </a:r>
                      <a:endParaRPr lang="ru-RU" sz="1100" dirty="0">
                        <a:solidFill>
                          <a:srgbClr val="00B050"/>
                        </a:solidFill>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104">
                <a:tc>
                  <a:txBody>
                    <a:bodyPr/>
                    <a:lstStyle/>
                    <a:p>
                      <a:pPr indent="-1270">
                        <a:spcAft>
                          <a:spcPts val="0"/>
                        </a:spcAft>
                      </a:pPr>
                      <a:r>
                        <a:rPr lang="ru-RU" sz="1100">
                          <a:effectLst/>
                          <a:latin typeface="Times New Roman" panose="02020603050405020304" pitchFamily="18" charset="0"/>
                          <a:ea typeface="Times New Roman" panose="02020603050405020304" pitchFamily="18" charset="0"/>
                        </a:rPr>
                        <a:t>Кара-Балта ш.</a:t>
                      </a:r>
                      <a:r>
                        <a:rPr lang="ky-KG" sz="1100">
                          <a:effectLst/>
                          <a:latin typeface="Times New Roman" panose="02020603050405020304" pitchFamily="18" charset="0"/>
                          <a:ea typeface="Times New Roman" panose="02020603050405020304" pitchFamily="18" charset="0"/>
                        </a:rPr>
                        <a:t> филиал</a:t>
                      </a:r>
                      <a:r>
                        <a:rPr lang="ru-RU" sz="1100">
                          <a:effectLst/>
                          <a:latin typeface="Times New Roman" panose="02020603050405020304" pitchFamily="18" charset="0"/>
                          <a:ea typeface="Times New Roman" panose="02020603050405020304" pitchFamily="18" charset="0"/>
                        </a:rPr>
                        <a:t> (күн</a:t>
                      </a:r>
                      <a:r>
                        <a:rPr lang="ky-KG" sz="1100">
                          <a:effectLst/>
                          <a:latin typeface="Times New Roman" panose="02020603050405020304" pitchFamily="18" charset="0"/>
                          <a:ea typeface="Times New Roman" panose="02020603050405020304" pitchFamily="18" charset="0"/>
                        </a:rPr>
                        <a:t>д</a:t>
                      </a:r>
                      <a:r>
                        <a:rPr lang="ru-RU" sz="1100">
                          <a:effectLst/>
                          <a:latin typeface="Times New Roman" panose="02020603050405020304" pitchFamily="18" charset="0"/>
                          <a:ea typeface="Times New Roman" panose="02020603050405020304" pitchFamily="18" charset="0"/>
                        </a:rPr>
                        <a:t>/сырт)</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97,7</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dirty="0">
                          <a:effectLst/>
                          <a:latin typeface="Times New Roman" panose="02020603050405020304" pitchFamily="18" charset="0"/>
                          <a:ea typeface="Times New Roman" panose="02020603050405020304" pitchFamily="18" charset="0"/>
                        </a:rPr>
                        <a:t>97,7</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b="1" dirty="0">
                          <a:solidFill>
                            <a:srgbClr val="00B050"/>
                          </a:solidFill>
                          <a:effectLst/>
                          <a:latin typeface="Times New Roman" panose="02020603050405020304" pitchFamily="18" charset="0"/>
                          <a:ea typeface="Times New Roman" panose="02020603050405020304" pitchFamily="18" charset="0"/>
                        </a:rPr>
                        <a:t>+0</a:t>
                      </a:r>
                      <a:endParaRPr lang="ru-RU" sz="1100" dirty="0">
                        <a:solidFill>
                          <a:srgbClr val="00B050"/>
                        </a:solidFill>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 </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 </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 </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 </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104">
                <a:tc>
                  <a:txBody>
                    <a:bodyPr/>
                    <a:lstStyle/>
                    <a:p>
                      <a:pPr indent="-1270">
                        <a:spcAft>
                          <a:spcPts val="0"/>
                        </a:spcAft>
                      </a:pPr>
                      <a:r>
                        <a:rPr lang="ru-RU" sz="1100">
                          <a:effectLst/>
                          <a:latin typeface="Times New Roman" panose="02020603050405020304" pitchFamily="18" charset="0"/>
                          <a:ea typeface="Times New Roman" panose="02020603050405020304" pitchFamily="18" charset="0"/>
                        </a:rPr>
                        <a:t>Кара-Көл ш.</a:t>
                      </a:r>
                      <a:r>
                        <a:rPr lang="ky-KG" sz="1100">
                          <a:effectLst/>
                          <a:latin typeface="Times New Roman" panose="02020603050405020304" pitchFamily="18" charset="0"/>
                          <a:ea typeface="Times New Roman" panose="02020603050405020304" pitchFamily="18" charset="0"/>
                        </a:rPr>
                        <a:t> филиал</a:t>
                      </a:r>
                      <a:r>
                        <a:rPr lang="ru-RU" sz="1100">
                          <a:effectLst/>
                          <a:latin typeface="Times New Roman" panose="02020603050405020304" pitchFamily="18" charset="0"/>
                          <a:ea typeface="Times New Roman" panose="02020603050405020304" pitchFamily="18" charset="0"/>
                        </a:rPr>
                        <a:t> (күн</a:t>
                      </a:r>
                      <a:r>
                        <a:rPr lang="ky-KG" sz="1100">
                          <a:effectLst/>
                          <a:latin typeface="Times New Roman" panose="02020603050405020304" pitchFamily="18" charset="0"/>
                          <a:ea typeface="Times New Roman" panose="02020603050405020304" pitchFamily="18" charset="0"/>
                        </a:rPr>
                        <a:t>д</a:t>
                      </a:r>
                      <a:r>
                        <a:rPr lang="ru-RU" sz="1100">
                          <a:effectLst/>
                          <a:latin typeface="Times New Roman" panose="02020603050405020304" pitchFamily="18" charset="0"/>
                          <a:ea typeface="Times New Roman" panose="02020603050405020304" pitchFamily="18" charset="0"/>
                        </a:rPr>
                        <a:t>/сырт)</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87,1</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87,1</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b="1" dirty="0">
                          <a:solidFill>
                            <a:srgbClr val="00B050"/>
                          </a:solidFill>
                          <a:effectLst/>
                          <a:latin typeface="Times New Roman" panose="02020603050405020304" pitchFamily="18" charset="0"/>
                          <a:ea typeface="Times New Roman" panose="02020603050405020304" pitchFamily="18" charset="0"/>
                        </a:rPr>
                        <a:t>+0</a:t>
                      </a:r>
                      <a:endParaRPr lang="ru-RU" sz="1100" dirty="0">
                        <a:solidFill>
                          <a:srgbClr val="00B050"/>
                        </a:solidFill>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dirty="0">
                          <a:effectLst/>
                          <a:latin typeface="Times New Roman" panose="02020603050405020304" pitchFamily="18" charset="0"/>
                          <a:ea typeface="Times New Roman" panose="02020603050405020304" pitchFamily="18" charset="0"/>
                        </a:rPr>
                        <a:t> </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 </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 </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 </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104">
                <a:tc>
                  <a:txBody>
                    <a:bodyPr/>
                    <a:lstStyle/>
                    <a:p>
                      <a:pPr indent="-1270">
                        <a:spcAft>
                          <a:spcPts val="0"/>
                        </a:spcAft>
                      </a:pPr>
                      <a:r>
                        <a:rPr lang="ru-RU" sz="1100">
                          <a:effectLst/>
                          <a:latin typeface="Times New Roman" panose="02020603050405020304" pitchFamily="18" charset="0"/>
                          <a:ea typeface="Times New Roman" panose="02020603050405020304" pitchFamily="18" charset="0"/>
                        </a:rPr>
                        <a:t>Кызыл-Кыя ш. </a:t>
                      </a:r>
                      <a:r>
                        <a:rPr lang="ky-KG" sz="1100">
                          <a:effectLst/>
                          <a:latin typeface="Times New Roman" panose="02020603050405020304" pitchFamily="18" charset="0"/>
                          <a:ea typeface="Times New Roman" panose="02020603050405020304" pitchFamily="18" charset="0"/>
                        </a:rPr>
                        <a:t>филиал</a:t>
                      </a:r>
                      <a:endParaRPr lang="ru-RU" sz="1100">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78,3</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78,3</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spcAft>
                          <a:spcPts val="0"/>
                        </a:spcAft>
                      </a:pPr>
                      <a:r>
                        <a:rPr lang="ru-RU" sz="1100" b="1" dirty="0">
                          <a:solidFill>
                            <a:srgbClr val="00B050"/>
                          </a:solidFill>
                          <a:effectLst/>
                          <a:latin typeface="Times New Roman" panose="02020603050405020304" pitchFamily="18" charset="0"/>
                          <a:ea typeface="Times New Roman" panose="02020603050405020304" pitchFamily="18" charset="0"/>
                        </a:rPr>
                        <a:t>+0</a:t>
                      </a:r>
                      <a:endParaRPr lang="ru-RU" sz="1100" dirty="0">
                        <a:solidFill>
                          <a:srgbClr val="00B050"/>
                        </a:solidFill>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dirty="0">
                          <a:effectLst/>
                          <a:latin typeface="Times New Roman" panose="02020603050405020304" pitchFamily="18" charset="0"/>
                          <a:ea typeface="Times New Roman" panose="02020603050405020304" pitchFamily="18" charset="0"/>
                        </a:rPr>
                        <a:t> </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 </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 </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 </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068">
                <a:tc>
                  <a:txBody>
                    <a:bodyPr/>
                    <a:lstStyle/>
                    <a:p>
                      <a:pPr indent="-1270">
                        <a:spcAft>
                          <a:spcPts val="0"/>
                        </a:spcAft>
                      </a:pPr>
                      <a:r>
                        <a:rPr lang="ru-RU" sz="1100" b="1">
                          <a:solidFill>
                            <a:srgbClr val="000000"/>
                          </a:solidFill>
                          <a:effectLst/>
                          <a:latin typeface="Times New Roman" panose="02020603050405020304" pitchFamily="18" charset="0"/>
                          <a:ea typeface="Times New Roman" panose="02020603050405020304" pitchFamily="18" charset="0"/>
                        </a:rPr>
                        <a:t>Күндүзгү окуу фор</a:t>
                      </a:r>
                      <a:r>
                        <a:rPr lang="ky-KG" sz="1100" b="1">
                          <a:solidFill>
                            <a:srgbClr val="000000"/>
                          </a:solidFill>
                          <a:effectLst/>
                          <a:latin typeface="Times New Roman" panose="02020603050405020304" pitchFamily="18" charset="0"/>
                          <a:ea typeface="Times New Roman" panose="02020603050405020304" pitchFamily="18" charset="0"/>
                        </a:rPr>
                        <a:t>масы боюнча жыйынтык</a:t>
                      </a:r>
                      <a:endParaRPr lang="ru-RU" sz="1100">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fontAlgn="auto">
                        <a:spcAft>
                          <a:spcPts val="0"/>
                        </a:spcAft>
                      </a:pPr>
                      <a:r>
                        <a:rPr lang="ru-RU" sz="1100" b="1">
                          <a:effectLst/>
                          <a:latin typeface="Times New Roman" panose="02020603050405020304" pitchFamily="18" charset="0"/>
                          <a:ea typeface="Times New Roman" panose="02020603050405020304" pitchFamily="18" charset="0"/>
                        </a:rPr>
                        <a:t>42,5</a:t>
                      </a:r>
                      <a:endParaRPr lang="ru-RU" sz="1100">
                        <a:effectLst/>
                        <a:latin typeface="Times New Roman" panose="02020603050405020304" pitchFamily="18" charset="0"/>
                        <a:ea typeface="Times New Roman" panose="02020603050405020304" pitchFamily="18" charset="0"/>
                      </a:endParaRPr>
                    </a:p>
                    <a:p>
                      <a:pPr indent="-1270" algn="ctr">
                        <a:spcAft>
                          <a:spcPts val="0"/>
                        </a:spcAft>
                      </a:pPr>
                      <a:r>
                        <a:rPr lang="ru-RU" sz="1100">
                          <a:effectLst/>
                          <a:latin typeface="Times New Roman" panose="02020603050405020304" pitchFamily="18" charset="0"/>
                          <a:ea typeface="Times New Roman" panose="02020603050405020304" pitchFamily="18" charset="0"/>
                        </a:rPr>
                        <a:t> </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fontAlgn="auto">
                        <a:spcAft>
                          <a:spcPts val="0"/>
                        </a:spcAft>
                      </a:pPr>
                      <a:r>
                        <a:rPr lang="ru-RU" sz="1100" b="1">
                          <a:effectLst/>
                          <a:latin typeface="Times New Roman" panose="02020603050405020304" pitchFamily="18" charset="0"/>
                          <a:ea typeface="Times New Roman" panose="02020603050405020304" pitchFamily="18" charset="0"/>
                        </a:rPr>
                        <a:t>65,3</a:t>
                      </a:r>
                      <a:endParaRPr lang="ru-RU" sz="1100">
                        <a:effectLst/>
                        <a:latin typeface="Times New Roman" panose="02020603050405020304" pitchFamily="18" charset="0"/>
                        <a:ea typeface="Times New Roman" panose="02020603050405020304" pitchFamily="18" charset="0"/>
                      </a:endParaRPr>
                    </a:p>
                    <a:p>
                      <a:pPr indent="-1270" algn="ctr">
                        <a:spcAft>
                          <a:spcPts val="0"/>
                        </a:spcAft>
                      </a:pPr>
                      <a:r>
                        <a:rPr lang="ru-RU" sz="1100">
                          <a:effectLst/>
                          <a:latin typeface="Times New Roman" panose="02020603050405020304" pitchFamily="18" charset="0"/>
                          <a:ea typeface="Times New Roman" panose="02020603050405020304" pitchFamily="18" charset="0"/>
                        </a:rPr>
                        <a:t> </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spcAft>
                          <a:spcPts val="0"/>
                        </a:spcAft>
                      </a:pPr>
                      <a:r>
                        <a:rPr lang="ru-RU" sz="1100" b="1" dirty="0">
                          <a:solidFill>
                            <a:srgbClr val="00B050"/>
                          </a:solidFill>
                          <a:effectLst/>
                          <a:latin typeface="Times New Roman" panose="02020603050405020304" pitchFamily="18" charset="0"/>
                          <a:ea typeface="Times New Roman" panose="02020603050405020304" pitchFamily="18" charset="0"/>
                        </a:rPr>
                        <a:t>+22,8</a:t>
                      </a:r>
                      <a:endParaRPr lang="ru-RU" sz="1100" dirty="0">
                        <a:solidFill>
                          <a:srgbClr val="00B050"/>
                        </a:solidFill>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 </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dirty="0">
                          <a:effectLst/>
                          <a:latin typeface="Times New Roman" panose="02020603050405020304" pitchFamily="18" charset="0"/>
                          <a:ea typeface="Times New Roman" panose="02020603050405020304" pitchFamily="18" charset="0"/>
                        </a:rPr>
                        <a:t> </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dirty="0">
                          <a:effectLst/>
                          <a:latin typeface="Times New Roman" panose="02020603050405020304" pitchFamily="18" charset="0"/>
                          <a:ea typeface="Times New Roman" panose="02020603050405020304" pitchFamily="18" charset="0"/>
                        </a:rPr>
                        <a:t> </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a:effectLst/>
                          <a:latin typeface="Times New Roman" panose="02020603050405020304" pitchFamily="18" charset="0"/>
                          <a:ea typeface="Times New Roman" panose="02020603050405020304" pitchFamily="18" charset="0"/>
                        </a:rPr>
                        <a:t> </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indent="-1270">
                        <a:spcAft>
                          <a:spcPts val="0"/>
                        </a:spcAft>
                      </a:pPr>
                      <a:r>
                        <a:rPr lang="ru-RU" sz="1100" b="1" dirty="0">
                          <a:effectLst/>
                          <a:latin typeface="Times New Roman" panose="02020603050405020304" pitchFamily="18" charset="0"/>
                          <a:ea typeface="Times New Roman" panose="02020603050405020304" pitchFamily="18" charset="0"/>
                        </a:rPr>
                        <a:t>ЖКБ</a:t>
                      </a:r>
                      <a:r>
                        <a:rPr lang="ky-KG" sz="1100" b="1" dirty="0" err="1">
                          <a:effectLst/>
                          <a:latin typeface="Times New Roman" panose="02020603050405020304" pitchFamily="18" charset="0"/>
                          <a:ea typeface="Times New Roman" panose="02020603050405020304" pitchFamily="18" charset="0"/>
                        </a:rPr>
                        <a:t>Б</a:t>
                      </a:r>
                      <a:r>
                        <a:rPr lang="ky-KG" sz="1100" b="1" dirty="0">
                          <a:effectLst/>
                          <a:latin typeface="Times New Roman" panose="02020603050405020304" pitchFamily="18" charset="0"/>
                          <a:ea typeface="Times New Roman" panose="02020603050405020304" pitchFamily="18" charset="0"/>
                        </a:rPr>
                        <a:t> </a:t>
                      </a:r>
                      <a:r>
                        <a:rPr lang="ru-RU" sz="1100" b="1" dirty="0" err="1">
                          <a:effectLst/>
                          <a:latin typeface="Times New Roman" panose="02020603050405020304" pitchFamily="18" charset="0"/>
                          <a:ea typeface="Times New Roman" panose="02020603050405020304" pitchFamily="18" charset="0"/>
                        </a:rPr>
                        <a:t>боюнча</a:t>
                      </a:r>
                      <a:r>
                        <a:rPr lang="ru-RU" sz="1100" b="1" dirty="0">
                          <a:effectLst/>
                          <a:latin typeface="Times New Roman" panose="02020603050405020304" pitchFamily="18" charset="0"/>
                          <a:ea typeface="Times New Roman" panose="02020603050405020304" pitchFamily="18" charset="0"/>
                        </a:rPr>
                        <a:t> </a:t>
                      </a:r>
                      <a:r>
                        <a:rPr lang="ru-RU" sz="1100" b="1" dirty="0" err="1">
                          <a:effectLst/>
                          <a:latin typeface="Times New Roman" panose="02020603050405020304" pitchFamily="18" charset="0"/>
                          <a:ea typeface="Times New Roman" panose="02020603050405020304" pitchFamily="18" charset="0"/>
                        </a:rPr>
                        <a:t>бардыгы</a:t>
                      </a:r>
                      <a:endParaRPr lang="ru-RU" sz="1100" dirty="0">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b="1" dirty="0">
                          <a:effectLst/>
                          <a:latin typeface="Times New Roman" panose="02020603050405020304" pitchFamily="18" charset="0"/>
                          <a:ea typeface="Times New Roman" panose="02020603050405020304" pitchFamily="18" charset="0"/>
                        </a:rPr>
                        <a:t>49,6</a:t>
                      </a:r>
                      <a:endParaRPr lang="ru-RU" sz="1100" dirty="0">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b="1" dirty="0">
                          <a:effectLst/>
                          <a:latin typeface="Times New Roman" panose="02020603050405020304" pitchFamily="18" charset="0"/>
                          <a:ea typeface="Times New Roman" panose="02020603050405020304" pitchFamily="18" charset="0"/>
                        </a:rPr>
                        <a:t>69,2</a:t>
                      </a:r>
                      <a:endParaRPr lang="ru-RU" sz="1100" dirty="0">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spcAft>
                          <a:spcPts val="0"/>
                        </a:spcAft>
                      </a:pPr>
                      <a:r>
                        <a:rPr lang="ru-RU" sz="1100" b="1" dirty="0">
                          <a:solidFill>
                            <a:srgbClr val="00B050"/>
                          </a:solidFill>
                          <a:effectLst/>
                          <a:latin typeface="Times New Roman" panose="02020603050405020304" pitchFamily="18" charset="0"/>
                          <a:ea typeface="Times New Roman" panose="02020603050405020304" pitchFamily="18" charset="0"/>
                        </a:rPr>
                        <a:t>+19,6</a:t>
                      </a:r>
                      <a:endParaRPr lang="ru-RU" sz="1100" dirty="0">
                        <a:solidFill>
                          <a:srgbClr val="00B050"/>
                        </a:solidFill>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dirty="0">
                          <a:effectLst/>
                          <a:latin typeface="Times New Roman" panose="02020603050405020304" pitchFamily="18" charset="0"/>
                          <a:ea typeface="Times New Roman" panose="02020603050405020304" pitchFamily="18" charset="0"/>
                        </a:rPr>
                        <a:t> </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dirty="0">
                          <a:effectLst/>
                          <a:latin typeface="Times New Roman" panose="02020603050405020304" pitchFamily="18" charset="0"/>
                          <a:ea typeface="Times New Roman" panose="02020603050405020304" pitchFamily="18" charset="0"/>
                        </a:rPr>
                        <a:t> </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dirty="0">
                          <a:effectLst/>
                          <a:latin typeface="Times New Roman" panose="02020603050405020304" pitchFamily="18" charset="0"/>
                          <a:ea typeface="Times New Roman" panose="02020603050405020304" pitchFamily="18" charset="0"/>
                        </a:rPr>
                        <a:t> </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dirty="0">
                          <a:effectLst/>
                          <a:latin typeface="Times New Roman" panose="02020603050405020304" pitchFamily="18" charset="0"/>
                          <a:ea typeface="Times New Roman" panose="02020603050405020304" pitchFamily="18" charset="0"/>
                        </a:rPr>
                        <a:t>  </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052">
                <a:tc gridSpan="8">
                  <a:txBody>
                    <a:bodyPr/>
                    <a:lstStyle/>
                    <a:p>
                      <a:pPr indent="-1270" algn="ctr">
                        <a:spcAft>
                          <a:spcPts val="0"/>
                        </a:spcAft>
                      </a:pPr>
                      <a:r>
                        <a:rPr lang="ru-RU" sz="1100" b="1" dirty="0" err="1">
                          <a:solidFill>
                            <a:srgbClr val="FF0000"/>
                          </a:solidFill>
                          <a:effectLst/>
                          <a:latin typeface="Times New Roman" panose="02020603050405020304" pitchFamily="18" charset="0"/>
                          <a:ea typeface="Times New Roman" panose="02020603050405020304" pitchFamily="18" charset="0"/>
                        </a:rPr>
                        <a:t>Орто</a:t>
                      </a:r>
                      <a:r>
                        <a:rPr lang="ru-RU" sz="1100" b="1" dirty="0">
                          <a:solidFill>
                            <a:srgbClr val="FF0000"/>
                          </a:solidFill>
                          <a:effectLst/>
                          <a:latin typeface="Times New Roman" panose="02020603050405020304" pitchFamily="18" charset="0"/>
                          <a:ea typeface="Times New Roman" panose="02020603050405020304" pitchFamily="18" charset="0"/>
                        </a:rPr>
                        <a:t> </a:t>
                      </a:r>
                      <a:r>
                        <a:rPr lang="ru-RU" sz="1100" b="1" dirty="0" err="1">
                          <a:solidFill>
                            <a:srgbClr val="FF0000"/>
                          </a:solidFill>
                          <a:effectLst/>
                          <a:latin typeface="Times New Roman" panose="02020603050405020304" pitchFamily="18" charset="0"/>
                          <a:ea typeface="Times New Roman" panose="02020603050405020304" pitchFamily="18" charset="0"/>
                        </a:rPr>
                        <a:t>кесиптик</a:t>
                      </a:r>
                      <a:r>
                        <a:rPr lang="ru-RU" sz="1100" b="1" dirty="0">
                          <a:solidFill>
                            <a:srgbClr val="FF0000"/>
                          </a:solidFill>
                          <a:effectLst/>
                          <a:latin typeface="Times New Roman" panose="02020603050405020304" pitchFamily="18" charset="0"/>
                          <a:ea typeface="Times New Roman" panose="02020603050405020304" pitchFamily="18" charset="0"/>
                        </a:rPr>
                        <a:t> </a:t>
                      </a:r>
                      <a:r>
                        <a:rPr lang="ru-RU" sz="1100" b="1" dirty="0" err="1">
                          <a:solidFill>
                            <a:srgbClr val="FF0000"/>
                          </a:solidFill>
                          <a:effectLst/>
                          <a:latin typeface="Times New Roman" panose="02020603050405020304" pitchFamily="18" charset="0"/>
                          <a:ea typeface="Times New Roman" panose="02020603050405020304" pitchFamily="18" charset="0"/>
                        </a:rPr>
                        <a:t>билим</a:t>
                      </a:r>
                      <a:r>
                        <a:rPr lang="ru-RU" sz="1100" b="1" dirty="0">
                          <a:solidFill>
                            <a:srgbClr val="FF0000"/>
                          </a:solidFill>
                          <a:effectLst/>
                          <a:latin typeface="Times New Roman" panose="02020603050405020304" pitchFamily="18" charset="0"/>
                          <a:ea typeface="Times New Roman" panose="02020603050405020304" pitchFamily="18" charset="0"/>
                        </a:rPr>
                        <a:t> </a:t>
                      </a:r>
                      <a:r>
                        <a:rPr lang="ru-RU" sz="1100" b="1" dirty="0" err="1">
                          <a:solidFill>
                            <a:srgbClr val="FF0000"/>
                          </a:solidFill>
                          <a:effectLst/>
                          <a:latin typeface="Times New Roman" panose="02020603050405020304" pitchFamily="18" charset="0"/>
                          <a:ea typeface="Times New Roman" panose="02020603050405020304" pitchFamily="18" charset="0"/>
                        </a:rPr>
                        <a:t>берүү</a:t>
                      </a:r>
                      <a:r>
                        <a:rPr lang="ru-RU" sz="1100" b="1" dirty="0">
                          <a:solidFill>
                            <a:srgbClr val="FF0000"/>
                          </a:solidFill>
                          <a:effectLst/>
                          <a:latin typeface="Times New Roman" panose="02020603050405020304" pitchFamily="18" charset="0"/>
                          <a:ea typeface="Times New Roman" panose="02020603050405020304" pitchFamily="18" charset="0"/>
                        </a:rPr>
                        <a:t> (колледж)</a:t>
                      </a:r>
                      <a:endParaRPr lang="ru-RU" sz="1100" dirty="0">
                        <a:solidFill>
                          <a:srgbClr val="FF0000"/>
                        </a:solidFill>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86104">
                <a:tc>
                  <a:txBody>
                    <a:bodyPr/>
                    <a:lstStyle/>
                    <a:p>
                      <a:pPr indent="-1270">
                        <a:spcAft>
                          <a:spcPts val="0"/>
                        </a:spcAft>
                      </a:pPr>
                      <a:r>
                        <a:rPr lang="ru-RU" sz="1100" b="1" dirty="0">
                          <a:effectLst/>
                          <a:latin typeface="Times New Roman" panose="02020603050405020304" pitchFamily="18" charset="0"/>
                          <a:ea typeface="Times New Roman" panose="02020603050405020304" pitchFamily="18" charset="0"/>
                        </a:rPr>
                        <a:t>ОКБ</a:t>
                      </a:r>
                      <a:r>
                        <a:rPr lang="ky-KG" sz="1100" b="1" dirty="0" err="1">
                          <a:effectLst/>
                          <a:latin typeface="Times New Roman" panose="02020603050405020304" pitchFamily="18" charset="0"/>
                          <a:ea typeface="Times New Roman" panose="02020603050405020304" pitchFamily="18" charset="0"/>
                        </a:rPr>
                        <a:t>Б</a:t>
                      </a:r>
                      <a:r>
                        <a:rPr lang="ru-RU" sz="1100" b="1" dirty="0">
                          <a:effectLst/>
                          <a:latin typeface="Times New Roman" panose="02020603050405020304" pitchFamily="18" charset="0"/>
                          <a:ea typeface="Times New Roman" panose="02020603050405020304" pitchFamily="18" charset="0"/>
                        </a:rPr>
                        <a:t> </a:t>
                      </a:r>
                      <a:r>
                        <a:rPr lang="ru-RU" sz="1100" b="1" dirty="0" err="1">
                          <a:effectLst/>
                          <a:latin typeface="Times New Roman" panose="02020603050405020304" pitchFamily="18" charset="0"/>
                          <a:ea typeface="Times New Roman" panose="02020603050405020304" pitchFamily="18" charset="0"/>
                        </a:rPr>
                        <a:t>боюнча</a:t>
                      </a:r>
                      <a:r>
                        <a:rPr lang="ru-RU" sz="1100" b="1" dirty="0">
                          <a:effectLst/>
                          <a:latin typeface="Times New Roman" panose="02020603050405020304" pitchFamily="18" charset="0"/>
                          <a:ea typeface="Times New Roman" panose="02020603050405020304" pitchFamily="18" charset="0"/>
                        </a:rPr>
                        <a:t> </a:t>
                      </a:r>
                      <a:r>
                        <a:rPr lang="ru-RU" sz="1100" b="1" dirty="0" err="1">
                          <a:effectLst/>
                          <a:latin typeface="Times New Roman" panose="02020603050405020304" pitchFamily="18" charset="0"/>
                          <a:ea typeface="Times New Roman" panose="02020603050405020304" pitchFamily="18" charset="0"/>
                        </a:rPr>
                        <a:t>бардыгы</a:t>
                      </a:r>
                      <a:endParaRPr lang="ru-RU" sz="1100" dirty="0">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fontAlgn="auto">
                        <a:spcAft>
                          <a:spcPts val="0"/>
                        </a:spcAft>
                      </a:pPr>
                      <a:r>
                        <a:rPr lang="ru-RU" sz="1100" b="1" dirty="0" smtClean="0">
                          <a:effectLst/>
                          <a:latin typeface="Times New Roman" panose="02020603050405020304" pitchFamily="18" charset="0"/>
                          <a:ea typeface="Times New Roman" panose="02020603050405020304" pitchFamily="18" charset="0"/>
                        </a:rPr>
                        <a:t>57,7</a:t>
                      </a:r>
                      <a:r>
                        <a:rPr lang="ru-RU" sz="1100" dirty="0">
                          <a:effectLst/>
                          <a:latin typeface="Times New Roman" panose="02020603050405020304" pitchFamily="18" charset="0"/>
                          <a:ea typeface="Times New Roman" panose="02020603050405020304" pitchFamily="18" charset="0"/>
                        </a:rPr>
                        <a:t> </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fontAlgn="auto">
                        <a:spcAft>
                          <a:spcPts val="0"/>
                        </a:spcAft>
                      </a:pPr>
                      <a:r>
                        <a:rPr lang="ru-RU" sz="1100" b="1" dirty="0" smtClean="0">
                          <a:effectLst/>
                          <a:latin typeface="Times New Roman" panose="02020603050405020304" pitchFamily="18" charset="0"/>
                          <a:ea typeface="Times New Roman" panose="02020603050405020304" pitchFamily="18" charset="0"/>
                        </a:rPr>
                        <a:t>60,3</a:t>
                      </a:r>
                      <a:r>
                        <a:rPr lang="ru-RU" sz="1100" dirty="0">
                          <a:effectLst/>
                          <a:latin typeface="Times New Roman" panose="02020603050405020304" pitchFamily="18" charset="0"/>
                          <a:ea typeface="Times New Roman" panose="02020603050405020304" pitchFamily="18" charset="0"/>
                        </a:rPr>
                        <a:t> </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spcAft>
                          <a:spcPts val="0"/>
                        </a:spcAft>
                      </a:pPr>
                      <a:r>
                        <a:rPr lang="ru-RU" sz="1100" b="1" dirty="0">
                          <a:effectLst/>
                          <a:latin typeface="Times New Roman" panose="02020603050405020304" pitchFamily="18" charset="0"/>
                          <a:ea typeface="Times New Roman" panose="02020603050405020304" pitchFamily="18" charset="0"/>
                        </a:rPr>
                        <a:t>+2,6</a:t>
                      </a:r>
                      <a:endParaRPr lang="ru-RU" sz="1100" dirty="0">
                        <a:effectLst/>
                        <a:latin typeface="Times New Roman" panose="02020603050405020304" pitchFamily="18" charset="0"/>
                        <a:ea typeface="Times New Roman" panose="02020603050405020304" pitchFamily="18"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dirty="0">
                          <a:effectLst/>
                          <a:latin typeface="Times New Roman" panose="02020603050405020304" pitchFamily="18" charset="0"/>
                          <a:ea typeface="Times New Roman" panose="02020603050405020304" pitchFamily="18" charset="0"/>
                        </a:rPr>
                        <a:t> </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dirty="0">
                          <a:effectLst/>
                          <a:latin typeface="Times New Roman" panose="02020603050405020304" pitchFamily="18" charset="0"/>
                          <a:ea typeface="Times New Roman" panose="02020603050405020304" pitchFamily="18" charset="0"/>
                        </a:rPr>
                        <a:t> </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dirty="0">
                          <a:effectLst/>
                          <a:latin typeface="Times New Roman" panose="02020603050405020304" pitchFamily="18" charset="0"/>
                          <a:ea typeface="Times New Roman" panose="02020603050405020304" pitchFamily="18" charset="0"/>
                        </a:rPr>
                        <a:t> </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ru-RU" sz="1100" dirty="0">
                          <a:effectLst/>
                          <a:latin typeface="Times New Roman" panose="02020603050405020304" pitchFamily="18" charset="0"/>
                          <a:ea typeface="Times New Roman" panose="02020603050405020304" pitchFamily="18" charset="0"/>
                        </a:rPr>
                        <a:t> </a:t>
                      </a: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73547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179512" y="332656"/>
            <a:ext cx="8856984" cy="6408712"/>
          </a:xfrm>
        </p:spPr>
        <p:txBody>
          <a:bodyPr>
            <a:normAutofit fontScale="92500" lnSpcReduction="20000"/>
          </a:bodyPr>
          <a:lstStyle/>
          <a:p>
            <a:r>
              <a:rPr lang="ky-KG" dirty="0"/>
              <a:t>Университет боюнча бардыгы: негизги сессиядан кийинки жетишүү – 52,0%, ал эми </a:t>
            </a:r>
            <a:r>
              <a:rPr lang="ru-RU" dirty="0"/>
              <a:t>FX, I</a:t>
            </a:r>
            <a:r>
              <a:rPr lang="ky-KG" dirty="0"/>
              <a:t> боюнча кайра тапшыргандан кийин – 66,7% болду, тактап айтканда 14,7% </a:t>
            </a:r>
            <a:r>
              <a:rPr lang="ky-KG" dirty="0" err="1"/>
              <a:t>га</a:t>
            </a:r>
            <a:r>
              <a:rPr lang="ky-KG" dirty="0"/>
              <a:t> жогорулады.</a:t>
            </a:r>
            <a:endParaRPr lang="ru-RU" dirty="0"/>
          </a:p>
          <a:p>
            <a:r>
              <a:rPr lang="ky-KG" dirty="0"/>
              <a:t>Күндүзгү жана сырттан окуу формалары боюнча сессиянын жыйынтыгын талдоо институттардын кесилишинде төмөнкүдөй маалыматтарды берди: </a:t>
            </a:r>
            <a:endParaRPr lang="ru-RU" dirty="0"/>
          </a:p>
          <a:p>
            <a:pPr lvl="0" fontAlgn="base"/>
            <a:r>
              <a:rPr lang="ky-KG" dirty="0" err="1"/>
              <a:t>ЖКББнын</a:t>
            </a:r>
            <a:r>
              <a:rPr lang="ky-KG" dirty="0"/>
              <a:t> (ВПО) күндүзгү окуу формасы боюнча (бакалавр, адис): эң жогорку жетишүү ЭБЖМ (ВШЭБ) – 77,3%; эң төмөнкү жетишүү </a:t>
            </a:r>
            <a:r>
              <a:rPr lang="ky-KG" dirty="0" err="1"/>
              <a:t>КГТИде</a:t>
            </a:r>
            <a:r>
              <a:rPr lang="ky-KG" dirty="0"/>
              <a:t> – 48,2% болду.</a:t>
            </a:r>
            <a:endParaRPr lang="ru-RU" dirty="0"/>
          </a:p>
          <a:p>
            <a:pPr lvl="0" fontAlgn="base"/>
            <a:r>
              <a:rPr lang="ky-KG" dirty="0" err="1"/>
              <a:t>ЖКБнын</a:t>
            </a:r>
            <a:r>
              <a:rPr lang="ky-KG" dirty="0"/>
              <a:t> сырттан окуу формасы боюнча (бакалавр, адис): эң жогорку жетишүү ЭЛЖМ  (</a:t>
            </a:r>
            <a:r>
              <a:rPr lang="ky-KG" dirty="0" err="1"/>
              <a:t>МВШЛ)з</a:t>
            </a:r>
            <a:r>
              <a:rPr lang="ky-KG" dirty="0"/>
              <a:t> </a:t>
            </a:r>
            <a:r>
              <a:rPr lang="ky-KG" baseline="-25000" dirty="0"/>
              <a:t> </a:t>
            </a:r>
            <a:r>
              <a:rPr lang="ky-KG" dirty="0"/>
              <a:t> – 95,6%; эң төмөнкү жетишүү </a:t>
            </a:r>
            <a:r>
              <a:rPr lang="ky-KG" dirty="0" err="1"/>
              <a:t>КТ-МИз</a:t>
            </a:r>
            <a:r>
              <a:rPr lang="ky-KG" dirty="0"/>
              <a:t> – 61,3 % болду.</a:t>
            </a:r>
            <a:endParaRPr lang="ru-RU" dirty="0"/>
          </a:p>
          <a:p>
            <a:pPr lvl="0" fontAlgn="base"/>
            <a:r>
              <a:rPr lang="ky-KG" dirty="0"/>
              <a:t>Аймактардагы филиалдар боюнча: эң жогорку жетишүү Кара-Балта шаарындагы филиалда (күндүзгү, сырттан) – 97,7%; эң төмөнкү жетишүү Кызыл-Кыя шаарындагы филиалда күндүзгү окуу – 78,3% болду. </a:t>
            </a:r>
            <a:endParaRPr lang="ru-RU" dirty="0"/>
          </a:p>
          <a:p>
            <a:pPr lvl="0" fontAlgn="base"/>
            <a:r>
              <a:rPr lang="ky-KG" dirty="0"/>
              <a:t>ОКБ (СПО) боюнча: эң жогорку жетишүү Кара-Балта шаарындагы филиал ОКББ – 97,9%; эң төмөнкү жетишүү БТК – 39,3 % болду.</a:t>
            </a:r>
            <a:endParaRPr lang="ru-RU" dirty="0"/>
          </a:p>
          <a:p>
            <a:endParaRPr lang="ru-RU" dirty="0"/>
          </a:p>
        </p:txBody>
      </p:sp>
    </p:spTree>
    <p:extLst>
      <p:ext uri="{BB962C8B-B14F-4D97-AF65-F5344CB8AC3E}">
        <p14:creationId xmlns:p14="http://schemas.microsoft.com/office/powerpoint/2010/main" val="1519020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856984" cy="1143000"/>
          </a:xfrm>
        </p:spPr>
        <p:txBody>
          <a:bodyPr>
            <a:normAutofit fontScale="90000"/>
          </a:bodyPr>
          <a:lstStyle/>
          <a:p>
            <a:pPr algn="ctr"/>
            <a:r>
              <a:rPr lang="ru-RU" sz="2800" b="1" dirty="0" err="1" smtClean="0">
                <a:solidFill>
                  <a:schemeClr val="tx1"/>
                </a:solidFill>
              </a:rPr>
              <a:t>Окутуунун</a:t>
            </a:r>
            <a:r>
              <a:rPr lang="ru-RU" sz="2800" b="1" dirty="0" smtClean="0">
                <a:solidFill>
                  <a:schemeClr val="tx1"/>
                </a:solidFill>
              </a:rPr>
              <a:t> </a:t>
            </a:r>
            <a:r>
              <a:rPr lang="ky-KG" sz="2800" b="1" dirty="0" smtClean="0">
                <a:solidFill>
                  <a:schemeClr val="tx1"/>
                </a:solidFill>
              </a:rPr>
              <a:t>күндүзгү формасы ЖКББ (бакалавр, адис, магистратура) боюнча кышкы сынактык сессиянын жетишкендиктеринин анализи</a:t>
            </a:r>
            <a:endParaRPr lang="ru-RU" sz="2800" b="1" dirty="0">
              <a:solidFill>
                <a:schemeClr val="tx1"/>
              </a:solidFill>
            </a:endParaRPr>
          </a:p>
        </p:txBody>
      </p:sp>
      <p:graphicFrame>
        <p:nvGraphicFramePr>
          <p:cNvPr id="4" name="Диаграмма 3"/>
          <p:cNvGraphicFramePr>
            <a:graphicFrameLocks/>
          </p:cNvGraphicFramePr>
          <p:nvPr>
            <p:extLst>
              <p:ext uri="{D42A27DB-BD31-4B8C-83A1-F6EECF244321}">
                <p14:modId xmlns:p14="http://schemas.microsoft.com/office/powerpoint/2010/main" val="511490186"/>
              </p:ext>
            </p:extLst>
          </p:nvPr>
        </p:nvGraphicFramePr>
        <p:xfrm>
          <a:off x="395536" y="1268760"/>
          <a:ext cx="8640960" cy="5589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0100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28" y="404664"/>
            <a:ext cx="9433048" cy="864096"/>
          </a:xfrm>
        </p:spPr>
        <p:txBody>
          <a:bodyPr>
            <a:normAutofit fontScale="90000"/>
          </a:bodyPr>
          <a:lstStyle/>
          <a:p>
            <a:pPr algn="ctr"/>
            <a:r>
              <a:rPr lang="ru-RU" sz="2800" b="1" dirty="0" err="1" smtClean="0">
                <a:solidFill>
                  <a:schemeClr val="tx1"/>
                </a:solidFill>
              </a:rPr>
              <a:t>Сырттан</a:t>
            </a:r>
            <a:r>
              <a:rPr lang="ru-RU" sz="2800" b="1" dirty="0" smtClean="0">
                <a:solidFill>
                  <a:schemeClr val="tx1"/>
                </a:solidFill>
              </a:rPr>
              <a:t> </a:t>
            </a:r>
            <a:r>
              <a:rPr lang="ru-RU" sz="2800" b="1" dirty="0" err="1" smtClean="0">
                <a:solidFill>
                  <a:schemeClr val="tx1"/>
                </a:solidFill>
              </a:rPr>
              <a:t>окуу</a:t>
            </a:r>
            <a:r>
              <a:rPr lang="ky-KG" sz="2800" b="1" dirty="0" smtClean="0">
                <a:solidFill>
                  <a:schemeClr val="tx1"/>
                </a:solidFill>
              </a:rPr>
              <a:t> </a:t>
            </a:r>
            <a:r>
              <a:rPr lang="ky-KG" sz="2800" b="1" dirty="0">
                <a:solidFill>
                  <a:schemeClr val="tx1"/>
                </a:solidFill>
              </a:rPr>
              <a:t>формасы ЖКББ (бакалавр, адис, </a:t>
            </a:r>
            <a:r>
              <a:rPr lang="ky-KG" sz="2800" b="1" dirty="0" smtClean="0">
                <a:solidFill>
                  <a:schemeClr val="tx1"/>
                </a:solidFill>
              </a:rPr>
              <a:t>магистратура) боюнча </a:t>
            </a:r>
            <a:r>
              <a:rPr lang="ky-KG" sz="2800" b="1" dirty="0">
                <a:solidFill>
                  <a:schemeClr val="tx1"/>
                </a:solidFill>
              </a:rPr>
              <a:t>кышкы сынактык сессиянын жетишкендиктеринин анализи</a:t>
            </a:r>
            <a:endParaRPr lang="ru-RU" sz="2800" dirty="0"/>
          </a:p>
        </p:txBody>
      </p:sp>
      <p:graphicFrame>
        <p:nvGraphicFramePr>
          <p:cNvPr id="4" name="Диаграмма 3"/>
          <p:cNvGraphicFramePr>
            <a:graphicFrameLocks/>
          </p:cNvGraphicFramePr>
          <p:nvPr>
            <p:extLst>
              <p:ext uri="{D42A27DB-BD31-4B8C-83A1-F6EECF244321}">
                <p14:modId xmlns:p14="http://schemas.microsoft.com/office/powerpoint/2010/main" val="1704706652"/>
              </p:ext>
            </p:extLst>
          </p:nvPr>
        </p:nvGraphicFramePr>
        <p:xfrm>
          <a:off x="179512" y="1196752"/>
          <a:ext cx="8784976" cy="55446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3822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quarter" idx="1"/>
          </p:nvPr>
        </p:nvSpPr>
        <p:spPr>
          <a:xfrm>
            <a:off x="395536" y="404664"/>
            <a:ext cx="8748464" cy="6120680"/>
          </a:xfrm>
        </p:spPr>
        <p:txBody>
          <a:bodyPr/>
          <a:lstStyle/>
          <a:p>
            <a:pPr marL="0" indent="0">
              <a:buNone/>
            </a:pPr>
            <a:r>
              <a:rPr lang="ky-KG" sz="3200" b="1" dirty="0" err="1" smtClean="0"/>
              <a:t>2023-2024-окуу</a:t>
            </a:r>
            <a:r>
              <a:rPr lang="ky-KG" sz="3200" b="1" dirty="0" smtClean="0"/>
              <a:t> </a:t>
            </a:r>
            <a:r>
              <a:rPr lang="ky-KG" sz="3200" b="1" dirty="0"/>
              <a:t>жылында КМТУда кышкы сынактык сессиянын жыйынтыктары төмөндөгү критериялар менен аныкталды: </a:t>
            </a:r>
            <a:endParaRPr lang="ky-KG" sz="3200" b="1" dirty="0" smtClean="0"/>
          </a:p>
          <a:p>
            <a:r>
              <a:rPr lang="ky-KG" sz="3200" dirty="0" smtClean="0"/>
              <a:t>окуу </a:t>
            </a:r>
            <a:r>
              <a:rPr lang="ky-KG" sz="3200" dirty="0"/>
              <a:t>процессин уюштуруунун натыйжалуулугу</a:t>
            </a:r>
            <a:r>
              <a:rPr lang="ky-KG" sz="3200" dirty="0" smtClean="0"/>
              <a:t>,</a:t>
            </a:r>
          </a:p>
          <a:p>
            <a:r>
              <a:rPr lang="ky-KG" sz="3200" dirty="0" smtClean="0"/>
              <a:t>академиялык </a:t>
            </a:r>
            <a:r>
              <a:rPr lang="ky-KG" sz="3200" dirty="0"/>
              <a:t>жетишкендик</a:t>
            </a:r>
            <a:r>
              <a:rPr lang="ky-KG" sz="3200" dirty="0" smtClean="0"/>
              <a:t>,</a:t>
            </a:r>
          </a:p>
          <a:p>
            <a:r>
              <a:rPr lang="ky-KG" sz="3200" dirty="0" smtClean="0"/>
              <a:t>студенттердин </a:t>
            </a:r>
            <a:r>
              <a:rPr lang="ky-KG" sz="3200" dirty="0"/>
              <a:t>сабактарга катышуусу. </a:t>
            </a:r>
            <a:endParaRPr lang="ru-RU" sz="3200" dirty="0"/>
          </a:p>
          <a:p>
            <a:endParaRPr lang="ru-RU" dirty="0"/>
          </a:p>
        </p:txBody>
      </p:sp>
    </p:spTree>
    <p:extLst>
      <p:ext uri="{BB962C8B-B14F-4D97-AF65-F5344CB8AC3E}">
        <p14:creationId xmlns:p14="http://schemas.microsoft.com/office/powerpoint/2010/main" val="31124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6512" y="274638"/>
            <a:ext cx="9145016" cy="1143000"/>
          </a:xfrm>
        </p:spPr>
        <p:txBody>
          <a:bodyPr>
            <a:noAutofit/>
          </a:bodyPr>
          <a:lstStyle/>
          <a:p>
            <a:pPr algn="ctr"/>
            <a:r>
              <a:rPr lang="ru-RU" sz="2400" b="1" dirty="0" err="1">
                <a:solidFill>
                  <a:schemeClr val="tx1"/>
                </a:solidFill>
                <a:ea typeface="Times New Roman"/>
              </a:rPr>
              <a:t>Орто</a:t>
            </a:r>
            <a:r>
              <a:rPr lang="ru-RU" sz="2400" b="1" dirty="0">
                <a:solidFill>
                  <a:schemeClr val="tx1"/>
                </a:solidFill>
                <a:ea typeface="Times New Roman"/>
              </a:rPr>
              <a:t> </a:t>
            </a:r>
            <a:r>
              <a:rPr lang="ru-RU" sz="2400" b="1" dirty="0" err="1">
                <a:solidFill>
                  <a:schemeClr val="tx1"/>
                </a:solidFill>
                <a:ea typeface="Times New Roman"/>
              </a:rPr>
              <a:t>кесиптик</a:t>
            </a:r>
            <a:r>
              <a:rPr lang="ru-RU" sz="2400" b="1" dirty="0">
                <a:solidFill>
                  <a:schemeClr val="tx1"/>
                </a:solidFill>
                <a:ea typeface="Times New Roman"/>
              </a:rPr>
              <a:t> </a:t>
            </a:r>
            <a:r>
              <a:rPr lang="ru-RU" sz="2400" b="1" dirty="0" err="1">
                <a:solidFill>
                  <a:schemeClr val="tx1"/>
                </a:solidFill>
                <a:ea typeface="Times New Roman"/>
              </a:rPr>
              <a:t>билим</a:t>
            </a:r>
            <a:r>
              <a:rPr lang="ru-RU" sz="2400" b="1" dirty="0">
                <a:solidFill>
                  <a:schemeClr val="tx1"/>
                </a:solidFill>
                <a:ea typeface="Times New Roman"/>
              </a:rPr>
              <a:t> </a:t>
            </a:r>
            <a:r>
              <a:rPr lang="ru-RU" sz="2400" b="1" dirty="0" err="1">
                <a:solidFill>
                  <a:schemeClr val="tx1"/>
                </a:solidFill>
                <a:ea typeface="Times New Roman"/>
              </a:rPr>
              <a:t>берүү</a:t>
            </a:r>
            <a:r>
              <a:rPr lang="ru-RU" sz="2400" b="1" dirty="0">
                <a:solidFill>
                  <a:schemeClr val="tx1"/>
                </a:solidFill>
                <a:ea typeface="Times New Roman"/>
              </a:rPr>
              <a:t> (колледжи)</a:t>
            </a:r>
            <a:br>
              <a:rPr lang="ru-RU" sz="2400" b="1" dirty="0">
                <a:solidFill>
                  <a:schemeClr val="tx1"/>
                </a:solidFill>
                <a:ea typeface="Times New Roman"/>
              </a:rPr>
            </a:br>
            <a:r>
              <a:rPr lang="ky-KG" sz="2400" b="1" dirty="0" smtClean="0">
                <a:solidFill>
                  <a:schemeClr val="tx1"/>
                </a:solidFill>
              </a:rPr>
              <a:t>боюнча </a:t>
            </a:r>
            <a:r>
              <a:rPr lang="ky-KG" sz="2400" b="1" dirty="0">
                <a:solidFill>
                  <a:schemeClr val="tx1"/>
                </a:solidFill>
              </a:rPr>
              <a:t>кышкы сынактык сессиянын жетишкендиктеринин анализи</a:t>
            </a:r>
            <a:endParaRPr lang="ru-RU" sz="2400" b="1" dirty="0"/>
          </a:p>
        </p:txBody>
      </p:sp>
      <p:graphicFrame>
        <p:nvGraphicFramePr>
          <p:cNvPr id="6" name="Диаграмма 5"/>
          <p:cNvGraphicFramePr>
            <a:graphicFrameLocks/>
          </p:cNvGraphicFramePr>
          <p:nvPr>
            <p:extLst>
              <p:ext uri="{D42A27DB-BD31-4B8C-83A1-F6EECF244321}">
                <p14:modId xmlns:p14="http://schemas.microsoft.com/office/powerpoint/2010/main" val="892880241"/>
              </p:ext>
            </p:extLst>
          </p:nvPr>
        </p:nvGraphicFramePr>
        <p:xfrm>
          <a:off x="251520" y="1417638"/>
          <a:ext cx="8856984" cy="53237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3761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8712968" cy="1012974"/>
          </a:xfrm>
        </p:spPr>
        <p:txBody>
          <a:bodyPr>
            <a:noAutofit/>
          </a:bodyPr>
          <a:lstStyle/>
          <a:p>
            <a:pPr algn="ctr"/>
            <a:r>
              <a:rPr lang="ru-RU" sz="2800" b="1" dirty="0" err="1">
                <a:solidFill>
                  <a:schemeClr val="tx1"/>
                </a:solidFill>
              </a:rPr>
              <a:t>А</a:t>
            </a:r>
            <a:r>
              <a:rPr lang="ru-RU" sz="2800" b="1" dirty="0" err="1" smtClean="0">
                <a:solidFill>
                  <a:schemeClr val="tx1"/>
                </a:solidFill>
              </a:rPr>
              <a:t>ймактык</a:t>
            </a:r>
            <a:r>
              <a:rPr lang="ru-RU" sz="2800" b="1" dirty="0" smtClean="0">
                <a:solidFill>
                  <a:schemeClr val="tx1"/>
                </a:solidFill>
              </a:rPr>
              <a:t> </a:t>
            </a:r>
            <a:r>
              <a:rPr lang="ru-RU" sz="2800" b="1" dirty="0" err="1" smtClean="0">
                <a:solidFill>
                  <a:schemeClr val="tx1"/>
                </a:solidFill>
              </a:rPr>
              <a:t>филиалдардын</a:t>
            </a:r>
            <a:r>
              <a:rPr lang="ru-RU" sz="2800" b="1" dirty="0" smtClean="0">
                <a:solidFill>
                  <a:schemeClr val="tx1"/>
                </a:solidFill>
              </a:rPr>
              <a:t> </a:t>
            </a:r>
            <a:r>
              <a:rPr lang="ky-KG" sz="2800" b="1" dirty="0" smtClean="0">
                <a:solidFill>
                  <a:schemeClr val="tx1"/>
                </a:solidFill>
              </a:rPr>
              <a:t>кышкы </a:t>
            </a:r>
            <a:r>
              <a:rPr lang="ky-KG" sz="2800" b="1" dirty="0">
                <a:solidFill>
                  <a:schemeClr val="tx1"/>
                </a:solidFill>
              </a:rPr>
              <a:t>сынактык сессиянын </a:t>
            </a:r>
            <a:r>
              <a:rPr lang="ru-RU" sz="2800" b="1" dirty="0" err="1" smtClean="0">
                <a:solidFill>
                  <a:schemeClr val="tx1"/>
                </a:solidFill>
              </a:rPr>
              <a:t>боюнча</a:t>
            </a:r>
            <a:r>
              <a:rPr lang="ru-RU" sz="2800" b="1" dirty="0" smtClean="0">
                <a:solidFill>
                  <a:schemeClr val="tx1"/>
                </a:solidFill>
              </a:rPr>
              <a:t> </a:t>
            </a:r>
            <a:r>
              <a:rPr lang="ky-KG" sz="2800" b="1" dirty="0" smtClean="0">
                <a:solidFill>
                  <a:schemeClr val="tx1"/>
                </a:solidFill>
              </a:rPr>
              <a:t>жетишкендиктеринин </a:t>
            </a:r>
            <a:r>
              <a:rPr lang="ky-KG" sz="2800" b="1" dirty="0">
                <a:solidFill>
                  <a:schemeClr val="tx1"/>
                </a:solidFill>
              </a:rPr>
              <a:t>анализи</a:t>
            </a:r>
            <a:endParaRPr lang="ru-RU" sz="2800" dirty="0"/>
          </a:p>
        </p:txBody>
      </p:sp>
      <p:sp>
        <p:nvSpPr>
          <p:cNvPr id="3" name="Объект 2"/>
          <p:cNvSpPr>
            <a:spLocks noGrp="1"/>
          </p:cNvSpPr>
          <p:nvPr>
            <p:ph sz="quarter" idx="1"/>
          </p:nvPr>
        </p:nvSpPr>
        <p:spPr>
          <a:xfrm>
            <a:off x="395536" y="1556792"/>
            <a:ext cx="8291264" cy="4463008"/>
          </a:xfrm>
        </p:spPr>
        <p:txBody>
          <a:bodyPr/>
          <a:lstStyle/>
          <a:p>
            <a:pPr marL="0" indent="0">
              <a:buNone/>
            </a:pPr>
            <a:endParaRPr lang="ky-KG" sz="2400" b="1" dirty="0" smtClean="0"/>
          </a:p>
          <a:p>
            <a:endParaRPr lang="ru-RU" sz="2400" dirty="0"/>
          </a:p>
          <a:p>
            <a:endParaRPr lang="ru-RU" dirty="0"/>
          </a:p>
        </p:txBody>
      </p:sp>
      <p:graphicFrame>
        <p:nvGraphicFramePr>
          <p:cNvPr id="8" name="Диаграмма 7"/>
          <p:cNvGraphicFramePr>
            <a:graphicFrameLocks/>
          </p:cNvGraphicFramePr>
          <p:nvPr>
            <p:extLst>
              <p:ext uri="{D42A27DB-BD31-4B8C-83A1-F6EECF244321}">
                <p14:modId xmlns:p14="http://schemas.microsoft.com/office/powerpoint/2010/main" val="3588671336"/>
              </p:ext>
            </p:extLst>
          </p:nvPr>
        </p:nvGraphicFramePr>
        <p:xfrm>
          <a:off x="107504" y="1124744"/>
          <a:ext cx="5616624" cy="2880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4127789714"/>
              </p:ext>
            </p:extLst>
          </p:nvPr>
        </p:nvGraphicFramePr>
        <p:xfrm>
          <a:off x="2843808" y="3861048"/>
          <a:ext cx="6140896" cy="28872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2435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492480" cy="490066"/>
          </a:xfrm>
        </p:spPr>
        <p:txBody>
          <a:bodyPr>
            <a:noAutofit/>
          </a:bodyPr>
          <a:lstStyle/>
          <a:p>
            <a:pPr algn="ctr"/>
            <a:r>
              <a:rPr lang="ru-RU" sz="2400" b="1" dirty="0" err="1" smtClean="0">
                <a:solidFill>
                  <a:schemeClr val="tx1"/>
                </a:solidFill>
              </a:rPr>
              <a:t>Күндүзгү</a:t>
            </a:r>
            <a:r>
              <a:rPr lang="ru-RU" sz="2400" b="1" dirty="0" smtClean="0">
                <a:solidFill>
                  <a:schemeClr val="tx1"/>
                </a:solidFill>
              </a:rPr>
              <a:t> </a:t>
            </a:r>
            <a:r>
              <a:rPr lang="ru-RU" sz="2400" b="1" dirty="0" err="1" smtClean="0">
                <a:solidFill>
                  <a:schemeClr val="tx1"/>
                </a:solidFill>
              </a:rPr>
              <a:t>окуу</a:t>
            </a:r>
            <a:r>
              <a:rPr lang="ru-RU" sz="2400" b="1" dirty="0" smtClean="0">
                <a:solidFill>
                  <a:schemeClr val="tx1"/>
                </a:solidFill>
              </a:rPr>
              <a:t> </a:t>
            </a:r>
            <a:r>
              <a:rPr lang="ru-RU" sz="2400" b="1" dirty="0" err="1" smtClean="0">
                <a:solidFill>
                  <a:schemeClr val="tx1"/>
                </a:solidFill>
              </a:rPr>
              <a:t>формасынын</a:t>
            </a:r>
            <a:r>
              <a:rPr lang="ru-RU" sz="2400" b="1" dirty="0" smtClean="0">
                <a:solidFill>
                  <a:schemeClr val="tx1"/>
                </a:solidFill>
              </a:rPr>
              <a:t> </a:t>
            </a:r>
            <a:r>
              <a:rPr lang="ru-RU" sz="2400" b="1" dirty="0" err="1" smtClean="0">
                <a:solidFill>
                  <a:schemeClr val="tx1"/>
                </a:solidFill>
              </a:rPr>
              <a:t>курстар</a:t>
            </a:r>
            <a:r>
              <a:rPr lang="ru-RU" sz="2400" b="1" dirty="0" smtClean="0">
                <a:solidFill>
                  <a:schemeClr val="tx1"/>
                </a:solidFill>
              </a:rPr>
              <a:t> </a:t>
            </a:r>
            <a:r>
              <a:rPr lang="ru-RU" sz="2400" b="1" dirty="0" err="1" smtClean="0">
                <a:solidFill>
                  <a:schemeClr val="tx1"/>
                </a:solidFill>
              </a:rPr>
              <a:t>боюнча</a:t>
            </a:r>
            <a:r>
              <a:rPr lang="ru-RU" sz="2400" b="1" dirty="0" smtClean="0">
                <a:solidFill>
                  <a:schemeClr val="tx1"/>
                </a:solidFill>
              </a:rPr>
              <a:t> </a:t>
            </a:r>
            <a:r>
              <a:rPr lang="ru-RU" sz="2400" b="1" dirty="0" err="1" smtClean="0">
                <a:solidFill>
                  <a:schemeClr val="tx1"/>
                </a:solidFill>
              </a:rPr>
              <a:t>башкы</a:t>
            </a:r>
            <a:r>
              <a:rPr lang="ru-RU" sz="2400" b="1" dirty="0" smtClean="0">
                <a:solidFill>
                  <a:schemeClr val="tx1"/>
                </a:solidFill>
              </a:rPr>
              <a:t> </a:t>
            </a:r>
            <a:r>
              <a:rPr lang="ru-RU" sz="2400" b="1" dirty="0" err="1" smtClean="0">
                <a:solidFill>
                  <a:schemeClr val="tx1"/>
                </a:solidFill>
              </a:rPr>
              <a:t>ЖОЖдун</a:t>
            </a:r>
            <a:r>
              <a:rPr lang="ru-RU" sz="2400" b="1" dirty="0" smtClean="0">
                <a:solidFill>
                  <a:schemeClr val="tx1"/>
                </a:solidFill>
              </a:rPr>
              <a:t> </a:t>
            </a:r>
            <a:r>
              <a:rPr lang="ru-RU" sz="2400" b="1" dirty="0" err="1" smtClean="0">
                <a:solidFill>
                  <a:schemeClr val="tx1"/>
                </a:solidFill>
              </a:rPr>
              <a:t>структуралык</a:t>
            </a:r>
            <a:r>
              <a:rPr lang="ru-RU" sz="2400" b="1" dirty="0" smtClean="0">
                <a:solidFill>
                  <a:schemeClr val="tx1"/>
                </a:solidFill>
              </a:rPr>
              <a:t> </a:t>
            </a:r>
            <a:r>
              <a:rPr lang="ru-RU" sz="2400" b="1" dirty="0" err="1" smtClean="0">
                <a:solidFill>
                  <a:schemeClr val="tx1"/>
                </a:solidFill>
              </a:rPr>
              <a:t>бөлүмдөрүнүн</a:t>
            </a:r>
            <a:r>
              <a:rPr lang="ru-RU" sz="2400" b="1" dirty="0" smtClean="0">
                <a:solidFill>
                  <a:schemeClr val="tx1"/>
                </a:solidFill>
              </a:rPr>
              <a:t> </a:t>
            </a:r>
            <a:r>
              <a:rPr lang="ru-RU" sz="2400" b="1" dirty="0" err="1" smtClean="0">
                <a:solidFill>
                  <a:schemeClr val="tx1"/>
                </a:solidFill>
              </a:rPr>
              <a:t>жетишкендиктери</a:t>
            </a:r>
            <a:endParaRPr lang="ru-RU" sz="2400" b="1" dirty="0">
              <a:solidFill>
                <a:schemeClr val="tx1"/>
              </a:solidFill>
            </a:endParaRPr>
          </a:p>
        </p:txBody>
      </p:sp>
      <p:graphicFrame>
        <p:nvGraphicFramePr>
          <p:cNvPr id="5" name="Диаграмма 4"/>
          <p:cNvGraphicFramePr>
            <a:graphicFrameLocks/>
          </p:cNvGraphicFramePr>
          <p:nvPr>
            <p:extLst>
              <p:ext uri="{D42A27DB-BD31-4B8C-83A1-F6EECF244321}">
                <p14:modId xmlns:p14="http://schemas.microsoft.com/office/powerpoint/2010/main" val="3628100981"/>
              </p:ext>
            </p:extLst>
          </p:nvPr>
        </p:nvGraphicFramePr>
        <p:xfrm>
          <a:off x="0" y="764704"/>
          <a:ext cx="4824536" cy="33123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782615025"/>
              </p:ext>
            </p:extLst>
          </p:nvPr>
        </p:nvGraphicFramePr>
        <p:xfrm>
          <a:off x="3923928" y="3068960"/>
          <a:ext cx="5220072" cy="37069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5055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492480" cy="490066"/>
          </a:xfrm>
        </p:spPr>
        <p:txBody>
          <a:bodyPr>
            <a:noAutofit/>
          </a:bodyPr>
          <a:lstStyle/>
          <a:p>
            <a:pPr algn="ctr"/>
            <a:r>
              <a:rPr lang="ru-RU" sz="2400" b="1" dirty="0" err="1" smtClean="0">
                <a:solidFill>
                  <a:schemeClr val="tx1"/>
                </a:solidFill>
              </a:rPr>
              <a:t>Күндүзгү</a:t>
            </a:r>
            <a:r>
              <a:rPr lang="ru-RU" sz="2400" b="1" dirty="0" smtClean="0">
                <a:solidFill>
                  <a:schemeClr val="tx1"/>
                </a:solidFill>
              </a:rPr>
              <a:t> </a:t>
            </a:r>
            <a:r>
              <a:rPr lang="ru-RU" sz="2400" b="1" dirty="0" err="1" smtClean="0">
                <a:solidFill>
                  <a:schemeClr val="tx1"/>
                </a:solidFill>
              </a:rPr>
              <a:t>окуу</a:t>
            </a:r>
            <a:r>
              <a:rPr lang="ru-RU" sz="2400" b="1" dirty="0" smtClean="0">
                <a:solidFill>
                  <a:schemeClr val="tx1"/>
                </a:solidFill>
              </a:rPr>
              <a:t> </a:t>
            </a:r>
            <a:r>
              <a:rPr lang="ru-RU" sz="2400" b="1" dirty="0" err="1" smtClean="0">
                <a:solidFill>
                  <a:schemeClr val="tx1"/>
                </a:solidFill>
              </a:rPr>
              <a:t>формасынын</a:t>
            </a:r>
            <a:r>
              <a:rPr lang="ru-RU" sz="2400" b="1" dirty="0" smtClean="0">
                <a:solidFill>
                  <a:schemeClr val="tx1"/>
                </a:solidFill>
              </a:rPr>
              <a:t> </a:t>
            </a:r>
            <a:r>
              <a:rPr lang="ru-RU" sz="2400" b="1" dirty="0" err="1" smtClean="0">
                <a:solidFill>
                  <a:schemeClr val="tx1"/>
                </a:solidFill>
              </a:rPr>
              <a:t>курстар</a:t>
            </a:r>
            <a:r>
              <a:rPr lang="ru-RU" sz="2400" b="1" dirty="0" smtClean="0">
                <a:solidFill>
                  <a:schemeClr val="tx1"/>
                </a:solidFill>
              </a:rPr>
              <a:t> </a:t>
            </a:r>
            <a:r>
              <a:rPr lang="ru-RU" sz="2400" b="1" dirty="0" err="1" smtClean="0">
                <a:solidFill>
                  <a:schemeClr val="tx1"/>
                </a:solidFill>
              </a:rPr>
              <a:t>боюнча</a:t>
            </a:r>
            <a:r>
              <a:rPr lang="ru-RU" sz="2400" b="1" dirty="0" smtClean="0">
                <a:solidFill>
                  <a:schemeClr val="tx1"/>
                </a:solidFill>
              </a:rPr>
              <a:t> </a:t>
            </a:r>
            <a:r>
              <a:rPr lang="ru-RU" sz="2400" b="1" dirty="0" err="1" smtClean="0">
                <a:solidFill>
                  <a:schemeClr val="tx1"/>
                </a:solidFill>
              </a:rPr>
              <a:t>башкы</a:t>
            </a:r>
            <a:r>
              <a:rPr lang="ru-RU" sz="2400" b="1" dirty="0" smtClean="0">
                <a:solidFill>
                  <a:schemeClr val="tx1"/>
                </a:solidFill>
              </a:rPr>
              <a:t> </a:t>
            </a:r>
            <a:r>
              <a:rPr lang="ru-RU" sz="2400" b="1" dirty="0" err="1" smtClean="0">
                <a:solidFill>
                  <a:schemeClr val="tx1"/>
                </a:solidFill>
              </a:rPr>
              <a:t>ЖОЖдун</a:t>
            </a:r>
            <a:r>
              <a:rPr lang="ru-RU" sz="2400" b="1" dirty="0" smtClean="0">
                <a:solidFill>
                  <a:schemeClr val="tx1"/>
                </a:solidFill>
              </a:rPr>
              <a:t> </a:t>
            </a:r>
            <a:r>
              <a:rPr lang="ru-RU" sz="2400" b="1" dirty="0" err="1" smtClean="0">
                <a:solidFill>
                  <a:schemeClr val="tx1"/>
                </a:solidFill>
              </a:rPr>
              <a:t>структуралык</a:t>
            </a:r>
            <a:r>
              <a:rPr lang="ru-RU" sz="2400" b="1" dirty="0" smtClean="0">
                <a:solidFill>
                  <a:schemeClr val="tx1"/>
                </a:solidFill>
              </a:rPr>
              <a:t> </a:t>
            </a:r>
            <a:r>
              <a:rPr lang="ru-RU" sz="2400" b="1" dirty="0" err="1" smtClean="0">
                <a:solidFill>
                  <a:schemeClr val="tx1"/>
                </a:solidFill>
              </a:rPr>
              <a:t>бөлүмдөрүнүн</a:t>
            </a:r>
            <a:r>
              <a:rPr lang="ru-RU" sz="2400" b="1" dirty="0" smtClean="0">
                <a:solidFill>
                  <a:schemeClr val="tx1"/>
                </a:solidFill>
              </a:rPr>
              <a:t> </a:t>
            </a:r>
            <a:r>
              <a:rPr lang="ru-RU" sz="2400" b="1" dirty="0" err="1" smtClean="0">
                <a:solidFill>
                  <a:schemeClr val="tx1"/>
                </a:solidFill>
              </a:rPr>
              <a:t>жетишкендиктери</a:t>
            </a:r>
            <a:endParaRPr lang="ru-RU" sz="2400" b="1" dirty="0">
              <a:solidFill>
                <a:schemeClr val="tx1"/>
              </a:solidFill>
            </a:endParaRPr>
          </a:p>
        </p:txBody>
      </p:sp>
      <p:graphicFrame>
        <p:nvGraphicFramePr>
          <p:cNvPr id="7" name="Диаграмма 6"/>
          <p:cNvGraphicFramePr>
            <a:graphicFrameLocks/>
          </p:cNvGraphicFramePr>
          <p:nvPr>
            <p:extLst>
              <p:ext uri="{D42A27DB-BD31-4B8C-83A1-F6EECF244321}">
                <p14:modId xmlns:p14="http://schemas.microsoft.com/office/powerpoint/2010/main" val="3662242046"/>
              </p:ext>
            </p:extLst>
          </p:nvPr>
        </p:nvGraphicFramePr>
        <p:xfrm>
          <a:off x="0" y="966738"/>
          <a:ext cx="5292080" cy="31103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p:cNvGraphicFramePr>
            <a:graphicFrameLocks/>
          </p:cNvGraphicFramePr>
          <p:nvPr>
            <p:extLst>
              <p:ext uri="{D42A27DB-BD31-4B8C-83A1-F6EECF244321}">
                <p14:modId xmlns:p14="http://schemas.microsoft.com/office/powerpoint/2010/main" val="1914275869"/>
              </p:ext>
            </p:extLst>
          </p:nvPr>
        </p:nvGraphicFramePr>
        <p:xfrm>
          <a:off x="3923928" y="3429000"/>
          <a:ext cx="5292080" cy="33192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49259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856984" cy="1296144"/>
          </a:xfrm>
        </p:spPr>
        <p:txBody>
          <a:bodyPr>
            <a:normAutofit/>
          </a:bodyPr>
          <a:lstStyle/>
          <a:p>
            <a:pPr algn="ctr"/>
            <a:r>
              <a:rPr lang="ru-RU" sz="2500" b="1" dirty="0" err="1">
                <a:solidFill>
                  <a:prstClr val="black"/>
                </a:solidFill>
              </a:rPr>
              <a:t>Окутуунун</a:t>
            </a:r>
            <a:r>
              <a:rPr lang="ru-RU" sz="2500" b="1" dirty="0">
                <a:solidFill>
                  <a:prstClr val="black"/>
                </a:solidFill>
              </a:rPr>
              <a:t> </a:t>
            </a:r>
            <a:r>
              <a:rPr lang="ky-KG" sz="2500" b="1" dirty="0">
                <a:solidFill>
                  <a:prstClr val="black"/>
                </a:solidFill>
              </a:rPr>
              <a:t>күндүзгү формасы ЖКББ (бакалавр, адис, магистратура) боюнча кышкы сынактык сессиянын </a:t>
            </a:r>
            <a:r>
              <a:rPr lang="ky-KG" sz="2500" b="1" dirty="0" smtClean="0">
                <a:solidFill>
                  <a:prstClr val="black"/>
                </a:solidFill>
              </a:rPr>
              <a:t>сапаттуу жетишкендиктеринин </a:t>
            </a:r>
            <a:r>
              <a:rPr lang="ky-KG" sz="2500" b="1" dirty="0">
                <a:solidFill>
                  <a:prstClr val="black"/>
                </a:solidFill>
              </a:rPr>
              <a:t>анализи</a:t>
            </a:r>
            <a:endParaRPr lang="ru-RU" dirty="0"/>
          </a:p>
        </p:txBody>
      </p:sp>
      <p:graphicFrame>
        <p:nvGraphicFramePr>
          <p:cNvPr id="5" name="Диаграмма 4"/>
          <p:cNvGraphicFramePr>
            <a:graphicFrameLocks/>
          </p:cNvGraphicFramePr>
          <p:nvPr>
            <p:extLst>
              <p:ext uri="{D42A27DB-BD31-4B8C-83A1-F6EECF244321}">
                <p14:modId xmlns:p14="http://schemas.microsoft.com/office/powerpoint/2010/main" val="2426851209"/>
              </p:ext>
            </p:extLst>
          </p:nvPr>
        </p:nvGraphicFramePr>
        <p:xfrm>
          <a:off x="251520" y="1412776"/>
          <a:ext cx="8784976" cy="54452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354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856984" cy="1152128"/>
          </a:xfrm>
        </p:spPr>
        <p:txBody>
          <a:bodyPr>
            <a:normAutofit fontScale="90000"/>
          </a:bodyPr>
          <a:lstStyle/>
          <a:p>
            <a:pPr algn="ctr"/>
            <a:r>
              <a:rPr lang="ru-RU" sz="2500" b="1" dirty="0" err="1">
                <a:solidFill>
                  <a:prstClr val="black"/>
                </a:solidFill>
              </a:rPr>
              <a:t>Сырттан</a:t>
            </a:r>
            <a:r>
              <a:rPr lang="ru-RU" sz="2500" b="1" dirty="0">
                <a:solidFill>
                  <a:prstClr val="black"/>
                </a:solidFill>
              </a:rPr>
              <a:t> </a:t>
            </a:r>
            <a:r>
              <a:rPr lang="ru-RU" sz="2500" b="1" dirty="0" err="1">
                <a:solidFill>
                  <a:prstClr val="black"/>
                </a:solidFill>
              </a:rPr>
              <a:t>окуу</a:t>
            </a:r>
            <a:r>
              <a:rPr lang="ky-KG" sz="2500" b="1" dirty="0">
                <a:solidFill>
                  <a:prstClr val="black"/>
                </a:solidFill>
              </a:rPr>
              <a:t> формасы ЖКББ (бакалавр, адис, магистратура) боюнча кышкы сынактык сессиянын </a:t>
            </a:r>
            <a:r>
              <a:rPr lang="ky-KG" sz="2500" b="1" dirty="0" smtClean="0">
                <a:solidFill>
                  <a:prstClr val="black"/>
                </a:solidFill>
              </a:rPr>
              <a:t>сапаттуу жетишкендиктеринин </a:t>
            </a:r>
            <a:r>
              <a:rPr lang="ky-KG" sz="2500" b="1" dirty="0">
                <a:solidFill>
                  <a:prstClr val="black"/>
                </a:solidFill>
              </a:rPr>
              <a:t>анализи</a:t>
            </a:r>
            <a:endParaRPr lang="ru-RU" dirty="0"/>
          </a:p>
        </p:txBody>
      </p:sp>
      <p:graphicFrame>
        <p:nvGraphicFramePr>
          <p:cNvPr id="5" name="Диаграмма 4"/>
          <p:cNvGraphicFramePr>
            <a:graphicFrameLocks/>
          </p:cNvGraphicFramePr>
          <p:nvPr>
            <p:extLst>
              <p:ext uri="{D42A27DB-BD31-4B8C-83A1-F6EECF244321}">
                <p14:modId xmlns:p14="http://schemas.microsoft.com/office/powerpoint/2010/main" val="1221838415"/>
              </p:ext>
            </p:extLst>
          </p:nvPr>
        </p:nvGraphicFramePr>
        <p:xfrm>
          <a:off x="323528" y="1412776"/>
          <a:ext cx="8712968" cy="53285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7558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9036496" cy="936104"/>
          </a:xfrm>
        </p:spPr>
        <p:txBody>
          <a:bodyPr>
            <a:normAutofit fontScale="90000"/>
          </a:bodyPr>
          <a:lstStyle/>
          <a:p>
            <a:pPr algn="ctr"/>
            <a:r>
              <a:rPr lang="ru-RU" sz="2400" b="1" dirty="0" err="1">
                <a:solidFill>
                  <a:prstClr val="black"/>
                </a:solidFill>
                <a:ea typeface="Times New Roman"/>
              </a:rPr>
              <a:t>Орто</a:t>
            </a:r>
            <a:r>
              <a:rPr lang="ru-RU" sz="2400" b="1" dirty="0">
                <a:solidFill>
                  <a:prstClr val="black"/>
                </a:solidFill>
                <a:ea typeface="Times New Roman"/>
              </a:rPr>
              <a:t> </a:t>
            </a:r>
            <a:r>
              <a:rPr lang="ru-RU" sz="2400" b="1" dirty="0" err="1">
                <a:solidFill>
                  <a:prstClr val="black"/>
                </a:solidFill>
                <a:ea typeface="Times New Roman"/>
              </a:rPr>
              <a:t>кесиптик</a:t>
            </a:r>
            <a:r>
              <a:rPr lang="ru-RU" sz="2400" b="1" dirty="0">
                <a:solidFill>
                  <a:prstClr val="black"/>
                </a:solidFill>
                <a:ea typeface="Times New Roman"/>
              </a:rPr>
              <a:t> </a:t>
            </a:r>
            <a:r>
              <a:rPr lang="ru-RU" sz="2400" b="1" dirty="0" err="1">
                <a:solidFill>
                  <a:prstClr val="black"/>
                </a:solidFill>
                <a:ea typeface="Times New Roman"/>
              </a:rPr>
              <a:t>билим</a:t>
            </a:r>
            <a:r>
              <a:rPr lang="ru-RU" sz="2400" b="1" dirty="0">
                <a:solidFill>
                  <a:prstClr val="black"/>
                </a:solidFill>
                <a:ea typeface="Times New Roman"/>
              </a:rPr>
              <a:t> </a:t>
            </a:r>
            <a:r>
              <a:rPr lang="ru-RU" sz="2400" b="1" dirty="0" err="1">
                <a:solidFill>
                  <a:prstClr val="black"/>
                </a:solidFill>
                <a:ea typeface="Times New Roman"/>
              </a:rPr>
              <a:t>берүү</a:t>
            </a:r>
            <a:r>
              <a:rPr lang="ru-RU" sz="2400" b="1" dirty="0">
                <a:solidFill>
                  <a:prstClr val="black"/>
                </a:solidFill>
                <a:ea typeface="Times New Roman"/>
              </a:rPr>
              <a:t> (колледжи)</a:t>
            </a:r>
            <a:br>
              <a:rPr lang="ru-RU" sz="2400" b="1" dirty="0">
                <a:solidFill>
                  <a:prstClr val="black"/>
                </a:solidFill>
                <a:ea typeface="Times New Roman"/>
              </a:rPr>
            </a:br>
            <a:r>
              <a:rPr lang="ky-KG" sz="2400" b="1" dirty="0">
                <a:solidFill>
                  <a:prstClr val="black"/>
                </a:solidFill>
              </a:rPr>
              <a:t>боюнча кышкы сынактык сессиянын </a:t>
            </a:r>
            <a:r>
              <a:rPr lang="ky-KG" sz="2400" b="1" dirty="0" smtClean="0">
                <a:solidFill>
                  <a:prstClr val="black"/>
                </a:solidFill>
              </a:rPr>
              <a:t>сапаттуу</a:t>
            </a:r>
            <a:br>
              <a:rPr lang="ky-KG" sz="2400" b="1" dirty="0" smtClean="0">
                <a:solidFill>
                  <a:prstClr val="black"/>
                </a:solidFill>
              </a:rPr>
            </a:br>
            <a:r>
              <a:rPr lang="ky-KG" sz="2400" b="1" dirty="0" smtClean="0">
                <a:solidFill>
                  <a:prstClr val="black"/>
                </a:solidFill>
              </a:rPr>
              <a:t> жетишкендиктеринин </a:t>
            </a:r>
            <a:r>
              <a:rPr lang="ky-KG" sz="2400" b="1" dirty="0">
                <a:solidFill>
                  <a:prstClr val="black"/>
                </a:solidFill>
              </a:rPr>
              <a:t>анализи</a:t>
            </a:r>
            <a:endParaRPr lang="ru-RU" dirty="0"/>
          </a:p>
        </p:txBody>
      </p:sp>
      <p:graphicFrame>
        <p:nvGraphicFramePr>
          <p:cNvPr id="5" name="Диаграмма 4"/>
          <p:cNvGraphicFramePr>
            <a:graphicFrameLocks/>
          </p:cNvGraphicFramePr>
          <p:nvPr>
            <p:extLst>
              <p:ext uri="{D42A27DB-BD31-4B8C-83A1-F6EECF244321}">
                <p14:modId xmlns:p14="http://schemas.microsoft.com/office/powerpoint/2010/main" val="2170312078"/>
              </p:ext>
            </p:extLst>
          </p:nvPr>
        </p:nvGraphicFramePr>
        <p:xfrm>
          <a:off x="467544" y="1196752"/>
          <a:ext cx="8496944" cy="54726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17895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79512" y="404664"/>
            <a:ext cx="8712968" cy="504056"/>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ru-RU" sz="2400" b="1" dirty="0" err="1" smtClean="0">
                <a:solidFill>
                  <a:schemeClr val="tx1"/>
                </a:solidFill>
              </a:rPr>
              <a:t>Жалпы</a:t>
            </a:r>
            <a:r>
              <a:rPr lang="ru-RU" sz="2400" b="1" dirty="0" smtClean="0">
                <a:solidFill>
                  <a:schemeClr val="tx1"/>
                </a:solidFill>
              </a:rPr>
              <a:t> университет </a:t>
            </a:r>
            <a:r>
              <a:rPr lang="ru-RU" sz="2400" b="1" dirty="0" err="1" smtClean="0">
                <a:solidFill>
                  <a:schemeClr val="tx1"/>
                </a:solidFill>
              </a:rPr>
              <a:t>боюнча</a:t>
            </a:r>
            <a:r>
              <a:rPr lang="ru-RU" sz="2400" b="1" dirty="0" smtClean="0">
                <a:solidFill>
                  <a:schemeClr val="tx1"/>
                </a:solidFill>
              </a:rPr>
              <a:t> </a:t>
            </a:r>
            <a:r>
              <a:rPr lang="ru-RU" sz="2400" b="1" dirty="0" err="1" smtClean="0">
                <a:solidFill>
                  <a:schemeClr val="tx1"/>
                </a:solidFill>
              </a:rPr>
              <a:t>кышкы</a:t>
            </a:r>
            <a:r>
              <a:rPr lang="ru-RU" sz="2400" b="1" dirty="0" smtClean="0">
                <a:solidFill>
                  <a:schemeClr val="tx1"/>
                </a:solidFill>
              </a:rPr>
              <a:t> </a:t>
            </a:r>
            <a:r>
              <a:rPr lang="ru-RU" sz="2400" b="1" dirty="0" err="1" smtClean="0">
                <a:solidFill>
                  <a:schemeClr val="tx1"/>
                </a:solidFill>
              </a:rPr>
              <a:t>сынактык</a:t>
            </a:r>
            <a:r>
              <a:rPr lang="ru-RU" sz="2400" b="1" dirty="0" smtClean="0">
                <a:solidFill>
                  <a:schemeClr val="tx1"/>
                </a:solidFill>
              </a:rPr>
              <a:t> </a:t>
            </a:r>
            <a:r>
              <a:rPr lang="ru-RU" sz="2400" b="1" dirty="0" err="1" smtClean="0">
                <a:solidFill>
                  <a:schemeClr val="tx1"/>
                </a:solidFill>
              </a:rPr>
              <a:t>сессиянын</a:t>
            </a:r>
            <a:r>
              <a:rPr lang="ru-RU" sz="2400" b="1" dirty="0" smtClean="0">
                <a:solidFill>
                  <a:schemeClr val="tx1"/>
                </a:solidFill>
              </a:rPr>
              <a:t> </a:t>
            </a:r>
            <a:r>
              <a:rPr lang="ru-RU" sz="2400" b="1" dirty="0" err="1" smtClean="0">
                <a:solidFill>
                  <a:schemeClr val="tx1"/>
                </a:solidFill>
              </a:rPr>
              <a:t>жетишкендиктеринин</a:t>
            </a:r>
            <a:r>
              <a:rPr lang="ru-RU" sz="2400" b="1" dirty="0" smtClean="0">
                <a:solidFill>
                  <a:schemeClr val="tx1"/>
                </a:solidFill>
              </a:rPr>
              <a:t> </a:t>
            </a:r>
            <a:r>
              <a:rPr lang="ru-RU" sz="2400" b="1" dirty="0" err="1" smtClean="0">
                <a:solidFill>
                  <a:schemeClr val="tx1"/>
                </a:solidFill>
              </a:rPr>
              <a:t>анализи</a:t>
            </a:r>
            <a:endParaRPr lang="ru-RU" sz="2400" b="1" dirty="0">
              <a:solidFill>
                <a:schemeClr val="tx1"/>
              </a:solidFill>
            </a:endParaRPr>
          </a:p>
        </p:txBody>
      </p:sp>
      <p:sp>
        <p:nvSpPr>
          <p:cNvPr id="7" name="Прямоугольник 6"/>
          <p:cNvSpPr/>
          <p:nvPr/>
        </p:nvSpPr>
        <p:spPr>
          <a:xfrm>
            <a:off x="213913" y="5565338"/>
            <a:ext cx="8678567" cy="1200329"/>
          </a:xfrm>
          <a:prstGeom prst="rect">
            <a:avLst/>
          </a:prstGeom>
        </p:spPr>
        <p:txBody>
          <a:bodyPr wrap="square">
            <a:spAutoFit/>
          </a:bodyPr>
          <a:lstStyle/>
          <a:p>
            <a:r>
              <a:rPr lang="ky-KG" sz="2400" dirty="0">
                <a:solidFill>
                  <a:prstClr val="black"/>
                </a:solidFill>
              </a:rPr>
              <a:t>Бүтүндөй алганда, университет боюнча жетишүү </a:t>
            </a:r>
            <a:r>
              <a:rPr lang="ky-KG" sz="2400" dirty="0" smtClean="0">
                <a:solidFill>
                  <a:prstClr val="black"/>
                </a:solidFill>
              </a:rPr>
              <a:t>66,7 </a:t>
            </a:r>
            <a:r>
              <a:rPr lang="ky-KG" sz="2400" dirty="0">
                <a:solidFill>
                  <a:prstClr val="black"/>
                </a:solidFill>
              </a:rPr>
              <a:t>% </a:t>
            </a:r>
            <a:r>
              <a:rPr lang="ky-KG" sz="2400" dirty="0" smtClean="0">
                <a:solidFill>
                  <a:prstClr val="black"/>
                </a:solidFill>
              </a:rPr>
              <a:t>болду (былтыр – 72,2%), </a:t>
            </a:r>
            <a:r>
              <a:rPr lang="ru-RU" sz="2400" dirty="0" err="1">
                <a:solidFill>
                  <a:prstClr val="black"/>
                </a:solidFill>
              </a:rPr>
              <a:t>башкача</a:t>
            </a:r>
            <a:r>
              <a:rPr lang="ru-RU" sz="2400" dirty="0">
                <a:solidFill>
                  <a:prstClr val="black"/>
                </a:solidFill>
              </a:rPr>
              <a:t> </a:t>
            </a:r>
            <a:r>
              <a:rPr lang="ru-RU" sz="2400" dirty="0" err="1" smtClean="0">
                <a:solidFill>
                  <a:prstClr val="black"/>
                </a:solidFill>
              </a:rPr>
              <a:t>айтканда</a:t>
            </a:r>
            <a:r>
              <a:rPr lang="ru-RU" sz="2400" dirty="0" smtClean="0">
                <a:solidFill>
                  <a:prstClr val="black"/>
                </a:solidFill>
              </a:rPr>
              <a:t> </a:t>
            </a:r>
            <a:r>
              <a:rPr lang="ru-RU" sz="2400" dirty="0">
                <a:solidFill>
                  <a:prstClr val="black"/>
                </a:solidFill>
              </a:rPr>
              <a:t>5,5% га </a:t>
            </a:r>
            <a:r>
              <a:rPr lang="ru-RU" sz="2400" dirty="0" err="1" smtClean="0">
                <a:solidFill>
                  <a:prstClr val="black"/>
                </a:solidFill>
              </a:rPr>
              <a:t>төмөндөгөн</a:t>
            </a:r>
            <a:r>
              <a:rPr lang="ru-RU" sz="2400" dirty="0" smtClean="0">
                <a:solidFill>
                  <a:prstClr val="black"/>
                </a:solidFill>
              </a:rPr>
              <a:t>.</a:t>
            </a:r>
            <a:endParaRPr lang="ru-RU" sz="2400" dirty="0"/>
          </a:p>
        </p:txBody>
      </p:sp>
      <p:graphicFrame>
        <p:nvGraphicFramePr>
          <p:cNvPr id="5" name="Диаграмма 4"/>
          <p:cNvGraphicFramePr>
            <a:graphicFrameLocks/>
          </p:cNvGraphicFramePr>
          <p:nvPr>
            <p:extLst>
              <p:ext uri="{D42A27DB-BD31-4B8C-83A1-F6EECF244321}">
                <p14:modId xmlns:p14="http://schemas.microsoft.com/office/powerpoint/2010/main" val="3189504660"/>
              </p:ext>
            </p:extLst>
          </p:nvPr>
        </p:nvGraphicFramePr>
        <p:xfrm>
          <a:off x="899592" y="1196752"/>
          <a:ext cx="7848872" cy="4392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711859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23528" y="260648"/>
            <a:ext cx="8568952" cy="6192688"/>
          </a:xfrm>
        </p:spPr>
        <p:txBody>
          <a:bodyPr>
            <a:normAutofit fontScale="92500" lnSpcReduction="10000"/>
          </a:bodyPr>
          <a:lstStyle/>
          <a:p>
            <a:pPr indent="457200" algn="just">
              <a:spcAft>
                <a:spcPts val="0"/>
              </a:spcAft>
            </a:pPr>
            <a:r>
              <a:rPr lang="ky-KG" sz="2800" dirty="0">
                <a:latin typeface="Times New Roman" panose="02020603050405020304" pitchFamily="18" charset="0"/>
                <a:ea typeface="Times New Roman" panose="02020603050405020304" pitchFamily="18" charset="0"/>
              </a:rPr>
              <a:t> «Кыргызстандын тарыхы», «Кыргызстандын географиясы» жана «Кыргыз тили жана адабияты» дисциплиналар аралык комплекстүү сынагы боюнча,  МТИ, </a:t>
            </a:r>
            <a:r>
              <a:rPr lang="ky-KG" sz="2800" dirty="0" err="1">
                <a:latin typeface="Times New Roman" panose="02020603050405020304" pitchFamily="18" charset="0"/>
                <a:ea typeface="Times New Roman" panose="02020603050405020304" pitchFamily="18" charset="0"/>
              </a:rPr>
              <a:t>ТжРИ</a:t>
            </a:r>
            <a:r>
              <a:rPr lang="ky-KG" sz="2800" dirty="0">
                <a:latin typeface="Times New Roman" panose="02020603050405020304" pitchFamily="18" charset="0"/>
                <a:ea typeface="Times New Roman" panose="02020603050405020304" pitchFamily="18" charset="0"/>
              </a:rPr>
              <a:t>, КГТИ, ЭИ, </a:t>
            </a:r>
            <a:r>
              <a:rPr lang="ky-KG" sz="2800" dirty="0" err="1">
                <a:latin typeface="Times New Roman" panose="02020603050405020304" pitchFamily="18" charset="0"/>
                <a:ea typeface="Times New Roman" panose="02020603050405020304" pitchFamily="18" charset="0"/>
              </a:rPr>
              <a:t>ББПИнин</a:t>
            </a:r>
            <a:r>
              <a:rPr lang="ky-KG" sz="2800" dirty="0">
                <a:latin typeface="Times New Roman" panose="02020603050405020304" pitchFamily="18" charset="0"/>
                <a:ea typeface="Times New Roman" panose="02020603050405020304" pitchFamily="18" charset="0"/>
              </a:rPr>
              <a:t> 2-курсунун студенттери үчүн бекитилген графикке ылайык </a:t>
            </a:r>
            <a:r>
              <a:rPr lang="ky-KG" sz="2800" dirty="0" err="1">
                <a:latin typeface="Times New Roman" panose="02020603050405020304" pitchFamily="18" charset="0"/>
                <a:ea typeface="Times New Roman" panose="02020603050405020304" pitchFamily="18" charset="0"/>
              </a:rPr>
              <a:t>off-line</a:t>
            </a:r>
            <a:r>
              <a:rPr lang="ky-KG" sz="2800" dirty="0">
                <a:latin typeface="Times New Roman" panose="02020603050405020304" pitchFamily="18" charset="0"/>
                <a:ea typeface="Times New Roman" panose="02020603050405020304" pitchFamily="18" charset="0"/>
              </a:rPr>
              <a:t> форматында компьютердик тестирлөө өткөрүлдү. Ага  586 студент катышты, алардын ичинен 518 студент (133 </a:t>
            </a:r>
            <a:r>
              <a:rPr lang="ky-KG" sz="2800" dirty="0" err="1">
                <a:latin typeface="Times New Roman" panose="02020603050405020304" pitchFamily="18" charset="0"/>
                <a:ea typeface="Times New Roman" panose="02020603050405020304" pitchFamily="18" charset="0"/>
              </a:rPr>
              <a:t>студ.</a:t>
            </a:r>
            <a:r>
              <a:rPr lang="ky-KG" sz="2800" dirty="0">
                <a:latin typeface="Times New Roman" panose="02020603050405020304" pitchFamily="18" charset="0"/>
                <a:ea typeface="Times New Roman" panose="02020603050405020304" pitchFamily="18" charset="0"/>
              </a:rPr>
              <a:t> – эң жакшы, 209 </a:t>
            </a:r>
            <a:r>
              <a:rPr lang="ky-KG" sz="2800" dirty="0" err="1">
                <a:latin typeface="Times New Roman" panose="02020603050405020304" pitchFamily="18" charset="0"/>
                <a:ea typeface="Times New Roman" panose="02020603050405020304" pitchFamily="18" charset="0"/>
              </a:rPr>
              <a:t>студ.</a:t>
            </a:r>
            <a:r>
              <a:rPr lang="ky-KG" sz="2800" dirty="0">
                <a:latin typeface="Times New Roman" panose="02020603050405020304" pitchFamily="18" charset="0"/>
                <a:ea typeface="Times New Roman" panose="02020603050405020304" pitchFamily="18" charset="0"/>
              </a:rPr>
              <a:t> – жакшы, 176 </a:t>
            </a:r>
            <a:r>
              <a:rPr lang="ky-KG" sz="2800" dirty="0" err="1">
                <a:latin typeface="Times New Roman" panose="02020603050405020304" pitchFamily="18" charset="0"/>
                <a:ea typeface="Times New Roman" panose="02020603050405020304" pitchFamily="18" charset="0"/>
              </a:rPr>
              <a:t>студ.</a:t>
            </a:r>
            <a:r>
              <a:rPr lang="ky-KG" sz="2800" dirty="0">
                <a:latin typeface="Times New Roman" panose="02020603050405020304" pitchFamily="18" charset="0"/>
                <a:ea typeface="Times New Roman" panose="02020603050405020304" pitchFamily="18" charset="0"/>
              </a:rPr>
              <a:t> – канааттандырарлык) тапшырды, 53 студент </a:t>
            </a:r>
            <a:r>
              <a:rPr lang="ky-KG" sz="2800" dirty="0" err="1">
                <a:latin typeface="Times New Roman" panose="02020603050405020304" pitchFamily="18" charset="0"/>
                <a:ea typeface="Times New Roman" panose="02020603050405020304" pitchFamily="18" charset="0"/>
              </a:rPr>
              <a:t>канаатандырарлык</a:t>
            </a:r>
            <a:r>
              <a:rPr lang="ky-KG" sz="2800" dirty="0">
                <a:latin typeface="Times New Roman" panose="02020603050405020304" pitchFamily="18" charset="0"/>
                <a:ea typeface="Times New Roman" panose="02020603050405020304" pitchFamily="18" charset="0"/>
              </a:rPr>
              <a:t> эмес деген баа алды, 15 студент сынакка келген жок. </a:t>
            </a:r>
            <a:endParaRPr lang="ru-RU" sz="1800" dirty="0">
              <a:latin typeface="Times New Roman" panose="02020603050405020304" pitchFamily="18" charset="0"/>
              <a:ea typeface="Times New Roman" panose="02020603050405020304" pitchFamily="18" charset="0"/>
            </a:endParaRPr>
          </a:p>
          <a:p>
            <a:pPr indent="457200" algn="just">
              <a:spcAft>
                <a:spcPts val="0"/>
              </a:spcAft>
            </a:pPr>
            <a:r>
              <a:rPr lang="ky-KG" sz="2800" dirty="0" err="1">
                <a:latin typeface="Times New Roman" panose="02020603050405020304" pitchFamily="18" charset="0"/>
                <a:ea typeface="Times New Roman" panose="02020603050405020304" pitchFamily="18" charset="0"/>
              </a:rPr>
              <a:t>Кампус</a:t>
            </a:r>
            <a:r>
              <a:rPr lang="ky-KG" sz="2800" dirty="0">
                <a:latin typeface="Times New Roman" panose="02020603050405020304" pitchFamily="18" charset="0"/>
                <a:ea typeface="Times New Roman" panose="02020603050405020304" pitchFamily="18" charset="0"/>
              </a:rPr>
              <a:t> 2 боюнча 206 студент катышты, алардын ичинен 177 студент тапшырды (79 </a:t>
            </a:r>
            <a:r>
              <a:rPr lang="ky-KG" sz="2800" dirty="0" err="1">
                <a:latin typeface="Times New Roman" panose="02020603050405020304" pitchFamily="18" charset="0"/>
                <a:ea typeface="Times New Roman" panose="02020603050405020304" pitchFamily="18" charset="0"/>
              </a:rPr>
              <a:t>студ.</a:t>
            </a:r>
            <a:r>
              <a:rPr lang="ky-KG" sz="2800" dirty="0">
                <a:latin typeface="Times New Roman" panose="02020603050405020304" pitchFamily="18" charset="0"/>
                <a:ea typeface="Times New Roman" panose="02020603050405020304" pitchFamily="18" charset="0"/>
              </a:rPr>
              <a:t>- эң жакшы, 51 </a:t>
            </a:r>
            <a:r>
              <a:rPr lang="ky-KG" sz="2800" dirty="0" err="1">
                <a:latin typeface="Times New Roman" panose="02020603050405020304" pitchFamily="18" charset="0"/>
                <a:ea typeface="Times New Roman" panose="02020603050405020304" pitchFamily="18" charset="0"/>
              </a:rPr>
              <a:t>студ.</a:t>
            </a:r>
            <a:r>
              <a:rPr lang="ky-KG" sz="2800" dirty="0">
                <a:latin typeface="Times New Roman" panose="02020603050405020304" pitchFamily="18" charset="0"/>
                <a:ea typeface="Times New Roman" panose="02020603050405020304" pitchFamily="18" charset="0"/>
              </a:rPr>
              <a:t> </a:t>
            </a:r>
            <a:r>
              <a:rPr lang="ky-KG" sz="2800" dirty="0" err="1">
                <a:latin typeface="Times New Roman" panose="02020603050405020304" pitchFamily="18" charset="0"/>
                <a:ea typeface="Times New Roman" panose="02020603050405020304" pitchFamily="18" charset="0"/>
              </a:rPr>
              <a:t>–жакшы</a:t>
            </a:r>
            <a:r>
              <a:rPr lang="ky-KG" sz="2800" dirty="0">
                <a:latin typeface="Times New Roman" panose="02020603050405020304" pitchFamily="18" charset="0"/>
                <a:ea typeface="Times New Roman" panose="02020603050405020304" pitchFamily="18" charset="0"/>
              </a:rPr>
              <a:t>, 47 </a:t>
            </a:r>
            <a:r>
              <a:rPr lang="ky-KG" sz="2800" dirty="0" err="1">
                <a:latin typeface="Times New Roman" panose="02020603050405020304" pitchFamily="18" charset="0"/>
                <a:ea typeface="Times New Roman" panose="02020603050405020304" pitchFamily="18" charset="0"/>
              </a:rPr>
              <a:t>студ.</a:t>
            </a:r>
            <a:r>
              <a:rPr lang="ky-KG" sz="2800" dirty="0">
                <a:latin typeface="Times New Roman" panose="02020603050405020304" pitchFamily="18" charset="0"/>
                <a:ea typeface="Times New Roman" panose="02020603050405020304" pitchFamily="18" charset="0"/>
              </a:rPr>
              <a:t> - канааттандырарлык) тапшырды, 1 студент - </a:t>
            </a:r>
            <a:r>
              <a:rPr lang="ky-KG" sz="2800" dirty="0" err="1">
                <a:latin typeface="Times New Roman" panose="02020603050405020304" pitchFamily="18" charset="0"/>
                <a:ea typeface="Times New Roman" panose="02020603050405020304" pitchFamily="18" charset="0"/>
              </a:rPr>
              <a:t>канаатандырарлык</a:t>
            </a:r>
            <a:r>
              <a:rPr lang="ky-KG" sz="2800" dirty="0">
                <a:latin typeface="Times New Roman" panose="02020603050405020304" pitchFamily="18" charset="0"/>
                <a:ea typeface="Times New Roman" panose="02020603050405020304" pitchFamily="18" charset="0"/>
              </a:rPr>
              <a:t> эмес деген баа алды, 28 студент сынакка келген жок.</a:t>
            </a:r>
            <a:endParaRPr lang="ru-RU"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863900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557808"/>
            <a:ext cx="8856984" cy="1143000"/>
          </a:xfrm>
        </p:spPr>
        <p:txBody>
          <a:bodyPr>
            <a:noAutofit/>
          </a:bodyPr>
          <a:lstStyle/>
          <a:p>
            <a:r>
              <a:rPr lang="ky-KG" sz="2000" b="1" dirty="0">
                <a:solidFill>
                  <a:schemeClr val="tx1"/>
                </a:solidFill>
              </a:rPr>
              <a:t>Университеттин мындан аркы өнүгүүсү үчүн КМТУнун билим берүү ишмердигин уюштурууну өнүктүрүү боюнча кээ бир милдеттерди чечүү зарыл. Бар болгон көрсөткүчтөрдү жана маалыматтарды талдоонун негизинде КМТУда окуу процессин уюштуруу боюнча төмөнкү маселелерди кайра карап чыгуу сунушталат:</a:t>
            </a:r>
            <a:endParaRPr lang="ru-RU" sz="2000" b="1" dirty="0">
              <a:solidFill>
                <a:schemeClr val="tx1"/>
              </a:solidFill>
            </a:endParaRPr>
          </a:p>
        </p:txBody>
      </p:sp>
      <p:sp>
        <p:nvSpPr>
          <p:cNvPr id="3" name="Объект 2"/>
          <p:cNvSpPr>
            <a:spLocks noGrp="1"/>
          </p:cNvSpPr>
          <p:nvPr>
            <p:ph sz="quarter" idx="1"/>
          </p:nvPr>
        </p:nvSpPr>
        <p:spPr>
          <a:xfrm>
            <a:off x="323528" y="1700808"/>
            <a:ext cx="7906072" cy="4861520"/>
          </a:xfrm>
        </p:spPr>
        <p:txBody>
          <a:bodyPr>
            <a:normAutofit fontScale="77500" lnSpcReduction="20000"/>
          </a:bodyPr>
          <a:lstStyle/>
          <a:p>
            <a:r>
              <a:rPr lang="ky-KG" dirty="0" smtClean="0"/>
              <a:t>1</a:t>
            </a:r>
            <a:r>
              <a:rPr lang="ky-KG" dirty="0"/>
              <a:t>. </a:t>
            </a:r>
            <a:r>
              <a:rPr lang="ky-KG" b="1" dirty="0"/>
              <a:t>Аз сандуу тайпалар</a:t>
            </a:r>
            <a:r>
              <a:rPr lang="ky-KG" dirty="0"/>
              <a:t>: Студенттердин контингентине талдоо жүргүзүүнүн жыйынтыгы боюнча аз сандуу окуу тайпалары бар экендиги анык болду, алардын ичинде тездетилген окуу формасындагы тайпалар бар, аларды кадимки тайпаларга кошуу зарыл. Мындан кийин техникумдан кийинки студенттерди 2-курстун кадимки тайпаларына кабыл алууну уланта берүү керек. Мындан ары кабыл алуу комиссиясынын ишин уюштурууда аз сандагы окуу тайпаларын түзүү токтотулушу зарыл.</a:t>
            </a:r>
            <a:endParaRPr lang="ru-RU" dirty="0"/>
          </a:p>
          <a:p>
            <a:r>
              <a:rPr lang="ky-KG" dirty="0"/>
              <a:t>2. </a:t>
            </a:r>
            <a:r>
              <a:rPr lang="ky-KG" b="1" dirty="0"/>
              <a:t>Сабактардын жүгүртмөсү: </a:t>
            </a:r>
            <a:r>
              <a:rPr lang="ky-KG" dirty="0"/>
              <a:t>окуу курстары боюнча нөөмөттүк алмашууларды сактоо, университеттин аудиториялык фондусунун толтурулушун автоматташтыруу жана оптималдаштыруу.</a:t>
            </a:r>
            <a:endParaRPr lang="ru-RU" dirty="0"/>
          </a:p>
          <a:p>
            <a:r>
              <a:rPr lang="ky-KG" dirty="0"/>
              <a:t>3. </a:t>
            </a:r>
            <a:r>
              <a:rPr lang="ky-KG" b="1" dirty="0"/>
              <a:t>Кафедралардын материалдык-техникалык базаларын жакшыртуу:</a:t>
            </a:r>
            <a:r>
              <a:rPr lang="ky-KG" dirty="0"/>
              <a:t> Окуу аудиторияларын заманбап приборлор жана жабдыктар менен жабдуу, ошондой эле лабораторияларды заманбап оңдоп-түзөө жана модернизация кылуу.</a:t>
            </a:r>
            <a:endParaRPr lang="ru-RU" dirty="0"/>
          </a:p>
          <a:p>
            <a:endParaRPr lang="ru-RU" dirty="0"/>
          </a:p>
        </p:txBody>
      </p:sp>
    </p:spTree>
    <p:extLst>
      <p:ext uri="{BB962C8B-B14F-4D97-AF65-F5344CB8AC3E}">
        <p14:creationId xmlns:p14="http://schemas.microsoft.com/office/powerpoint/2010/main" val="3347777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507288" cy="994122"/>
          </a:xfrm>
        </p:spPr>
        <p:txBody>
          <a:bodyPr>
            <a:normAutofit fontScale="90000"/>
          </a:bodyPr>
          <a:lstStyle/>
          <a:p>
            <a:pPr algn="ctr"/>
            <a:r>
              <a:rPr lang="ky-KG" b="1" dirty="0" smtClean="0">
                <a:solidFill>
                  <a:schemeClr val="tx1"/>
                </a:solidFill>
              </a:rPr>
              <a:t>Сессияга киргизилген студенттердин саны боюнча маалымат</a:t>
            </a:r>
            <a:endParaRPr lang="ru-RU" b="1" dirty="0">
              <a:solidFill>
                <a:schemeClr val="tx1"/>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971497446"/>
              </p:ext>
            </p:extLst>
          </p:nvPr>
        </p:nvGraphicFramePr>
        <p:xfrm>
          <a:off x="179512" y="1484784"/>
          <a:ext cx="3672408" cy="3126773"/>
        </p:xfrm>
        <a:graphic>
          <a:graphicData uri="http://schemas.openxmlformats.org/drawingml/2006/table">
            <a:tbl>
              <a:tblPr firstRow="1" firstCol="1" bandRow="1"/>
              <a:tblGrid>
                <a:gridCol w="2048074"/>
                <a:gridCol w="706232"/>
                <a:gridCol w="918102"/>
              </a:tblGrid>
              <a:tr h="763334">
                <a:tc>
                  <a:txBody>
                    <a:bodyPr/>
                    <a:lstStyle/>
                    <a:p>
                      <a:pPr indent="-1270" algn="ctr">
                        <a:spcAft>
                          <a:spcPts val="0"/>
                        </a:spcAft>
                      </a:pPr>
                      <a:r>
                        <a:rPr lang="ru-RU" sz="1400" b="1" dirty="0" err="1">
                          <a:solidFill>
                            <a:srgbClr val="000000"/>
                          </a:solidFill>
                          <a:effectLst/>
                          <a:latin typeface="Times New Roman" panose="02020603050405020304" pitchFamily="18" charset="0"/>
                          <a:ea typeface="Times New Roman" panose="02020603050405020304" pitchFamily="18" charset="0"/>
                        </a:rPr>
                        <a:t>Окуу</a:t>
                      </a:r>
                      <a:r>
                        <a:rPr lang="ru-RU" sz="1400" b="1" dirty="0">
                          <a:solidFill>
                            <a:srgbClr val="000000"/>
                          </a:solidFill>
                          <a:effectLst/>
                          <a:latin typeface="Times New Roman" panose="02020603050405020304" pitchFamily="18" charset="0"/>
                          <a:ea typeface="Times New Roman" panose="02020603050405020304" pitchFamily="18" charset="0"/>
                        </a:rPr>
                        <a:t> </a:t>
                      </a:r>
                      <a:r>
                        <a:rPr lang="ky-KG" sz="1400" b="1" dirty="0">
                          <a:solidFill>
                            <a:srgbClr val="000000"/>
                          </a:solidFill>
                          <a:effectLst/>
                          <a:latin typeface="Times New Roman" panose="02020603050405020304" pitchFamily="18" charset="0"/>
                          <a:ea typeface="Times New Roman" panose="02020603050405020304" pitchFamily="18" charset="0"/>
                        </a:rPr>
                        <a:t>бөлүмдөрү</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1270" algn="ctr">
                        <a:spcAft>
                          <a:spcPts val="0"/>
                        </a:spcAft>
                      </a:pPr>
                      <a:r>
                        <a:rPr lang="ky-KG" sz="1400" b="1" dirty="0">
                          <a:solidFill>
                            <a:srgbClr val="000000"/>
                          </a:solidFill>
                          <a:effectLst/>
                          <a:latin typeface="Times New Roman" panose="02020603050405020304" pitchFamily="18" charset="0"/>
                          <a:ea typeface="Times New Roman" panose="02020603050405020304" pitchFamily="18" charset="0"/>
                        </a:rPr>
                        <a:t>Уруксат берилген студенттердин саны</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458864">
                <a:tc>
                  <a:txBody>
                    <a:bodyPr/>
                    <a:lstStyle/>
                    <a:p>
                      <a:pPr indent="-1270" algn="l">
                        <a:spcAft>
                          <a:spcPts val="0"/>
                        </a:spcAft>
                      </a:pPr>
                      <a:r>
                        <a:rPr lang="ru-RU" sz="1400" b="1" dirty="0" err="1">
                          <a:solidFill>
                            <a:srgbClr val="000000"/>
                          </a:solidFill>
                          <a:effectLst/>
                          <a:latin typeface="Times New Roman" panose="02020603050405020304" pitchFamily="18" charset="0"/>
                          <a:ea typeface="Times New Roman" panose="02020603050405020304" pitchFamily="18" charset="0"/>
                        </a:rPr>
                        <a:t>Жалпы</a:t>
                      </a:r>
                      <a:r>
                        <a:rPr lang="ru-RU" sz="1400" b="1" dirty="0">
                          <a:solidFill>
                            <a:srgbClr val="000000"/>
                          </a:solidFill>
                          <a:effectLst/>
                          <a:latin typeface="Times New Roman" panose="02020603050405020304" pitchFamily="18" charset="0"/>
                          <a:ea typeface="Times New Roman" panose="02020603050405020304" pitchFamily="18" charset="0"/>
                        </a:rPr>
                        <a:t> КМТУ</a:t>
                      </a:r>
                      <a:r>
                        <a:rPr lang="ky-KG" sz="1400" b="1" dirty="0">
                          <a:solidFill>
                            <a:srgbClr val="000000"/>
                          </a:solidFill>
                          <a:effectLst/>
                          <a:latin typeface="Times New Roman" panose="02020603050405020304" pitchFamily="18" charset="0"/>
                          <a:ea typeface="Times New Roman" panose="02020603050405020304" pitchFamily="18" charset="0"/>
                        </a:rPr>
                        <a:t> боюнча</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1270" algn="ctr">
                        <a:spcAft>
                          <a:spcPts val="0"/>
                        </a:spcAft>
                      </a:pPr>
                      <a:r>
                        <a:rPr lang="ru-RU" sz="1400" b="1">
                          <a:solidFill>
                            <a:srgbClr val="000000"/>
                          </a:solidFill>
                          <a:effectLst/>
                          <a:latin typeface="Times New Roman" panose="02020603050405020304" pitchFamily="18" charset="0"/>
                          <a:ea typeface="Times New Roman" panose="02020603050405020304" pitchFamily="18" charset="0"/>
                        </a:rPr>
                        <a:t>23737</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458864">
                <a:tc>
                  <a:txBody>
                    <a:bodyPr/>
                    <a:lstStyle/>
                    <a:p>
                      <a:pPr indent="-635" algn="l">
                        <a:spcAft>
                          <a:spcPts val="0"/>
                        </a:spcAft>
                      </a:pPr>
                      <a:r>
                        <a:rPr lang="ky-KG" sz="1400" b="0" i="0" dirty="0">
                          <a:solidFill>
                            <a:srgbClr val="000000"/>
                          </a:solidFill>
                          <a:effectLst/>
                          <a:latin typeface="Times New Roman" panose="02020603050405020304" pitchFamily="18" charset="0"/>
                          <a:ea typeface="Times New Roman" panose="02020603050405020304" pitchFamily="18" charset="0"/>
                        </a:rPr>
                        <a:t>Күндүзгү окуу формасы</a:t>
                      </a:r>
                      <a:endParaRPr lang="ru-RU" sz="1400" b="0" i="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just">
                        <a:spcAft>
                          <a:spcPts val="0"/>
                        </a:spcAft>
                      </a:pPr>
                      <a:r>
                        <a:rPr lang="ru-RU" sz="1400">
                          <a:solidFill>
                            <a:srgbClr val="000000"/>
                          </a:solidFill>
                          <a:effectLst/>
                          <a:latin typeface="Times New Roman" panose="02020603050405020304" pitchFamily="18" charset="0"/>
                          <a:ea typeface="Times New Roman" panose="02020603050405020304" pitchFamily="18" charset="0"/>
                        </a:rPr>
                        <a:t>18029</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just">
                        <a:spcAft>
                          <a:spcPts val="0"/>
                        </a:spcAft>
                      </a:pPr>
                      <a:r>
                        <a:rPr lang="ru-RU" sz="1400">
                          <a:solidFill>
                            <a:srgbClr val="000000"/>
                          </a:solidFill>
                          <a:effectLst/>
                          <a:latin typeface="Times New Roman" panose="02020603050405020304" pitchFamily="18" charset="0"/>
                          <a:ea typeface="Times New Roman" panose="02020603050405020304" pitchFamily="18" charset="0"/>
                        </a:rPr>
                        <a:t>76%</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864">
                <a:tc>
                  <a:txBody>
                    <a:bodyPr/>
                    <a:lstStyle/>
                    <a:p>
                      <a:pPr indent="-1270" algn="l">
                        <a:spcAft>
                          <a:spcPts val="0"/>
                        </a:spcAft>
                      </a:pPr>
                      <a:r>
                        <a:rPr lang="ru-RU" sz="1400" b="0" i="0" dirty="0" err="1">
                          <a:solidFill>
                            <a:srgbClr val="000000"/>
                          </a:solidFill>
                          <a:effectLst/>
                          <a:latin typeface="Times New Roman" panose="02020603050405020304" pitchFamily="18" charset="0"/>
                          <a:ea typeface="Times New Roman" panose="02020603050405020304" pitchFamily="18" charset="0"/>
                        </a:rPr>
                        <a:t>Сырттан</a:t>
                      </a:r>
                      <a:r>
                        <a:rPr lang="ru-RU" sz="1400" b="0" i="0" dirty="0">
                          <a:solidFill>
                            <a:srgbClr val="000000"/>
                          </a:solidFill>
                          <a:effectLst/>
                          <a:latin typeface="Times New Roman" panose="02020603050405020304" pitchFamily="18" charset="0"/>
                          <a:ea typeface="Times New Roman" panose="02020603050405020304" pitchFamily="18" charset="0"/>
                        </a:rPr>
                        <a:t> </a:t>
                      </a:r>
                      <a:r>
                        <a:rPr lang="ru-RU" sz="1400" b="0" i="0" dirty="0" err="1">
                          <a:solidFill>
                            <a:srgbClr val="000000"/>
                          </a:solidFill>
                          <a:effectLst/>
                          <a:latin typeface="Times New Roman" panose="02020603050405020304" pitchFamily="18" charset="0"/>
                          <a:ea typeface="Times New Roman" panose="02020603050405020304" pitchFamily="18" charset="0"/>
                        </a:rPr>
                        <a:t>окуу</a:t>
                      </a:r>
                      <a:r>
                        <a:rPr lang="ru-RU" sz="1400" b="0" i="0" dirty="0">
                          <a:solidFill>
                            <a:srgbClr val="000000"/>
                          </a:solidFill>
                          <a:effectLst/>
                          <a:latin typeface="Times New Roman" panose="02020603050405020304" pitchFamily="18" charset="0"/>
                          <a:ea typeface="Times New Roman" panose="02020603050405020304" pitchFamily="18" charset="0"/>
                        </a:rPr>
                        <a:t> </a:t>
                      </a:r>
                      <a:r>
                        <a:rPr lang="ru-RU" sz="1400" b="0" i="0" dirty="0" err="1">
                          <a:solidFill>
                            <a:srgbClr val="000000"/>
                          </a:solidFill>
                          <a:effectLst/>
                          <a:latin typeface="Times New Roman" panose="02020603050405020304" pitchFamily="18" charset="0"/>
                          <a:ea typeface="Times New Roman" panose="02020603050405020304" pitchFamily="18" charset="0"/>
                        </a:rPr>
                        <a:t>формасы</a:t>
                      </a:r>
                      <a:endParaRPr lang="ru-RU" sz="1400" b="0" i="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just">
                        <a:spcAft>
                          <a:spcPts val="0"/>
                        </a:spcAft>
                      </a:pPr>
                      <a:r>
                        <a:rPr lang="ru-RU" sz="1400" dirty="0">
                          <a:solidFill>
                            <a:srgbClr val="000000"/>
                          </a:solidFill>
                          <a:effectLst/>
                          <a:latin typeface="Times New Roman" panose="02020603050405020304" pitchFamily="18" charset="0"/>
                          <a:ea typeface="Times New Roman" panose="02020603050405020304" pitchFamily="18" charset="0"/>
                        </a:rPr>
                        <a:t>5708</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just">
                        <a:spcAft>
                          <a:spcPts val="0"/>
                        </a:spcAft>
                      </a:pPr>
                      <a:r>
                        <a:rPr lang="ru-RU" sz="1400">
                          <a:solidFill>
                            <a:srgbClr val="000000"/>
                          </a:solidFill>
                          <a:effectLst/>
                          <a:latin typeface="Times New Roman" panose="02020603050405020304" pitchFamily="18" charset="0"/>
                          <a:ea typeface="Times New Roman" panose="02020603050405020304" pitchFamily="18" charset="0"/>
                        </a:rPr>
                        <a:t>24%</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114">
                <a:tc>
                  <a:txBody>
                    <a:bodyPr/>
                    <a:lstStyle/>
                    <a:p>
                      <a:pPr indent="-1270" algn="l">
                        <a:spcAft>
                          <a:spcPts val="0"/>
                        </a:spcAft>
                      </a:pPr>
                      <a:r>
                        <a:rPr lang="ru-RU" sz="1400" b="1" dirty="0" err="1">
                          <a:solidFill>
                            <a:srgbClr val="000000"/>
                          </a:solidFill>
                          <a:effectLst/>
                          <a:latin typeface="Times New Roman" panose="02020603050405020304" pitchFamily="18" charset="0"/>
                          <a:ea typeface="Times New Roman" panose="02020603050405020304" pitchFamily="18" charset="0"/>
                        </a:rPr>
                        <a:t>Анын</a:t>
                      </a:r>
                      <a:r>
                        <a:rPr lang="ru-RU" sz="1400" b="1" dirty="0">
                          <a:solidFill>
                            <a:srgbClr val="000000"/>
                          </a:solidFill>
                          <a:effectLst/>
                          <a:latin typeface="Times New Roman" panose="02020603050405020304" pitchFamily="18" charset="0"/>
                          <a:ea typeface="Times New Roman" panose="02020603050405020304" pitchFamily="18" charset="0"/>
                        </a:rPr>
                        <a:t> </a:t>
                      </a:r>
                      <a:r>
                        <a:rPr lang="ru-RU" sz="1400" b="1" dirty="0" err="1">
                          <a:solidFill>
                            <a:srgbClr val="000000"/>
                          </a:solidFill>
                          <a:effectLst/>
                          <a:latin typeface="Times New Roman" panose="02020603050405020304" pitchFamily="18" charset="0"/>
                          <a:ea typeface="Times New Roman" panose="02020603050405020304" pitchFamily="18" charset="0"/>
                        </a:rPr>
                        <a:t>ичинен</a:t>
                      </a:r>
                      <a:r>
                        <a:rPr lang="ru-RU" sz="1400" b="1" dirty="0">
                          <a:solidFill>
                            <a:srgbClr val="000000"/>
                          </a:solidFill>
                          <a:effectLst/>
                          <a:latin typeface="Times New Roman" panose="02020603050405020304" pitchFamily="18" charset="0"/>
                          <a:ea typeface="Times New Roman" panose="02020603050405020304" pitchFamily="18" charset="0"/>
                        </a:rPr>
                        <a:t>:</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just">
                        <a:spcAft>
                          <a:spcPts val="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just">
                        <a:spcAft>
                          <a:spcPts val="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013">
                <a:tc>
                  <a:txBody>
                    <a:bodyPr/>
                    <a:lstStyle/>
                    <a:p>
                      <a:pPr indent="-1270" algn="l">
                        <a:spcAft>
                          <a:spcPts val="0"/>
                        </a:spcAft>
                      </a:pPr>
                      <a:r>
                        <a:rPr lang="ru-RU" sz="1400" dirty="0">
                          <a:solidFill>
                            <a:srgbClr val="000000"/>
                          </a:solidFill>
                          <a:effectLst/>
                          <a:latin typeface="Times New Roman" panose="02020603050405020304" pitchFamily="18" charset="0"/>
                          <a:ea typeface="Times New Roman" panose="02020603050405020304" pitchFamily="18" charset="0"/>
                        </a:rPr>
                        <a:t>ЖКББ (бакалавр, </a:t>
                      </a:r>
                      <a:r>
                        <a:rPr lang="ru-RU" sz="1400" dirty="0" err="1" smtClean="0">
                          <a:solidFill>
                            <a:srgbClr val="000000"/>
                          </a:solidFill>
                          <a:effectLst/>
                          <a:latin typeface="Times New Roman" panose="02020603050405020304" pitchFamily="18" charset="0"/>
                          <a:ea typeface="Times New Roman" panose="02020603050405020304" pitchFamily="18" charset="0"/>
                        </a:rPr>
                        <a:t>адис</a:t>
                      </a:r>
                      <a:r>
                        <a:rPr lang="ru-RU" sz="1400" dirty="0" smtClean="0">
                          <a:solidFill>
                            <a:srgbClr val="000000"/>
                          </a:solidFill>
                          <a:effectLst/>
                          <a:latin typeface="Times New Roman" panose="02020603050405020304" pitchFamily="18" charset="0"/>
                          <a:ea typeface="Times New Roman" panose="02020603050405020304" pitchFamily="18" charset="0"/>
                        </a:rPr>
                        <a:t>, магистратура)</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just">
                        <a:spcAft>
                          <a:spcPts val="0"/>
                        </a:spcAft>
                      </a:pPr>
                      <a:r>
                        <a:rPr lang="ru-RU" sz="1400" dirty="0">
                          <a:solidFill>
                            <a:srgbClr val="000000"/>
                          </a:solidFill>
                          <a:effectLst/>
                          <a:latin typeface="Times New Roman" panose="02020603050405020304" pitchFamily="18" charset="0"/>
                          <a:ea typeface="Times New Roman" panose="02020603050405020304" pitchFamily="18" charset="0"/>
                        </a:rPr>
                        <a:t>16895</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just">
                        <a:spcAft>
                          <a:spcPts val="0"/>
                        </a:spcAft>
                      </a:pPr>
                      <a:r>
                        <a:rPr lang="ru-RU" sz="1400">
                          <a:solidFill>
                            <a:srgbClr val="000000"/>
                          </a:solidFill>
                          <a:effectLst/>
                          <a:latin typeface="Times New Roman" panose="02020603050405020304" pitchFamily="18" charset="0"/>
                          <a:ea typeface="Times New Roman" panose="02020603050405020304" pitchFamily="18" charset="0"/>
                        </a:rPr>
                        <a:t>71,2%</a:t>
                      </a:r>
                      <a:endParaRPr lang="ru-RU"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013">
                <a:tc>
                  <a:txBody>
                    <a:bodyPr/>
                    <a:lstStyle/>
                    <a:p>
                      <a:pPr indent="-1270" algn="l">
                        <a:spcAft>
                          <a:spcPts val="0"/>
                        </a:spcAft>
                      </a:pPr>
                      <a:r>
                        <a:rPr lang="ru-RU" sz="1400" dirty="0">
                          <a:solidFill>
                            <a:srgbClr val="000000"/>
                          </a:solidFill>
                          <a:effectLst/>
                          <a:latin typeface="Times New Roman" panose="02020603050405020304" pitchFamily="18" charset="0"/>
                          <a:ea typeface="Times New Roman" panose="02020603050405020304" pitchFamily="18" charset="0"/>
                        </a:rPr>
                        <a:t>Колледж (ОКББ)</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just">
                        <a:spcAft>
                          <a:spcPts val="0"/>
                        </a:spcAft>
                      </a:pPr>
                      <a:r>
                        <a:rPr lang="ru-RU" sz="1400" dirty="0">
                          <a:solidFill>
                            <a:srgbClr val="000000"/>
                          </a:solidFill>
                          <a:effectLst/>
                          <a:latin typeface="Times New Roman" panose="02020603050405020304" pitchFamily="18" charset="0"/>
                          <a:ea typeface="Times New Roman" panose="02020603050405020304" pitchFamily="18" charset="0"/>
                        </a:rPr>
                        <a:t>6842</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just">
                        <a:spcAft>
                          <a:spcPts val="0"/>
                        </a:spcAft>
                      </a:pPr>
                      <a:r>
                        <a:rPr lang="ru-RU" sz="1400" dirty="0">
                          <a:solidFill>
                            <a:srgbClr val="000000"/>
                          </a:solidFill>
                          <a:effectLst/>
                          <a:latin typeface="Times New Roman" panose="02020603050405020304" pitchFamily="18" charset="0"/>
                          <a:ea typeface="Times New Roman" panose="02020603050405020304" pitchFamily="18" charset="0"/>
                        </a:rPr>
                        <a:t>28,8%</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4233576" y="1427918"/>
            <a:ext cx="4824536" cy="707886"/>
          </a:xfrm>
          <a:prstGeom prst="rect">
            <a:avLst/>
          </a:prstGeom>
          <a:noFill/>
        </p:spPr>
        <p:txBody>
          <a:bodyPr wrap="square" rtlCol="0">
            <a:spAutoFit/>
          </a:bodyPr>
          <a:lstStyle/>
          <a:p>
            <a:pPr algn="ctr"/>
            <a:r>
              <a:rPr lang="ru-RU" sz="2000" b="1" dirty="0" err="1"/>
              <a:t>Сессияга</a:t>
            </a:r>
            <a:r>
              <a:rPr lang="ru-RU" sz="2000" b="1" dirty="0"/>
              <a:t> </a:t>
            </a:r>
            <a:r>
              <a:rPr lang="ru-RU" sz="2000" b="1" dirty="0" err="1"/>
              <a:t>киргизилген</a:t>
            </a:r>
            <a:r>
              <a:rPr lang="ru-RU" sz="2000" b="1" dirty="0"/>
              <a:t> </a:t>
            </a:r>
            <a:r>
              <a:rPr lang="ru-RU" sz="2000" b="1" dirty="0" err="1"/>
              <a:t>студенттердин</a:t>
            </a:r>
            <a:r>
              <a:rPr lang="ru-RU" sz="2000" b="1" dirty="0"/>
              <a:t> </a:t>
            </a:r>
            <a:r>
              <a:rPr lang="ru-RU" sz="2000" b="1" dirty="0" err="1"/>
              <a:t>боюнча</a:t>
            </a:r>
            <a:r>
              <a:rPr lang="ru-RU" sz="2000" b="1" dirty="0"/>
              <a:t> </a:t>
            </a:r>
            <a:r>
              <a:rPr lang="ru-RU" sz="2000" b="1" dirty="0" err="1"/>
              <a:t>анализдөө</a:t>
            </a:r>
            <a:endParaRPr lang="ru-RU" sz="2000" b="1" dirty="0"/>
          </a:p>
        </p:txBody>
      </p:sp>
      <p:graphicFrame>
        <p:nvGraphicFramePr>
          <p:cNvPr id="7" name="Диаграмма 6"/>
          <p:cNvGraphicFramePr>
            <a:graphicFrameLocks/>
          </p:cNvGraphicFramePr>
          <p:nvPr>
            <p:extLst>
              <p:ext uri="{D42A27DB-BD31-4B8C-83A1-F6EECF244321}">
                <p14:modId xmlns:p14="http://schemas.microsoft.com/office/powerpoint/2010/main" val="1543788865"/>
              </p:ext>
            </p:extLst>
          </p:nvPr>
        </p:nvGraphicFramePr>
        <p:xfrm>
          <a:off x="4499992" y="2135804"/>
          <a:ext cx="4464496" cy="17972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p:cNvGraphicFramePr>
            <a:graphicFrameLocks/>
          </p:cNvGraphicFramePr>
          <p:nvPr>
            <p:extLst>
              <p:ext uri="{D42A27DB-BD31-4B8C-83A1-F6EECF244321}">
                <p14:modId xmlns:p14="http://schemas.microsoft.com/office/powerpoint/2010/main" val="2805497019"/>
              </p:ext>
            </p:extLst>
          </p:nvPr>
        </p:nvGraphicFramePr>
        <p:xfrm>
          <a:off x="4499992" y="4221088"/>
          <a:ext cx="4071812" cy="2449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53311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
          </p:nvPr>
        </p:nvSpPr>
        <p:spPr>
          <a:xfrm>
            <a:off x="179512" y="188640"/>
            <a:ext cx="8928992" cy="6669360"/>
          </a:xfrm>
        </p:spPr>
        <p:txBody>
          <a:bodyPr>
            <a:normAutofit fontScale="70000" lnSpcReduction="20000"/>
          </a:bodyPr>
          <a:lstStyle/>
          <a:p>
            <a:pPr marL="0" indent="0">
              <a:buNone/>
            </a:pPr>
            <a:r>
              <a:rPr lang="ru-RU" sz="2800" dirty="0"/>
              <a:t> </a:t>
            </a:r>
          </a:p>
          <a:p>
            <a:pPr marL="0" lvl="0" indent="0" fontAlgn="base">
              <a:buNone/>
            </a:pPr>
            <a:r>
              <a:rPr lang="ky-KG" sz="2800" b="1" dirty="0" smtClean="0"/>
              <a:t>1. Студенттерди </a:t>
            </a:r>
            <a:r>
              <a:rPr lang="ky-KG" sz="2800" b="1" dirty="0"/>
              <a:t>даярдоо денгээлин обьективдүү чагылдырып тургандыктан, </a:t>
            </a:r>
            <a:r>
              <a:rPr lang="ky-KG" sz="2800" b="1" dirty="0" err="1" smtClean="0"/>
              <a:t>2023-2024-окуу</a:t>
            </a:r>
            <a:r>
              <a:rPr lang="ky-KG" sz="2800" b="1" dirty="0" smtClean="0"/>
              <a:t> </a:t>
            </a:r>
            <a:r>
              <a:rPr lang="ky-KG" sz="2800" b="1" dirty="0"/>
              <a:t>жылында кышкы сынактык сессиянын жыйынтыктары канааттандырарлык деп эсептелинсин</a:t>
            </a:r>
            <a:endParaRPr lang="ru-RU" sz="1800" b="1" dirty="0"/>
          </a:p>
          <a:p>
            <a:pPr marL="0" lvl="0" indent="0" fontAlgn="base">
              <a:buNone/>
            </a:pPr>
            <a:r>
              <a:rPr lang="ky-KG" sz="2800" b="1" dirty="0" smtClean="0"/>
              <a:t>2. Окуу </a:t>
            </a:r>
            <a:r>
              <a:rPr lang="ky-KG" sz="2800" b="1" dirty="0"/>
              <a:t>түзүмдүк бөлүктөрдүн жетекчилерине </a:t>
            </a:r>
            <a:r>
              <a:rPr lang="ky-KG" sz="2800" b="1" i="1" dirty="0"/>
              <a:t>(директорлорго, кафедра башчыларына)</a:t>
            </a:r>
            <a:r>
              <a:rPr lang="ky-KG" sz="2800" b="1" dirty="0"/>
              <a:t>:</a:t>
            </a:r>
            <a:endParaRPr lang="ru-RU" sz="1800" b="1" dirty="0"/>
          </a:p>
          <a:p>
            <a:pPr lvl="1" fontAlgn="base"/>
            <a:r>
              <a:rPr lang="ky-KG" sz="2900" dirty="0"/>
              <a:t>тиешелүү окуу дисциплиналар боюнча жетишүү денгээли үчүн окутуучулардын жеке жоопкерчиликтерин камсыз кылынсын. </a:t>
            </a:r>
            <a:r>
              <a:rPr lang="ky-KG" sz="2900" i="1" dirty="0"/>
              <a:t>Аткаруу мөөнөтү – окуу жылынын ичинде;</a:t>
            </a:r>
            <a:endParaRPr lang="ru-RU" sz="2900" dirty="0"/>
          </a:p>
          <a:p>
            <a:pPr lvl="1" fontAlgn="base"/>
            <a:r>
              <a:rPr lang="ky-KG" sz="2900" dirty="0"/>
              <a:t>студенттердин жетишүүсү боюнча маалыматтарды университеттин МСына өз убагында киргизүүсү үчүн ОПКнын жоопкерчиликтери жогорулатылсын. </a:t>
            </a:r>
            <a:r>
              <a:rPr lang="ky-KG" sz="2900" i="1" dirty="0"/>
              <a:t>Аткаруу мөөнөтү – Академиялык календарга ылайык;</a:t>
            </a:r>
            <a:endParaRPr lang="ru-RU" sz="2900" dirty="0"/>
          </a:p>
          <a:p>
            <a:pPr lvl="1" fontAlgn="base"/>
            <a:r>
              <a:rPr lang="ky-KG" sz="2900" dirty="0"/>
              <a:t>жетишүүсү төмөн болгон дисциплиналар боюнча окутуучулар үчүн окутуунун ыкмаларын жана окутуу технологияларын өркүндөтүү боюнча семинарларды уюштуруу. Дисциплиналардын тизмектерин сынактык сессиянын жыйынтыгы боюнча аныктоо.</a:t>
            </a:r>
            <a:r>
              <a:rPr lang="ky-KG" sz="2900" i="1" dirty="0"/>
              <a:t>  Аткаруу мөөнөтү – </a:t>
            </a:r>
            <a:r>
              <a:rPr lang="ky-KG" sz="2900" i="1" dirty="0" err="1" smtClean="0"/>
              <a:t>2023-2024-окуу</a:t>
            </a:r>
            <a:r>
              <a:rPr lang="ky-KG" sz="2900" i="1" dirty="0" smtClean="0"/>
              <a:t> </a:t>
            </a:r>
            <a:r>
              <a:rPr lang="ky-KG" sz="2900" i="1" dirty="0"/>
              <a:t>жылынын жайкы семестринин учурунда;</a:t>
            </a:r>
            <a:endParaRPr lang="ru-RU" sz="2900" dirty="0"/>
          </a:p>
          <a:p>
            <a:pPr lvl="1" fontAlgn="base"/>
            <a:r>
              <a:rPr lang="ky-KG" sz="2900" dirty="0"/>
              <a:t>окуу жылынын башталышында аз сандуу окуу тайпаларын бириктирүү. </a:t>
            </a:r>
            <a:r>
              <a:rPr lang="ky-KG" sz="2900" i="1" dirty="0"/>
              <a:t>Аткаруу мөөнөтү – </a:t>
            </a:r>
            <a:r>
              <a:rPr lang="ky-KG" sz="2900" i="1" dirty="0" smtClean="0"/>
              <a:t>2024-жылдын </a:t>
            </a:r>
            <a:r>
              <a:rPr lang="ky-KG" sz="2900" i="1" dirty="0"/>
              <a:t>1-сентябрына чейин;</a:t>
            </a:r>
            <a:endParaRPr lang="ru-RU" sz="2900" dirty="0"/>
          </a:p>
          <a:p>
            <a:pPr lvl="1" fontAlgn="base"/>
            <a:r>
              <a:rPr lang="ky-KG" sz="2900" dirty="0"/>
              <a:t>студенттердин сабактарга катышуусуна жана ОПК менен ОУК тарабынан эмгек тартибинин сакталышына көзөмөлдүк күчөтүлсүн. </a:t>
            </a:r>
            <a:r>
              <a:rPr lang="ky-KG" sz="2900" i="1" dirty="0"/>
              <a:t>Аткаруу мөөнөтү – окуу жылынын ичинде;</a:t>
            </a:r>
            <a:r>
              <a:rPr lang="ky-KG" sz="2900" dirty="0"/>
              <a:t> </a:t>
            </a:r>
            <a:endParaRPr lang="ru-RU" sz="2900" dirty="0"/>
          </a:p>
        </p:txBody>
      </p:sp>
    </p:spTree>
    <p:extLst>
      <p:ext uri="{BB962C8B-B14F-4D97-AF65-F5344CB8AC3E}">
        <p14:creationId xmlns:p14="http://schemas.microsoft.com/office/powerpoint/2010/main" val="37627497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107504" y="188640"/>
            <a:ext cx="9036496" cy="6669360"/>
          </a:xfrm>
        </p:spPr>
        <p:txBody>
          <a:bodyPr>
            <a:normAutofit/>
          </a:bodyPr>
          <a:lstStyle/>
          <a:p>
            <a:pPr lvl="1" fontAlgn="base"/>
            <a:r>
              <a:rPr lang="ky-KG" sz="2200" dirty="0"/>
              <a:t>сабактарды көп калтырган жана жетишүүсү начар болгон студенттер менен аңгемелешүү өткөрүү, семестр ичинде окуу ишмердиги боюнча көзөмөл кылуу жана консультация берүү боюнча академиялык кеңешчилердин жана кураторлордун иштери активдештирилсин. </a:t>
            </a:r>
            <a:r>
              <a:rPr lang="ky-KG" sz="2200" i="1" dirty="0"/>
              <a:t>Аткаруу мөөнөтү – окуу жылынын ичинде;</a:t>
            </a:r>
            <a:endParaRPr lang="ru-RU" sz="2200" dirty="0"/>
          </a:p>
          <a:p>
            <a:pPr lvl="1" fontAlgn="base"/>
            <a:r>
              <a:rPr lang="ky-KG" sz="2200" dirty="0"/>
              <a:t>деканат кызматкерлеринин, академиялык кеңешчилердин арасында аткааруучулук тартипти күчөтүү боюнча иштер жүргүзүлсүн. </a:t>
            </a:r>
            <a:r>
              <a:rPr lang="ky-KG" sz="2200" i="1" dirty="0"/>
              <a:t>Аткаруу мөөнөтү – окуу жылынын ичинде;</a:t>
            </a:r>
            <a:r>
              <a:rPr lang="ky-KG" sz="2200" dirty="0"/>
              <a:t> </a:t>
            </a:r>
            <a:endParaRPr lang="ru-RU" sz="2200" dirty="0"/>
          </a:p>
          <a:p>
            <a:pPr lvl="1" fontAlgn="base"/>
            <a:r>
              <a:rPr lang="ky-KG" sz="2200" dirty="0" smtClean="0"/>
              <a:t>АОТ </a:t>
            </a:r>
            <a:r>
              <a:rPr lang="ky-KG" sz="2200" dirty="0"/>
              <a:t>(ДОТ) боюнча окутулуучу дисциплиналардын ОУК боюнча электрондук версияларын иштеп чыгуу жана аларды КМТУнун билим берүү порталына жайгаштыруу камсыз кылынсын жана ОПКтун жекече пландарында пландаштырылсын.  </a:t>
            </a:r>
            <a:r>
              <a:rPr lang="ky-KG" sz="2200" i="1" dirty="0"/>
              <a:t>Аткаруу мөөнөтү –  </a:t>
            </a:r>
            <a:r>
              <a:rPr lang="ky-KG" sz="2200" i="1" dirty="0" smtClean="0"/>
              <a:t>2024-жылдын </a:t>
            </a:r>
            <a:r>
              <a:rPr lang="ky-KG" sz="2200" i="1" dirty="0"/>
              <a:t>30-июнуна </a:t>
            </a:r>
            <a:r>
              <a:rPr lang="ky-KG" sz="2200" i="1" dirty="0" smtClean="0"/>
              <a:t>чейин.</a:t>
            </a:r>
            <a:endParaRPr lang="ru-RU" sz="2200" dirty="0"/>
          </a:p>
          <a:p>
            <a:pPr lvl="1" fontAlgn="base"/>
            <a:r>
              <a:rPr lang="ky-KG" sz="2200" dirty="0" err="1" smtClean="0"/>
              <a:t>2023-2024-окуу</a:t>
            </a:r>
            <a:r>
              <a:rPr lang="ky-KG" sz="2200" dirty="0" smtClean="0"/>
              <a:t> </a:t>
            </a:r>
            <a:r>
              <a:rPr lang="ky-KG" sz="2200" dirty="0"/>
              <a:t>жылында окуу процессин уюштуруу боюнча негизги документтерди көрсөтүү иш-чараларынын мөөнөтү бекитилген Календарга ылайык аткаруу мөөнөттөрү сакталсын. </a:t>
            </a:r>
            <a:r>
              <a:rPr lang="ky-KG" sz="2200" i="1" dirty="0"/>
              <a:t>Аткаруу мөөнөтү – календардык жылдын ичинде;</a:t>
            </a:r>
            <a:r>
              <a:rPr lang="ky-KG" sz="2200" dirty="0"/>
              <a:t> </a:t>
            </a:r>
            <a:endParaRPr lang="ru-RU" sz="2200" dirty="0"/>
          </a:p>
          <a:p>
            <a:endParaRPr lang="ru-RU" dirty="0"/>
          </a:p>
        </p:txBody>
      </p:sp>
    </p:spTree>
    <p:extLst>
      <p:ext uri="{BB962C8B-B14F-4D97-AF65-F5344CB8AC3E}">
        <p14:creationId xmlns:p14="http://schemas.microsoft.com/office/powerpoint/2010/main" val="24181709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251520" y="260648"/>
            <a:ext cx="8784976" cy="6552728"/>
          </a:xfrm>
        </p:spPr>
        <p:txBody>
          <a:bodyPr>
            <a:normAutofit fontScale="40000" lnSpcReduction="20000"/>
          </a:bodyPr>
          <a:lstStyle/>
          <a:p>
            <a:pPr marL="0" indent="0" algn="just" fontAlgn="base">
              <a:buNone/>
            </a:pPr>
            <a:r>
              <a:rPr lang="ky-KG" sz="4400" b="1" dirty="0" smtClean="0">
                <a:ea typeface="Times New Roman"/>
              </a:rPr>
              <a:t>3. Ректорго</a:t>
            </a:r>
            <a:r>
              <a:rPr lang="ky-KG" sz="4400" b="1" dirty="0">
                <a:ea typeface="Times New Roman"/>
              </a:rPr>
              <a:t>, Окуу башкармалыгына:</a:t>
            </a:r>
            <a:endParaRPr lang="ru-RU" sz="3200" b="1" dirty="0">
              <a:ea typeface="Times New Roman"/>
            </a:endParaRPr>
          </a:p>
          <a:p>
            <a:pPr algn="just" fontAlgn="base"/>
            <a:r>
              <a:rPr lang="ky-KG" sz="4400" dirty="0">
                <a:ea typeface="Noto Sans Symbols"/>
                <a:cs typeface="Noto Sans Symbols"/>
              </a:rPr>
              <a:t>КМТУнун билим берүү ишмердигин уюштурууну өркүндөтүү милдеттерин ишке ашыруу боюнча сунуштар даярдалсын. </a:t>
            </a:r>
            <a:r>
              <a:rPr lang="ky-KG" sz="4400" i="1" dirty="0">
                <a:ea typeface="Noto Sans Symbols"/>
                <a:cs typeface="Noto Sans Symbols"/>
              </a:rPr>
              <a:t>Аткаруу мөөнөтү – </a:t>
            </a:r>
            <a:r>
              <a:rPr lang="ky-KG" sz="4400" i="1" dirty="0" smtClean="0">
                <a:ea typeface="Noto Sans Symbols"/>
                <a:cs typeface="Noto Sans Symbols"/>
              </a:rPr>
              <a:t>2024-жылдын </a:t>
            </a:r>
            <a:r>
              <a:rPr lang="ky-KG" sz="4400" i="1" dirty="0">
                <a:ea typeface="Noto Sans Symbols"/>
                <a:cs typeface="Noto Sans Symbols"/>
              </a:rPr>
              <a:t>1-майына чейин;</a:t>
            </a:r>
            <a:r>
              <a:rPr lang="ky-KG" sz="4400" dirty="0">
                <a:ea typeface="Noto Sans Symbols"/>
                <a:cs typeface="Noto Sans Symbols"/>
              </a:rPr>
              <a:t> </a:t>
            </a:r>
            <a:endParaRPr lang="ru-RU" sz="3200" dirty="0">
              <a:ea typeface="Noto Sans Symbols"/>
              <a:cs typeface="Noto Sans Symbols"/>
            </a:endParaRPr>
          </a:p>
          <a:p>
            <a:pPr algn="just" fontAlgn="base"/>
            <a:r>
              <a:rPr lang="ky-KG" sz="4400" dirty="0">
                <a:ea typeface="Noto Sans Symbols"/>
                <a:cs typeface="Noto Sans Symbols"/>
              </a:rPr>
              <a:t>университеттин маалымат системасынын окуу процессине киргизилиши боюнча иштер улантылсын жана көзөмөл кылуу күчөтүлсүн; </a:t>
            </a:r>
            <a:r>
              <a:rPr lang="ky-KG" sz="4400" i="1" dirty="0">
                <a:ea typeface="Noto Sans Symbols"/>
                <a:cs typeface="Noto Sans Symbols"/>
              </a:rPr>
              <a:t>аткаруу мөөнөтү – </a:t>
            </a:r>
            <a:r>
              <a:rPr lang="ky-KG" sz="4400" i="1" dirty="0" smtClean="0">
                <a:ea typeface="Noto Sans Symbols"/>
                <a:cs typeface="Noto Sans Symbols"/>
              </a:rPr>
              <a:t>2024-жылдын </a:t>
            </a:r>
            <a:r>
              <a:rPr lang="ky-KG" sz="4400" i="1" dirty="0">
                <a:ea typeface="Noto Sans Symbols"/>
                <a:cs typeface="Noto Sans Symbols"/>
              </a:rPr>
              <a:t>1-июлуна чейин;</a:t>
            </a:r>
            <a:r>
              <a:rPr lang="ky-KG" sz="4400" dirty="0">
                <a:ea typeface="Noto Sans Symbols"/>
                <a:cs typeface="Noto Sans Symbols"/>
              </a:rPr>
              <a:t> </a:t>
            </a:r>
            <a:endParaRPr lang="ru-RU" sz="3200" dirty="0" smtClean="0">
              <a:ea typeface="Noto Sans Symbols"/>
              <a:cs typeface="Noto Sans Symbols"/>
            </a:endParaRPr>
          </a:p>
          <a:p>
            <a:pPr algn="just" fontAlgn="base"/>
            <a:r>
              <a:rPr lang="ky-KG" sz="4400" dirty="0" smtClean="0">
                <a:ea typeface="Noto Sans Symbols"/>
                <a:cs typeface="Noto Sans Symbols"/>
              </a:rPr>
              <a:t>студенттердин </a:t>
            </a:r>
            <a:r>
              <a:rPr lang="ky-KG" sz="4400" dirty="0">
                <a:ea typeface="Noto Sans Symbols"/>
                <a:cs typeface="Noto Sans Symbols"/>
              </a:rPr>
              <a:t>контингентин көбөйтүү боюнча иш-чаралар өткөрүлсүн;</a:t>
            </a:r>
            <a:endParaRPr lang="ru-RU" sz="3200" dirty="0">
              <a:ea typeface="Noto Sans Symbols"/>
              <a:cs typeface="Noto Sans Symbols"/>
            </a:endParaRPr>
          </a:p>
          <a:p>
            <a:pPr marL="0" indent="0" algn="just" fontAlgn="base">
              <a:buNone/>
            </a:pPr>
            <a:r>
              <a:rPr lang="ru-RU" sz="4400" i="1" dirty="0">
                <a:ea typeface="Times New Roman"/>
              </a:rPr>
              <a:t>  </a:t>
            </a:r>
            <a:r>
              <a:rPr lang="ru-RU" sz="4400" b="1" i="1" dirty="0" smtClean="0">
                <a:ea typeface="Times New Roman"/>
              </a:rPr>
              <a:t>4. </a:t>
            </a:r>
            <a:r>
              <a:rPr lang="ky-KG" sz="4400" b="1" dirty="0" smtClean="0">
                <a:ea typeface="Times New Roman"/>
              </a:rPr>
              <a:t>Студенттердин </a:t>
            </a:r>
            <a:r>
              <a:rPr lang="ky-KG" sz="4400" b="1" dirty="0">
                <a:ea typeface="Times New Roman"/>
              </a:rPr>
              <a:t>контингентин көбөйтүү үчүн филиалдар менен 2+2 схемасы боюнча бакалаврларды окутуу практикасын киргизүү.</a:t>
            </a:r>
            <a:r>
              <a:rPr lang="ky-KG" sz="4400" b="1" i="1" dirty="0">
                <a:ea typeface="Times New Roman"/>
              </a:rPr>
              <a:t>  </a:t>
            </a:r>
            <a:r>
              <a:rPr lang="ky-KG" sz="4400" i="1" dirty="0">
                <a:ea typeface="Times New Roman"/>
              </a:rPr>
              <a:t>Жооптуулар: филиалдардын директорлору, АИ боюнча проректор.</a:t>
            </a:r>
            <a:endParaRPr lang="ru-RU" sz="3200" dirty="0">
              <a:ea typeface="Times New Roman"/>
            </a:endParaRPr>
          </a:p>
          <a:p>
            <a:pPr marL="0" indent="0" algn="just" fontAlgn="base">
              <a:buNone/>
            </a:pPr>
            <a:r>
              <a:rPr lang="ky-KG" sz="4400" b="1" dirty="0" smtClean="0">
                <a:ea typeface="Times New Roman"/>
              </a:rPr>
              <a:t>5. РККТУ </a:t>
            </a:r>
            <a:r>
              <a:rPr lang="ky-KG" sz="4400" b="1" dirty="0">
                <a:ea typeface="Times New Roman"/>
              </a:rPr>
              <a:t>алкагында биргелешкен билим берүү программаларынын саны көбөйтүлсүн.</a:t>
            </a:r>
            <a:r>
              <a:rPr lang="ky-KG" sz="4400" dirty="0">
                <a:ea typeface="Times New Roman"/>
              </a:rPr>
              <a:t> </a:t>
            </a:r>
            <a:r>
              <a:rPr lang="ky-KG" sz="4400" i="1" dirty="0">
                <a:ea typeface="Times New Roman"/>
              </a:rPr>
              <a:t>Жооптуулар: ББПИнин директору, институттардын, жогорку мектептердин, филиалдардын директорлору, АИ боюнча проректор. </a:t>
            </a:r>
            <a:endParaRPr lang="ru-RU" sz="3200" dirty="0">
              <a:ea typeface="Times New Roman"/>
            </a:endParaRPr>
          </a:p>
          <a:p>
            <a:pPr marL="0" indent="0" algn="just" fontAlgn="base">
              <a:buNone/>
            </a:pPr>
            <a:r>
              <a:rPr lang="ky-KG" sz="4400" b="1" dirty="0" smtClean="0">
                <a:ea typeface="Times New Roman"/>
              </a:rPr>
              <a:t>6. Илим </a:t>
            </a:r>
            <a:r>
              <a:rPr lang="ky-KG" sz="4400" b="1" dirty="0">
                <a:ea typeface="Times New Roman"/>
              </a:rPr>
              <a:t>жана квалификацияны жогорулатуу бөлүмү университетте ОПКнын квалификациясын жогорулатуу боюнча систематикалуу иштерди жүргүзүшсүн.</a:t>
            </a:r>
            <a:r>
              <a:rPr lang="ky-KG" sz="4400" dirty="0">
                <a:ea typeface="Times New Roman"/>
              </a:rPr>
              <a:t> </a:t>
            </a:r>
            <a:r>
              <a:rPr lang="ky-KG" sz="4400" i="1" dirty="0">
                <a:ea typeface="Times New Roman"/>
              </a:rPr>
              <a:t>Жооптуу: ИИ боюнча проректор.</a:t>
            </a:r>
            <a:r>
              <a:rPr lang="ky-KG" sz="4400" dirty="0">
                <a:ea typeface="Times New Roman"/>
              </a:rPr>
              <a:t> </a:t>
            </a:r>
            <a:endParaRPr lang="ru-RU" sz="3200" dirty="0">
              <a:ea typeface="Times New Roman"/>
            </a:endParaRPr>
          </a:p>
          <a:p>
            <a:pPr marL="0" indent="0">
              <a:buNone/>
            </a:pPr>
            <a:r>
              <a:rPr lang="ky-KG" sz="4200" dirty="0" smtClean="0"/>
              <a:t> </a:t>
            </a:r>
            <a:endParaRPr lang="ru-RU" sz="4200" dirty="0" smtClean="0"/>
          </a:p>
          <a:p>
            <a:pPr marL="0" indent="0">
              <a:buNone/>
            </a:pPr>
            <a:r>
              <a:rPr lang="ky-KG" sz="4200" dirty="0"/>
              <a:t> </a:t>
            </a:r>
            <a:endParaRPr lang="ru-RU" sz="4200" dirty="0"/>
          </a:p>
          <a:p>
            <a:endParaRPr lang="ru-RU" dirty="0"/>
          </a:p>
        </p:txBody>
      </p:sp>
    </p:spTree>
    <p:extLst>
      <p:ext uri="{BB962C8B-B14F-4D97-AF65-F5344CB8AC3E}">
        <p14:creationId xmlns:p14="http://schemas.microsoft.com/office/powerpoint/2010/main" val="1787569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84976" cy="1143000"/>
          </a:xfrm>
        </p:spPr>
        <p:txBody>
          <a:bodyPr>
            <a:normAutofit fontScale="90000"/>
          </a:bodyPr>
          <a:lstStyle/>
          <a:p>
            <a:pPr algn="ctr"/>
            <a:r>
              <a:rPr lang="ru-RU" b="1" dirty="0" err="1" smtClean="0">
                <a:solidFill>
                  <a:schemeClr val="tx1"/>
                </a:solidFill>
              </a:rPr>
              <a:t>Студенттердин</a:t>
            </a:r>
            <a:r>
              <a:rPr lang="ru-RU" b="1" dirty="0" smtClean="0">
                <a:solidFill>
                  <a:schemeClr val="tx1"/>
                </a:solidFill>
              </a:rPr>
              <a:t> </a:t>
            </a:r>
            <a:r>
              <a:rPr lang="ru-RU" b="1" dirty="0" err="1">
                <a:solidFill>
                  <a:schemeClr val="tx1"/>
                </a:solidFill>
              </a:rPr>
              <a:t>күзгү</a:t>
            </a:r>
            <a:r>
              <a:rPr lang="ru-RU" b="1" dirty="0">
                <a:solidFill>
                  <a:schemeClr val="tx1"/>
                </a:solidFill>
              </a:rPr>
              <a:t> </a:t>
            </a:r>
            <a:r>
              <a:rPr lang="ru-RU" b="1" dirty="0" err="1" smtClean="0">
                <a:solidFill>
                  <a:schemeClr val="tx1"/>
                </a:solidFill>
              </a:rPr>
              <a:t>семестрде</a:t>
            </a:r>
            <a:r>
              <a:rPr lang="ru-RU" b="1" dirty="0" smtClean="0">
                <a:solidFill>
                  <a:schemeClr val="tx1"/>
                </a:solidFill>
              </a:rPr>
              <a:t/>
            </a:r>
            <a:br>
              <a:rPr lang="ru-RU" b="1" dirty="0" smtClean="0">
                <a:solidFill>
                  <a:schemeClr val="tx1"/>
                </a:solidFill>
              </a:rPr>
            </a:br>
            <a:r>
              <a:rPr lang="ru-RU" b="1" dirty="0" smtClean="0">
                <a:solidFill>
                  <a:schemeClr val="tx1"/>
                </a:solidFill>
              </a:rPr>
              <a:t> </a:t>
            </a:r>
            <a:r>
              <a:rPr lang="ru-RU" b="1" dirty="0" err="1">
                <a:solidFill>
                  <a:schemeClr val="tx1"/>
                </a:solidFill>
              </a:rPr>
              <a:t>сабактарга</a:t>
            </a:r>
            <a:r>
              <a:rPr lang="ru-RU" b="1" dirty="0">
                <a:solidFill>
                  <a:schemeClr val="tx1"/>
                </a:solidFill>
              </a:rPr>
              <a:t> </a:t>
            </a:r>
            <a:r>
              <a:rPr lang="ru-RU" b="1" dirty="0" err="1">
                <a:solidFill>
                  <a:schemeClr val="tx1"/>
                </a:solidFill>
              </a:rPr>
              <a:t>катышуусу</a:t>
            </a:r>
            <a:endParaRPr lang="ru-RU" b="1" dirty="0">
              <a:solidFill>
                <a:schemeClr val="tx1"/>
              </a:solidFill>
            </a:endParaRPr>
          </a:p>
        </p:txBody>
      </p:sp>
      <p:graphicFrame>
        <p:nvGraphicFramePr>
          <p:cNvPr id="8" name="Диаграмма 7"/>
          <p:cNvGraphicFramePr>
            <a:graphicFrameLocks/>
          </p:cNvGraphicFramePr>
          <p:nvPr>
            <p:extLst>
              <p:ext uri="{D42A27DB-BD31-4B8C-83A1-F6EECF244321}">
                <p14:modId xmlns:p14="http://schemas.microsoft.com/office/powerpoint/2010/main" val="69695804"/>
              </p:ext>
            </p:extLst>
          </p:nvPr>
        </p:nvGraphicFramePr>
        <p:xfrm>
          <a:off x="179512" y="1340768"/>
          <a:ext cx="8964488" cy="3384376"/>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323528" y="4725144"/>
            <a:ext cx="8568952" cy="1569660"/>
          </a:xfrm>
          <a:prstGeom prst="rect">
            <a:avLst/>
          </a:prstGeom>
        </p:spPr>
        <p:txBody>
          <a:bodyPr wrap="square">
            <a:spAutoFit/>
          </a:bodyPr>
          <a:lstStyle/>
          <a:p>
            <a:pPr indent="457200" algn="just">
              <a:spcAft>
                <a:spcPts val="0"/>
              </a:spcAft>
            </a:pPr>
            <a:r>
              <a:rPr lang="ky-KG" sz="1600" dirty="0" err="1">
                <a:solidFill>
                  <a:srgbClr val="000000"/>
                </a:solidFill>
                <a:latin typeface="Times New Roman" panose="02020603050405020304" pitchFamily="18" charset="0"/>
                <a:ea typeface="Times New Roman" panose="02020603050405020304" pitchFamily="18" charset="0"/>
              </a:rPr>
              <a:t>Отчеттук</a:t>
            </a:r>
            <a:r>
              <a:rPr lang="ky-KG" sz="1600" dirty="0">
                <a:solidFill>
                  <a:srgbClr val="000000"/>
                </a:solidFill>
                <a:latin typeface="Times New Roman" panose="02020603050405020304" pitchFamily="18" charset="0"/>
                <a:ea typeface="Times New Roman" panose="02020603050405020304" pitchFamily="18" charset="0"/>
              </a:rPr>
              <a:t> мезгилде (2023-жылдын сентябрынан 2024-жылдын мартына чейин) окуу түзүмдөрүнүн кафедраларынын окутуучулары тарабынан окуу сабактарынын 41 үзгүлтүккө учурашы катталган:  </a:t>
            </a:r>
            <a:r>
              <a:rPr lang="ky-KG" sz="1600" dirty="0" err="1">
                <a:solidFill>
                  <a:srgbClr val="000000"/>
                </a:solidFill>
                <a:latin typeface="Times New Roman" panose="02020603050405020304" pitchFamily="18" charset="0"/>
                <a:ea typeface="Times New Roman" panose="02020603050405020304" pitchFamily="18" charset="0"/>
              </a:rPr>
              <a:t>КМжИ(ПМИ)-3</a:t>
            </a:r>
            <a:r>
              <a:rPr lang="ky-KG" sz="1600" dirty="0">
                <a:solidFill>
                  <a:srgbClr val="000000"/>
                </a:solidFill>
                <a:latin typeface="Times New Roman" panose="02020603050405020304" pitchFamily="18" charset="0"/>
                <a:ea typeface="Times New Roman" panose="02020603050405020304" pitchFamily="18" charset="0"/>
              </a:rPr>
              <a:t>; ТК(ТБ)-2; </a:t>
            </a:r>
            <a:r>
              <a:rPr lang="ky-KG" sz="1600" dirty="0" err="1">
                <a:solidFill>
                  <a:srgbClr val="000000"/>
                </a:solidFill>
                <a:latin typeface="Times New Roman" panose="02020603050405020304" pitchFamily="18" charset="0"/>
                <a:ea typeface="Times New Roman" panose="02020603050405020304" pitchFamily="18" charset="0"/>
              </a:rPr>
              <a:t>ЭмЖ(ЭС)-2</a:t>
            </a:r>
            <a:r>
              <a:rPr lang="ky-KG" sz="1600" dirty="0">
                <a:solidFill>
                  <a:srgbClr val="000000"/>
                </a:solidFill>
                <a:latin typeface="Times New Roman" panose="02020603050405020304" pitchFamily="18" charset="0"/>
                <a:ea typeface="Times New Roman" panose="02020603050405020304" pitchFamily="18" charset="0"/>
              </a:rPr>
              <a:t>; </a:t>
            </a:r>
            <a:r>
              <a:rPr lang="ky-KG" sz="1600" dirty="0" err="1">
                <a:solidFill>
                  <a:srgbClr val="000000"/>
                </a:solidFill>
                <a:latin typeface="Times New Roman" panose="02020603050405020304" pitchFamily="18" charset="0"/>
                <a:ea typeface="Times New Roman" panose="02020603050405020304" pitchFamily="18" charset="0"/>
              </a:rPr>
              <a:t>АРжМ(АРиМ)-1</a:t>
            </a:r>
            <a:r>
              <a:rPr lang="ky-KG" sz="1600" dirty="0">
                <a:solidFill>
                  <a:srgbClr val="000000"/>
                </a:solidFill>
                <a:latin typeface="Times New Roman" panose="02020603050405020304" pitchFamily="18" charset="0"/>
                <a:ea typeface="Times New Roman" panose="02020603050405020304" pitchFamily="18" charset="0"/>
              </a:rPr>
              <a:t>; АБ(АУ)-2; </a:t>
            </a:r>
            <a:r>
              <a:rPr lang="ky-KG" sz="1600" dirty="0" err="1">
                <a:solidFill>
                  <a:srgbClr val="000000"/>
                </a:solidFill>
                <a:latin typeface="Times New Roman" panose="02020603050405020304" pitchFamily="18" charset="0"/>
                <a:ea typeface="Times New Roman" panose="02020603050405020304" pitchFamily="18" charset="0"/>
              </a:rPr>
              <a:t>ИжЭТ(ИВТ)-1</a:t>
            </a:r>
            <a:r>
              <a:rPr lang="ky-KG" sz="1600" dirty="0">
                <a:solidFill>
                  <a:srgbClr val="000000"/>
                </a:solidFill>
                <a:latin typeface="Times New Roman" panose="02020603050405020304" pitchFamily="18" charset="0"/>
                <a:ea typeface="Times New Roman" panose="02020603050405020304" pitchFamily="18" charset="0"/>
              </a:rPr>
              <a:t>; КТ-2; КИ(ПИ)-1; </a:t>
            </a:r>
            <a:r>
              <a:rPr lang="ky-KG" sz="1600" dirty="0" err="1">
                <a:solidFill>
                  <a:srgbClr val="000000"/>
                </a:solidFill>
                <a:latin typeface="Times New Roman" panose="02020603050405020304" pitchFamily="18" charset="0"/>
                <a:ea typeface="Times New Roman" panose="02020603050405020304" pitchFamily="18" charset="0"/>
              </a:rPr>
              <a:t>ЭКжМ(ЭБиМ)-2</a:t>
            </a:r>
            <a:r>
              <a:rPr lang="ky-KG" sz="1600" dirty="0">
                <a:solidFill>
                  <a:srgbClr val="000000"/>
                </a:solidFill>
                <a:latin typeface="Times New Roman" panose="02020603050405020304" pitchFamily="18" charset="0"/>
                <a:ea typeface="Times New Roman" panose="02020603050405020304" pitchFamily="18" charset="0"/>
              </a:rPr>
              <a:t>; </a:t>
            </a:r>
            <a:r>
              <a:rPr lang="ky-KG" sz="1600" dirty="0" err="1">
                <a:solidFill>
                  <a:srgbClr val="000000"/>
                </a:solidFill>
                <a:latin typeface="Times New Roman" panose="02020603050405020304" pitchFamily="18" charset="0"/>
                <a:ea typeface="Times New Roman" panose="02020603050405020304" pitchFamily="18" charset="0"/>
              </a:rPr>
              <a:t>Шааркуруу(Градостротельство)-3</a:t>
            </a:r>
            <a:r>
              <a:rPr lang="ky-KG" sz="1600" dirty="0">
                <a:solidFill>
                  <a:srgbClr val="000000"/>
                </a:solidFill>
                <a:latin typeface="Times New Roman" panose="02020603050405020304" pitchFamily="18" charset="0"/>
                <a:ea typeface="Times New Roman" panose="02020603050405020304" pitchFamily="18" charset="0"/>
              </a:rPr>
              <a:t>; АТ-1; БКД(ХПИ)-6; Дизайн-2; ЭМС(ИСЭ)-1; ЭЭ-1; Архитектура-1; </a:t>
            </a:r>
            <a:r>
              <a:rPr lang="ky-KG" sz="1600" dirty="0" err="1">
                <a:solidFill>
                  <a:srgbClr val="000000"/>
                </a:solidFill>
                <a:latin typeface="Times New Roman" panose="02020603050405020304" pitchFamily="18" charset="0"/>
                <a:ea typeface="Times New Roman" panose="02020603050405020304" pitchFamily="18" charset="0"/>
              </a:rPr>
              <a:t>СГжГ(НГиГ)-1</a:t>
            </a:r>
            <a:r>
              <a:rPr lang="ky-KG" sz="1600" dirty="0">
                <a:solidFill>
                  <a:srgbClr val="000000"/>
                </a:solidFill>
                <a:latin typeface="Times New Roman" panose="02020603050405020304" pitchFamily="18" charset="0"/>
                <a:ea typeface="Times New Roman" panose="02020603050405020304" pitchFamily="18" charset="0"/>
              </a:rPr>
              <a:t>; КСПК(ПОКС)-3; ОТ(РЯ)-2; ЭЖЛМ(МВШЛ)-4.   Бардык окутуучуларга оозеки эскертүү берилди.</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70012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
          </p:nvPr>
        </p:nvSpPr>
        <p:spPr>
          <a:xfrm>
            <a:off x="-108520" y="332656"/>
            <a:ext cx="9361040" cy="6696744"/>
          </a:xfrm>
        </p:spPr>
        <p:txBody>
          <a:bodyPr>
            <a:normAutofit lnSpcReduction="10000"/>
          </a:bodyPr>
          <a:lstStyle/>
          <a:p>
            <a:r>
              <a:rPr lang="ky-KG" sz="1800" dirty="0"/>
              <a:t>Структуралык бөлүмдөрдүн (институттардын, жогорку мектептердин) окуу пландары боюнча күзгү семестрдин дисциплиналары алынып салынды, группалык журналдар толтурулду, 1-жарым жылдыктын бардык түрлөрүнүн аткарылышы боюнча окутуучулардын жеке пландары белгилөө менен толтурулду. Окуу түзүмдүк бөлүмдөрү </a:t>
            </a:r>
            <a:r>
              <a:rPr lang="ky-KG" sz="1800" dirty="0" err="1" smtClean="0"/>
              <a:t>2023-24-окуу</a:t>
            </a:r>
            <a:r>
              <a:rPr lang="ky-KG" sz="1800" dirty="0" smtClean="0"/>
              <a:t> </a:t>
            </a:r>
            <a:r>
              <a:rPr lang="ky-KG" sz="1800" dirty="0"/>
              <a:t>жылынын биринчи жарым жылдыгында окутуучулардын окуу жүктөмүнүн аткарылышы жана кем аткарылышы боюнча тиешелүү цифралык отчетторду тапшырды. Аудиториялык жана башка сааттардын жетишсиз аткарылышы негизинен сабактардын каникул күндөрүнө туура келгендигинен, ошондой эле студенттердин санынын өзгөрүшүнөн, окуу топторунун кыскарышынан же көбөйүшүнө байланыштуу сааттарды кайра эсептөөгө туура келери менен түшүндүрүлөт.</a:t>
            </a:r>
            <a:endParaRPr lang="ru-RU" sz="1800" dirty="0"/>
          </a:p>
          <a:p>
            <a:r>
              <a:rPr lang="ky-KG" sz="1800" dirty="0"/>
              <a:t>КМТУда окуу процесси билим берүүнүн блок-модульдук системасы жана студенттердин ишмердигин рейтингдик баалоо жөнүндө Жобонун (№ 34, 06.01.2009) жана кредиттик билим берүү системасынын негизиндеги (ЕСТS) (2022-ж.) И. Раззаков атындагы КМТУда окуу процессин уюштуруу Жобосунун негизинде ишке ашырылган.</a:t>
            </a:r>
            <a:endParaRPr lang="ru-RU" sz="1800" dirty="0"/>
          </a:p>
          <a:p>
            <a:r>
              <a:rPr lang="ky-KG" sz="1800" dirty="0"/>
              <a:t>Окуу процессин уюштурууда университеттин маалыматтык системасын колдонуу улантылууда. Университеттин МСин киргизүү студенттерди окутуунун жаңы деңгээлине өтүүгө жана заманбап маалыматтык технологиялардын негизинде алардын билимин көзөмөлдөөгө, ошондой эле студенттердин электрондук окуу материалдары менен өз алдынча иштөө көндүмдөрүн өнүктүрүүгө мүмкүндүк берди. Окуу процессин башкаруу жагынан окуу процессин колдоочу жана коштоочу программалык каражаттарды киргизүү университеттин көптөгөн түзүмдүк бөлүмдөрүнүн ишин оптималдаштырууга жана синхрондоштурууга мүмкүндүк берет.</a:t>
            </a:r>
            <a:endParaRPr lang="ru-RU" sz="1800" dirty="0"/>
          </a:p>
          <a:p>
            <a:pPr marL="0" indent="0">
              <a:buNone/>
            </a:pPr>
            <a:endParaRPr lang="ru-RU" dirty="0"/>
          </a:p>
        </p:txBody>
      </p:sp>
    </p:spTree>
    <p:extLst>
      <p:ext uri="{BB962C8B-B14F-4D97-AF65-F5344CB8AC3E}">
        <p14:creationId xmlns:p14="http://schemas.microsoft.com/office/powerpoint/2010/main" val="773623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251520" y="188640"/>
            <a:ext cx="8784976" cy="6480720"/>
          </a:xfrm>
        </p:spPr>
        <p:txBody>
          <a:bodyPr>
            <a:normAutofit fontScale="92500" lnSpcReduction="20000"/>
          </a:bodyPr>
          <a:lstStyle/>
          <a:p>
            <a:r>
              <a:rPr lang="ky-KG" b="1" dirty="0"/>
              <a:t>Кышкы сынактык сессия</a:t>
            </a:r>
            <a:r>
              <a:rPr lang="ky-KG" dirty="0"/>
              <a:t> </a:t>
            </a:r>
            <a:r>
              <a:rPr lang="ky-KG" dirty="0" err="1"/>
              <a:t>2023-24-окуу</a:t>
            </a:r>
            <a:r>
              <a:rPr lang="ky-KG" dirty="0"/>
              <a:t> жылынын академиялык календарына, И.Раззаков атындагы </a:t>
            </a:r>
            <a:r>
              <a:rPr lang="ky-KG" dirty="0" err="1"/>
              <a:t>КМТУда</a:t>
            </a:r>
            <a:r>
              <a:rPr lang="ky-KG" dirty="0"/>
              <a:t> сынактык сессияны өткөрүү Регламентине (2019-жылдын 15-майы), 2023-жылдын 6-декабрындагы №253 буйругуна ылайык өткөрүлдү «</a:t>
            </a:r>
            <a:r>
              <a:rPr lang="ky-KG" dirty="0" err="1"/>
              <a:t>2023-24-окуу</a:t>
            </a:r>
            <a:r>
              <a:rPr lang="ky-KG" dirty="0"/>
              <a:t> жылынын күндүзгү жана сырттан окуу бөлүмдөрүнүн студенттери үчүн күзгү семестрдин сынактык сессиясы жөнүндө», “</a:t>
            </a:r>
            <a:r>
              <a:rPr lang="ky-KG" dirty="0" err="1"/>
              <a:t>КМТУнун</a:t>
            </a:r>
            <a:r>
              <a:rPr lang="ky-KG" dirty="0"/>
              <a:t> студенттеринин учурдагы жетишүүнүн  жана аралык аттестациялоо жөнүндө” Жобосу (</a:t>
            </a:r>
            <a:r>
              <a:rPr lang="ky-KG" dirty="0" err="1"/>
              <a:t>2013-ж</a:t>
            </a:r>
            <a:r>
              <a:rPr lang="ky-KG" dirty="0"/>
              <a:t>.) жана сынакка  ылайык окуу бөлүмдөрүнүн башчылары тарабынан бекитилген графиктер. Жыйынтыктоочу көзөмөлгө берилген дисциплиналардын тизмеси окуу пландарына ылайык келген</a:t>
            </a:r>
            <a:r>
              <a:rPr lang="ky-KG" dirty="0" smtClean="0"/>
              <a:t>.</a:t>
            </a:r>
          </a:p>
          <a:p>
            <a:r>
              <a:rPr lang="ky-KG" dirty="0" smtClean="0"/>
              <a:t>Сынактык </a:t>
            </a:r>
            <a:r>
              <a:rPr lang="ky-KG" dirty="0"/>
              <a:t>сессиянын жүрүшүнө көзөмөлдү институттардын жана жогорку окуу жайларынын дирекциясы ишке ашырды. Сынактарды өткөрүүнүн тартибин текшерүүдө негизги көңүл белгиленген тартипте берилген жана бекитилген студенттердин катышуу баракчаларынын, ведомостун жана сынактык билеттердин болушуна бурулду.</a:t>
            </a:r>
            <a:endParaRPr lang="ru-RU" dirty="0"/>
          </a:p>
        </p:txBody>
      </p:sp>
    </p:spTree>
    <p:extLst>
      <p:ext uri="{BB962C8B-B14F-4D97-AF65-F5344CB8AC3E}">
        <p14:creationId xmlns:p14="http://schemas.microsoft.com/office/powerpoint/2010/main" val="3322609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964488" cy="1224136"/>
          </a:xfrm>
        </p:spPr>
        <p:txBody>
          <a:bodyPr>
            <a:normAutofit fontScale="90000"/>
          </a:bodyPr>
          <a:lstStyle/>
          <a:p>
            <a:pPr algn="ctr"/>
            <a:r>
              <a:rPr lang="ru-RU" b="1" dirty="0" err="1">
                <a:solidFill>
                  <a:schemeClr val="tx1"/>
                </a:solidFill>
              </a:rPr>
              <a:t>Кышкы</a:t>
            </a:r>
            <a:r>
              <a:rPr lang="ru-RU" b="1" dirty="0">
                <a:solidFill>
                  <a:schemeClr val="tx1"/>
                </a:solidFill>
              </a:rPr>
              <a:t> </a:t>
            </a:r>
            <a:r>
              <a:rPr lang="ru-RU" b="1" dirty="0" err="1">
                <a:solidFill>
                  <a:schemeClr val="tx1"/>
                </a:solidFill>
              </a:rPr>
              <a:t>экзамендик</a:t>
            </a:r>
            <a:r>
              <a:rPr lang="ru-RU" b="1" dirty="0">
                <a:solidFill>
                  <a:schemeClr val="tx1"/>
                </a:solidFill>
              </a:rPr>
              <a:t> сессия </a:t>
            </a:r>
            <a:r>
              <a:rPr lang="ru-RU" b="1" dirty="0" err="1">
                <a:solidFill>
                  <a:schemeClr val="tx1"/>
                </a:solidFill>
              </a:rPr>
              <a:t>төмөндөгү</a:t>
            </a:r>
            <a:r>
              <a:rPr lang="ru-RU" b="1" dirty="0">
                <a:solidFill>
                  <a:schemeClr val="tx1"/>
                </a:solidFill>
              </a:rPr>
              <a:t> </a:t>
            </a:r>
            <a:r>
              <a:rPr lang="ru-RU" b="1" dirty="0" err="1">
                <a:solidFill>
                  <a:schemeClr val="tx1"/>
                </a:solidFill>
              </a:rPr>
              <a:t>мезгилде</a:t>
            </a:r>
            <a:r>
              <a:rPr lang="ru-RU" b="1" dirty="0">
                <a:solidFill>
                  <a:schemeClr val="tx1"/>
                </a:solidFill>
              </a:rPr>
              <a:t> </a:t>
            </a:r>
            <a:r>
              <a:rPr lang="ru-RU" b="1" dirty="0" err="1">
                <a:solidFill>
                  <a:schemeClr val="tx1"/>
                </a:solidFill>
              </a:rPr>
              <a:t>өткөрүлдү</a:t>
            </a:r>
            <a:r>
              <a:rPr lang="ru-RU" b="1" dirty="0">
                <a:solidFill>
                  <a:schemeClr val="tx1"/>
                </a:solidFill>
              </a:rPr>
              <a:t>:</a:t>
            </a:r>
          </a:p>
        </p:txBody>
      </p:sp>
      <p:sp>
        <p:nvSpPr>
          <p:cNvPr id="3" name="Объект 2"/>
          <p:cNvSpPr>
            <a:spLocks noGrp="1"/>
          </p:cNvSpPr>
          <p:nvPr>
            <p:ph sz="quarter" idx="1"/>
          </p:nvPr>
        </p:nvSpPr>
        <p:spPr>
          <a:xfrm>
            <a:off x="179512" y="1412776"/>
            <a:ext cx="8964488" cy="5445224"/>
          </a:xfrm>
        </p:spPr>
        <p:txBody>
          <a:bodyPr/>
          <a:lstStyle/>
          <a:p>
            <a:pPr marL="0" indent="0">
              <a:buNone/>
            </a:pPr>
            <a:r>
              <a:rPr lang="ru-RU" sz="2400" b="1" dirty="0" err="1"/>
              <a:t>Бакалавриат</a:t>
            </a:r>
            <a:r>
              <a:rPr lang="ru-RU" sz="2400" b="1" dirty="0"/>
              <a:t>:</a:t>
            </a:r>
          </a:p>
          <a:p>
            <a:pPr lvl="0" fontAlgn="base"/>
            <a:r>
              <a:rPr lang="ky-KG" sz="2400" dirty="0" smtClean="0"/>
              <a:t>күндүзгү </a:t>
            </a:r>
            <a:r>
              <a:rPr lang="ky-KG" sz="2400" dirty="0"/>
              <a:t>окуу формасы  2023-жылдын 18-декабрдан 29 -декабрга чейин;</a:t>
            </a:r>
            <a:endParaRPr lang="ru-RU" sz="2400" dirty="0"/>
          </a:p>
          <a:p>
            <a:pPr lvl="0" fontAlgn="base"/>
            <a:r>
              <a:rPr lang="ky-KG" sz="2400" dirty="0"/>
              <a:t>сырттан окуу формасы 2024-жылдын  25-декабрдан </a:t>
            </a:r>
            <a:r>
              <a:rPr lang="ru-RU" sz="2400" dirty="0"/>
              <a:t>12</a:t>
            </a:r>
            <a:r>
              <a:rPr lang="ky-KG" sz="2400" dirty="0"/>
              <a:t>-</a:t>
            </a:r>
            <a:r>
              <a:rPr lang="ru-RU" sz="2400" dirty="0"/>
              <a:t> </a:t>
            </a:r>
            <a:r>
              <a:rPr lang="ru-RU" sz="2400" dirty="0" err="1"/>
              <a:t>январына</a:t>
            </a:r>
            <a:r>
              <a:rPr lang="ru-RU" sz="2400" dirty="0"/>
              <a:t> </a:t>
            </a:r>
            <a:r>
              <a:rPr lang="ru-RU" sz="2400" dirty="0" err="1"/>
              <a:t>чейин</a:t>
            </a:r>
            <a:r>
              <a:rPr lang="ru-RU" sz="2400" dirty="0"/>
              <a:t>;</a:t>
            </a:r>
          </a:p>
          <a:p>
            <a:pPr marL="0" indent="0">
              <a:buNone/>
            </a:pPr>
            <a:r>
              <a:rPr lang="ru-RU" sz="2400" b="1" dirty="0" smtClean="0"/>
              <a:t>Магистратура</a:t>
            </a:r>
            <a:r>
              <a:rPr lang="ru-RU" sz="2400" b="1" dirty="0"/>
              <a:t>:</a:t>
            </a:r>
          </a:p>
          <a:p>
            <a:pPr lvl="0" fontAlgn="base"/>
            <a:r>
              <a:rPr lang="ky-KG" sz="2400" dirty="0" smtClean="0"/>
              <a:t>күндүзгү </a:t>
            </a:r>
            <a:r>
              <a:rPr lang="ky-KG" sz="2400" dirty="0"/>
              <a:t>окуу формасы</a:t>
            </a:r>
            <a:r>
              <a:rPr lang="ru-RU" sz="2400" dirty="0"/>
              <a:t>  </a:t>
            </a:r>
            <a:r>
              <a:rPr lang="ky-KG" sz="2400" dirty="0"/>
              <a:t>2023-жылдын 18-декабрдан 29 -декабрга чейин;</a:t>
            </a:r>
            <a:endParaRPr lang="ru-RU" sz="2400" dirty="0"/>
          </a:p>
          <a:p>
            <a:pPr lvl="0" fontAlgn="base"/>
            <a:r>
              <a:rPr lang="ky-KG" sz="2400" dirty="0"/>
              <a:t>сырттан окуу формасы 2024-жылдын  </a:t>
            </a:r>
            <a:r>
              <a:rPr lang="ru-RU" sz="2400" dirty="0"/>
              <a:t>15-январынан 2</a:t>
            </a:r>
            <a:r>
              <a:rPr lang="ky-KG" sz="2400" dirty="0"/>
              <a:t>-</a:t>
            </a:r>
            <a:r>
              <a:rPr lang="ru-RU" sz="2400" dirty="0"/>
              <a:t> </a:t>
            </a:r>
            <a:r>
              <a:rPr lang="ru-RU" sz="2400" dirty="0" err="1"/>
              <a:t>февралына</a:t>
            </a:r>
            <a:r>
              <a:rPr lang="ru-RU" sz="2400" dirty="0"/>
              <a:t> </a:t>
            </a:r>
            <a:r>
              <a:rPr lang="ru-RU" sz="2400" dirty="0" err="1"/>
              <a:t>чейин</a:t>
            </a:r>
            <a:r>
              <a:rPr lang="ru-RU" sz="2400" dirty="0"/>
              <a:t>.</a:t>
            </a:r>
          </a:p>
          <a:p>
            <a:pPr marL="0" indent="0">
              <a:buNone/>
            </a:pPr>
            <a:endParaRPr lang="ru-RU" dirty="0"/>
          </a:p>
        </p:txBody>
      </p:sp>
    </p:spTree>
    <p:extLst>
      <p:ext uri="{BB962C8B-B14F-4D97-AF65-F5344CB8AC3E}">
        <p14:creationId xmlns:p14="http://schemas.microsoft.com/office/powerpoint/2010/main" val="3820569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796950"/>
          </a:xfrm>
        </p:spPr>
        <p:txBody>
          <a:bodyPr>
            <a:noAutofit/>
          </a:bodyPr>
          <a:lstStyle/>
          <a:p>
            <a:pPr algn="ctr"/>
            <a:r>
              <a:rPr lang="ky-KG" sz="1800" b="1" dirty="0">
                <a:solidFill>
                  <a:schemeClr val="tx1"/>
                </a:solidFill>
              </a:rPr>
              <a:t>Студенттердин кышкы сынактык сессиядагы жетишкендиктери жөнүндө </a:t>
            </a:r>
            <a:r>
              <a:rPr lang="ky-KG" sz="1800" b="1" dirty="0" smtClean="0">
                <a:solidFill>
                  <a:schemeClr val="tx1"/>
                </a:solidFill>
              </a:rPr>
              <a:t>маалымат</a:t>
            </a:r>
            <a:r>
              <a:rPr lang="ru-RU" sz="1800" dirty="0">
                <a:solidFill>
                  <a:schemeClr val="tx1"/>
                </a:solidFill>
              </a:rPr>
              <a:t> </a:t>
            </a:r>
            <a:r>
              <a:rPr lang="ky-KG" sz="1800" b="1" dirty="0" err="1" smtClean="0">
                <a:solidFill>
                  <a:schemeClr val="tx1"/>
                </a:solidFill>
              </a:rPr>
              <a:t>2023-2024-окуу</a:t>
            </a:r>
            <a:r>
              <a:rPr lang="ky-KG" sz="1800" b="1" dirty="0" smtClean="0">
                <a:solidFill>
                  <a:schemeClr val="tx1"/>
                </a:solidFill>
              </a:rPr>
              <a:t> </a:t>
            </a:r>
            <a:r>
              <a:rPr lang="ky-KG" sz="1800" b="1" dirty="0">
                <a:solidFill>
                  <a:schemeClr val="tx1"/>
                </a:solidFill>
              </a:rPr>
              <a:t>жылы (негизги сессиядан кийин) – </a:t>
            </a:r>
            <a:r>
              <a:rPr lang="ky-KG" sz="1800" b="1" dirty="0" smtClean="0">
                <a:solidFill>
                  <a:schemeClr val="tx1"/>
                </a:solidFill>
              </a:rPr>
              <a:t>2024-жылдын 26-январына </a:t>
            </a:r>
            <a:r>
              <a:rPr lang="ky-KG" sz="1800" b="1" dirty="0">
                <a:solidFill>
                  <a:schemeClr val="tx1"/>
                </a:solidFill>
              </a:rPr>
              <a:t>карата</a:t>
            </a:r>
            <a:endParaRPr lang="ru-RU" sz="1800" dirty="0">
              <a:solidFill>
                <a:schemeClr val="tx1"/>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132864114"/>
              </p:ext>
            </p:extLst>
          </p:nvPr>
        </p:nvGraphicFramePr>
        <p:xfrm>
          <a:off x="107504" y="836712"/>
          <a:ext cx="8856982" cy="5688092"/>
        </p:xfrm>
        <a:graphic>
          <a:graphicData uri="http://schemas.openxmlformats.org/drawingml/2006/table">
            <a:tbl>
              <a:tblPr firstRow="1" firstCol="1" bandRow="1"/>
              <a:tblGrid>
                <a:gridCol w="216025"/>
                <a:gridCol w="1464592"/>
                <a:gridCol w="670984"/>
                <a:gridCol w="671773"/>
                <a:gridCol w="670984"/>
                <a:gridCol w="449953"/>
                <a:gridCol w="449953"/>
                <a:gridCol w="449953"/>
                <a:gridCol w="449953"/>
                <a:gridCol w="449953"/>
                <a:gridCol w="559680"/>
                <a:gridCol w="559680"/>
                <a:gridCol w="671773"/>
                <a:gridCol w="671773"/>
                <a:gridCol w="449953"/>
              </a:tblGrid>
              <a:tr h="324243">
                <a:tc rowSpan="2">
                  <a:txBody>
                    <a:bodyPr/>
                    <a:lstStyle/>
                    <a:p>
                      <a:pPr algn="ctr">
                        <a:spcAft>
                          <a:spcPts val="0"/>
                        </a:spcAft>
                      </a:pPr>
                      <a:r>
                        <a:rPr lang="ru-RU" sz="1050" b="1" dirty="0">
                          <a:effectLst/>
                          <a:latin typeface="Times New Roman"/>
                          <a:ea typeface="Times New Roman"/>
                        </a:rPr>
                        <a:t>№ </a:t>
                      </a:r>
                      <a:endParaRPr lang="ru-RU" sz="1050"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pPr>
                      <a:r>
                        <a:rPr lang="ru-RU" sz="1050" b="1" dirty="0">
                          <a:effectLst/>
                          <a:latin typeface="Times New Roman"/>
                          <a:ea typeface="Times New Roman"/>
                        </a:rPr>
                        <a:t>Институт, </a:t>
                      </a:r>
                      <a:r>
                        <a:rPr lang="ru-RU" sz="1050" b="1" dirty="0" err="1" smtClean="0">
                          <a:effectLst/>
                          <a:latin typeface="Times New Roman"/>
                          <a:ea typeface="Times New Roman"/>
                        </a:rPr>
                        <a:t>жогорку</a:t>
                      </a:r>
                      <a:r>
                        <a:rPr lang="ru-RU" sz="1050" b="1" dirty="0" smtClean="0">
                          <a:effectLst/>
                          <a:latin typeface="Times New Roman"/>
                          <a:ea typeface="Times New Roman"/>
                        </a:rPr>
                        <a:t> </a:t>
                      </a:r>
                      <a:r>
                        <a:rPr lang="ru-RU" sz="1050" b="1" dirty="0" err="1" smtClean="0">
                          <a:effectLst/>
                          <a:latin typeface="Times New Roman"/>
                          <a:ea typeface="Times New Roman"/>
                        </a:rPr>
                        <a:t>мектеби</a:t>
                      </a:r>
                      <a:endParaRPr lang="ru-RU" sz="1050"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71755" marR="71755" algn="ctr">
                        <a:spcAft>
                          <a:spcPts val="0"/>
                        </a:spcAft>
                      </a:pPr>
                      <a:r>
                        <a:rPr lang="ru-RU" sz="1050" b="1" dirty="0" err="1">
                          <a:effectLst/>
                          <a:latin typeface="Times New Roman"/>
                          <a:ea typeface="Times New Roman"/>
                        </a:rPr>
                        <a:t>Студ</a:t>
                      </a:r>
                      <a:r>
                        <a:rPr lang="ky-KG" sz="1050" b="1" dirty="0">
                          <a:effectLst/>
                          <a:latin typeface="Times New Roman"/>
                          <a:ea typeface="Times New Roman"/>
                        </a:rPr>
                        <a:t>енттердин </a:t>
                      </a:r>
                      <a:r>
                        <a:rPr lang="ru-RU" sz="1050" b="1" dirty="0" err="1">
                          <a:effectLst/>
                          <a:latin typeface="Times New Roman"/>
                          <a:ea typeface="Times New Roman"/>
                        </a:rPr>
                        <a:t>жалпы</a:t>
                      </a:r>
                      <a:r>
                        <a:rPr lang="ru-RU" sz="1050" b="1" dirty="0">
                          <a:effectLst/>
                          <a:latin typeface="Times New Roman"/>
                          <a:ea typeface="Times New Roman"/>
                        </a:rPr>
                        <a:t> </a:t>
                      </a:r>
                      <a:r>
                        <a:rPr lang="ky-KG" sz="1050" b="1" dirty="0">
                          <a:effectLst/>
                          <a:latin typeface="Times New Roman"/>
                          <a:ea typeface="Times New Roman"/>
                        </a:rPr>
                        <a:t>саны</a:t>
                      </a:r>
                      <a:endParaRPr lang="ru-RU" sz="1050" dirty="0">
                        <a:effectLst/>
                        <a:latin typeface="Times New Roman"/>
                        <a:ea typeface="Times New Roman"/>
                      </a:endParaRPr>
                    </a:p>
                  </a:txBody>
                  <a:tcPr marL="53508" marR="5350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71755" marR="71755" algn="ctr">
                        <a:spcAft>
                          <a:spcPts val="0"/>
                        </a:spcAft>
                      </a:pPr>
                      <a:r>
                        <a:rPr lang="ky-KG" sz="1050" b="1" dirty="0">
                          <a:effectLst/>
                          <a:latin typeface="Times New Roman"/>
                          <a:ea typeface="Times New Roman"/>
                        </a:rPr>
                        <a:t>тапшырууга уруксаат берил  студ.  </a:t>
                      </a:r>
                      <a:endParaRPr lang="ru-RU" sz="1050" dirty="0">
                        <a:effectLst/>
                        <a:latin typeface="Times New Roman"/>
                        <a:ea typeface="Times New Roman"/>
                      </a:endParaRPr>
                    </a:p>
                  </a:txBody>
                  <a:tcPr marL="53508" marR="5350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71755" marR="71755" algn="ctr">
                        <a:spcAft>
                          <a:spcPts val="0"/>
                        </a:spcAft>
                      </a:pPr>
                      <a:r>
                        <a:rPr lang="ky-KG" sz="1050" b="1" dirty="0">
                          <a:effectLst/>
                          <a:latin typeface="Times New Roman"/>
                          <a:ea typeface="Times New Roman"/>
                        </a:rPr>
                        <a:t>Баардык предметтерди тапш студ</a:t>
                      </a:r>
                      <a:endParaRPr lang="ru-RU" sz="1050" dirty="0">
                        <a:effectLst/>
                        <a:latin typeface="Times New Roman"/>
                        <a:ea typeface="Times New Roman"/>
                      </a:endParaRPr>
                    </a:p>
                  </a:txBody>
                  <a:tcPr marL="53508" marR="5350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y-KG" sz="1050" b="1" dirty="0" smtClean="0">
                          <a:effectLst/>
                          <a:latin typeface="Times New Roman"/>
                          <a:ea typeface="Times New Roman"/>
                        </a:rPr>
                        <a:t>Курстар боюнча жетишкендик</a:t>
                      </a:r>
                    </a:p>
                    <a:p>
                      <a:pPr marL="0" marR="0" indent="0" algn="ctr" defTabSz="914400" rtl="0" eaLnBrk="1" fontAlgn="auto" latinLnBrk="0" hangingPunct="1">
                        <a:lnSpc>
                          <a:spcPct val="100000"/>
                        </a:lnSpc>
                        <a:spcBef>
                          <a:spcPts val="0"/>
                        </a:spcBef>
                        <a:spcAft>
                          <a:spcPts val="0"/>
                        </a:spcAft>
                        <a:buClrTx/>
                        <a:buSzTx/>
                        <a:buFontTx/>
                        <a:buNone/>
                        <a:tabLst/>
                        <a:defRPr/>
                      </a:pPr>
                      <a:r>
                        <a:rPr lang="ky-KG" sz="1050" b="1" dirty="0" smtClean="0">
                          <a:effectLst/>
                          <a:latin typeface="Times New Roman"/>
                          <a:ea typeface="Times New Roman"/>
                        </a:rPr>
                        <a:t> (абсолюттук %)</a:t>
                      </a:r>
                      <a:endParaRPr lang="ru-RU" sz="1050" dirty="0" smtClean="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ctr">
                        <a:spcAft>
                          <a:spcPts val="0"/>
                        </a:spcAft>
                      </a:pPr>
                      <a:r>
                        <a:rPr lang="ky-KG" sz="1050" b="1" dirty="0">
                          <a:effectLst/>
                          <a:latin typeface="Times New Roman"/>
                          <a:ea typeface="Times New Roman"/>
                        </a:rPr>
                        <a:t>Жетишкен</a:t>
                      </a:r>
                      <a:endParaRPr lang="ru-RU" sz="1050" dirty="0">
                        <a:effectLst/>
                        <a:latin typeface="Times New Roman"/>
                        <a:ea typeface="Times New Roman"/>
                      </a:endParaRPr>
                    </a:p>
                    <a:p>
                      <a:pPr algn="ctr">
                        <a:spcAft>
                          <a:spcPts val="0"/>
                        </a:spcAft>
                      </a:pPr>
                      <a:r>
                        <a:rPr lang="ky-KG" sz="1050" b="1" dirty="0">
                          <a:effectLst/>
                          <a:latin typeface="Times New Roman"/>
                          <a:ea typeface="Times New Roman"/>
                        </a:rPr>
                        <a:t>дик</a:t>
                      </a:r>
                      <a:r>
                        <a:rPr lang="ru-RU" sz="1050" b="1" dirty="0">
                          <a:effectLst/>
                          <a:latin typeface="Times New Roman"/>
                          <a:ea typeface="Times New Roman"/>
                        </a:rPr>
                        <a:t>, %</a:t>
                      </a:r>
                      <a:endParaRPr lang="ru-RU" sz="1050" dirty="0">
                        <a:effectLst/>
                        <a:latin typeface="Times New Roman"/>
                        <a:ea typeface="Times New Roman"/>
                      </a:endParaRPr>
                    </a:p>
                  </a:txBody>
                  <a:tcPr marL="53508" marR="53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a:spcAft>
                          <a:spcPts val="0"/>
                        </a:spcAft>
                      </a:pPr>
                      <a:r>
                        <a:rPr lang="ky-KG" sz="1050" b="1">
                          <a:effectLst/>
                          <a:latin typeface="Times New Roman"/>
                          <a:ea typeface="Times New Roman"/>
                        </a:rPr>
                        <a:t>Карыз</a:t>
                      </a:r>
                      <a:endParaRPr lang="ru-RU" sz="1050">
                        <a:effectLst/>
                        <a:latin typeface="Times New Roman"/>
                        <a:ea typeface="Times New Roman"/>
                      </a:endParaRPr>
                    </a:p>
                  </a:txBody>
                  <a:tcPr marL="53508" marR="53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r>
              <a:tr h="52266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050" b="1" dirty="0">
                          <a:effectLst/>
                          <a:latin typeface="Times New Roman"/>
                          <a:ea typeface="Times New Roman"/>
                        </a:rPr>
                        <a:t>1</a:t>
                      </a:r>
                      <a:endParaRPr lang="ru-RU" sz="1050"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050" b="1" dirty="0">
                          <a:effectLst/>
                          <a:latin typeface="Times New Roman"/>
                          <a:ea typeface="Times New Roman"/>
                        </a:rPr>
                        <a:t>2</a:t>
                      </a:r>
                      <a:endParaRPr lang="ru-RU" sz="1050"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050" b="1" dirty="0">
                          <a:effectLst/>
                          <a:latin typeface="Times New Roman"/>
                          <a:ea typeface="Times New Roman"/>
                        </a:rPr>
                        <a:t>3</a:t>
                      </a:r>
                      <a:endParaRPr lang="ru-RU" sz="1050"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050" b="1" dirty="0">
                          <a:effectLst/>
                          <a:latin typeface="Times New Roman"/>
                          <a:ea typeface="Times New Roman"/>
                        </a:rPr>
                        <a:t>4</a:t>
                      </a:r>
                      <a:endParaRPr lang="ru-RU" sz="1050"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050" b="1" dirty="0">
                          <a:effectLst/>
                          <a:latin typeface="Times New Roman"/>
                          <a:ea typeface="Times New Roman"/>
                        </a:rPr>
                        <a:t>5</a:t>
                      </a:r>
                      <a:endParaRPr lang="ru-RU" sz="1050"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050" b="1" dirty="0">
                          <a:effectLst/>
                          <a:latin typeface="Times New Roman"/>
                          <a:ea typeface="Times New Roman"/>
                        </a:rPr>
                        <a:t>6</a:t>
                      </a:r>
                      <a:endParaRPr lang="ru-RU" sz="1050"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Aft>
                          <a:spcPts val="0"/>
                        </a:spcAft>
                      </a:pPr>
                      <a:r>
                        <a:rPr lang="ru-RU" sz="1050" b="1" dirty="0">
                          <a:effectLst/>
                          <a:latin typeface="Times New Roman"/>
                          <a:ea typeface="Times New Roman"/>
                        </a:rPr>
                        <a:t>Абсолют</a:t>
                      </a:r>
                      <a:endParaRPr lang="ru-RU" sz="1050" dirty="0">
                        <a:effectLst/>
                        <a:latin typeface="Times New Roman"/>
                        <a:ea typeface="Times New Roman"/>
                      </a:endParaRPr>
                    </a:p>
                    <a:p>
                      <a:pPr marL="71755" marR="71755" algn="ctr">
                        <a:spcAft>
                          <a:spcPts val="0"/>
                        </a:spcAft>
                      </a:pPr>
                      <a:r>
                        <a:rPr lang="ky-KG" sz="1050" b="1" dirty="0">
                          <a:effectLst/>
                          <a:latin typeface="Times New Roman"/>
                          <a:ea typeface="Times New Roman"/>
                        </a:rPr>
                        <a:t>тук</a:t>
                      </a:r>
                      <a:endParaRPr lang="ru-RU" sz="1050" dirty="0">
                        <a:effectLst/>
                        <a:latin typeface="Times New Roman"/>
                        <a:ea typeface="Times New Roman"/>
                      </a:endParaRPr>
                    </a:p>
                  </a:txBody>
                  <a:tcPr marL="53508" marR="5350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spcAft>
                          <a:spcPts val="0"/>
                        </a:spcAft>
                      </a:pPr>
                      <a:r>
                        <a:rPr lang="ky-KG" sz="1050" b="1" dirty="0">
                          <a:effectLst/>
                          <a:latin typeface="Times New Roman"/>
                          <a:ea typeface="Times New Roman"/>
                        </a:rPr>
                        <a:t>сапаты</a:t>
                      </a:r>
                      <a:endParaRPr lang="ru-RU" sz="1050" dirty="0">
                        <a:effectLst/>
                        <a:latin typeface="Times New Roman"/>
                        <a:ea typeface="Times New Roman"/>
                      </a:endParaRPr>
                    </a:p>
                  </a:txBody>
                  <a:tcPr marL="53508" marR="5350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ky-KG" sz="1050" b="1" dirty="0">
                          <a:effectLst/>
                          <a:latin typeface="Times New Roman"/>
                          <a:ea typeface="Times New Roman"/>
                        </a:rPr>
                        <a:t>саны</a:t>
                      </a:r>
                      <a:endParaRPr lang="ru-RU" sz="1050" dirty="0">
                        <a:effectLst/>
                        <a:latin typeface="Times New Roman"/>
                        <a:ea typeface="Times New Roman"/>
                      </a:endParaRPr>
                    </a:p>
                  </a:txBody>
                  <a:tcPr marL="53508" marR="53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050" b="1" dirty="0">
                          <a:effectLst/>
                          <a:latin typeface="Times New Roman"/>
                          <a:ea typeface="Times New Roman"/>
                        </a:rPr>
                        <a:t>%</a:t>
                      </a:r>
                      <a:endParaRPr lang="ru-RU" sz="1050" dirty="0">
                        <a:effectLst/>
                        <a:latin typeface="Times New Roman"/>
                        <a:ea typeface="Times New Roman"/>
                      </a:endParaRPr>
                    </a:p>
                  </a:txBody>
                  <a:tcPr marL="53508" marR="53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3344">
                <a:tc gridSpan="15">
                  <a:txBody>
                    <a:bodyPr/>
                    <a:lstStyle/>
                    <a:p>
                      <a:pPr algn="l">
                        <a:spcAft>
                          <a:spcPts val="0"/>
                        </a:spcAft>
                      </a:pPr>
                      <a:r>
                        <a:rPr lang="ru-RU" sz="1100" b="1" dirty="0" err="1" smtClean="0">
                          <a:effectLst/>
                          <a:latin typeface="Times New Roman"/>
                          <a:ea typeface="Times New Roman"/>
                        </a:rPr>
                        <a:t>Жогорку</a:t>
                      </a:r>
                      <a:r>
                        <a:rPr lang="ru-RU" sz="1100" b="1" dirty="0" smtClean="0">
                          <a:effectLst/>
                          <a:latin typeface="Times New Roman"/>
                          <a:ea typeface="Times New Roman"/>
                        </a:rPr>
                        <a:t> </a:t>
                      </a:r>
                      <a:r>
                        <a:rPr lang="ru-RU" sz="1100" b="1" dirty="0" err="1" smtClean="0">
                          <a:effectLst/>
                          <a:latin typeface="Times New Roman"/>
                          <a:ea typeface="Times New Roman"/>
                        </a:rPr>
                        <a:t>кесиптик</a:t>
                      </a:r>
                      <a:r>
                        <a:rPr lang="ru-RU" sz="1100" b="1" dirty="0" smtClean="0">
                          <a:effectLst/>
                          <a:latin typeface="Times New Roman"/>
                          <a:ea typeface="Times New Roman"/>
                        </a:rPr>
                        <a:t> </a:t>
                      </a:r>
                      <a:r>
                        <a:rPr lang="ru-RU" sz="1100" b="1" dirty="0" err="1" smtClean="0">
                          <a:effectLst/>
                          <a:latin typeface="Times New Roman"/>
                          <a:ea typeface="Times New Roman"/>
                        </a:rPr>
                        <a:t>билим</a:t>
                      </a:r>
                      <a:r>
                        <a:rPr lang="ru-RU" sz="1100" b="1" dirty="0" smtClean="0">
                          <a:effectLst/>
                          <a:latin typeface="Times New Roman"/>
                          <a:ea typeface="Times New Roman"/>
                        </a:rPr>
                        <a:t> </a:t>
                      </a:r>
                      <a:r>
                        <a:rPr lang="ru-RU" sz="1100" b="1" dirty="0" err="1" smtClean="0">
                          <a:effectLst/>
                          <a:latin typeface="Times New Roman"/>
                          <a:ea typeface="Times New Roman"/>
                        </a:rPr>
                        <a:t>берүү</a:t>
                      </a:r>
                      <a:r>
                        <a:rPr lang="ru-RU" sz="1100" b="1" dirty="0" smtClean="0">
                          <a:effectLst/>
                          <a:latin typeface="Times New Roman"/>
                          <a:ea typeface="Times New Roman"/>
                        </a:rPr>
                        <a:t> (бакалавр, </a:t>
                      </a:r>
                      <a:r>
                        <a:rPr lang="ru-RU" sz="1100" b="1" dirty="0" err="1" smtClean="0">
                          <a:effectLst/>
                          <a:latin typeface="Times New Roman"/>
                          <a:ea typeface="Times New Roman"/>
                        </a:rPr>
                        <a:t>адис</a:t>
                      </a:r>
                      <a:r>
                        <a:rPr lang="ru-RU" sz="1100" b="1" dirty="0" smtClean="0">
                          <a:effectLst/>
                          <a:latin typeface="Times New Roman"/>
                          <a:ea typeface="Times New Roman"/>
                        </a:rPr>
                        <a:t>, магистратура)</a:t>
                      </a:r>
                      <a:endParaRPr lang="ru-RU" sz="1100" b="1"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98923">
                <a:tc gridSpan="15">
                  <a:txBody>
                    <a:bodyPr/>
                    <a:lstStyle/>
                    <a:p>
                      <a:pPr algn="ctr">
                        <a:spcAft>
                          <a:spcPts val="0"/>
                        </a:spcAft>
                      </a:pPr>
                      <a:r>
                        <a:rPr lang="ky-KG" sz="1100" b="1" i="1" dirty="0" smtClean="0">
                          <a:effectLst/>
                          <a:latin typeface="Times New Roman"/>
                          <a:ea typeface="Times New Roman"/>
                        </a:rPr>
                        <a:t>Күндүзгү окутуу</a:t>
                      </a:r>
                      <a:r>
                        <a:rPr lang="ru-RU" sz="1100" b="1" i="1" dirty="0" smtClean="0">
                          <a:effectLst/>
                          <a:latin typeface="Times New Roman"/>
                          <a:ea typeface="Times New Roman"/>
                        </a:rPr>
                        <a:t> </a:t>
                      </a:r>
                      <a:r>
                        <a:rPr lang="ru-RU" sz="1100" b="1" i="1" dirty="0" err="1" smtClean="0">
                          <a:effectLst/>
                          <a:latin typeface="Times New Roman"/>
                          <a:ea typeface="Times New Roman"/>
                        </a:rPr>
                        <a:t>формасы</a:t>
                      </a:r>
                      <a:endParaRPr lang="ru-RU" sz="1100" dirty="0">
                        <a:effectLst/>
                        <a:latin typeface="Times New Roman"/>
                        <a:ea typeface="Times New Roman"/>
                      </a:endParaRPr>
                    </a:p>
                  </a:txBody>
                  <a:tcPr marL="44289" marR="44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8707">
                <a:tc>
                  <a:txBody>
                    <a:bodyPr/>
                    <a:lstStyle/>
                    <a:p>
                      <a:pPr>
                        <a:spcAft>
                          <a:spcPts val="0"/>
                        </a:spcAft>
                      </a:pPr>
                      <a:r>
                        <a:rPr lang="ru-RU" sz="1000" dirty="0">
                          <a:effectLst/>
                          <a:latin typeface="Times New Roman"/>
                          <a:ea typeface="Times New Roman"/>
                        </a:rPr>
                        <a:t>1</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000" dirty="0" smtClean="0">
                          <a:effectLst/>
                          <a:latin typeface="Times New Roman"/>
                          <a:ea typeface="Times New Roman"/>
                        </a:rPr>
                        <a:t>МТИ (ИИТ)</a:t>
                      </a:r>
                      <a:endParaRPr lang="ru-RU" sz="10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635" algn="ctr" fontAlgn="auto">
                        <a:spcAft>
                          <a:spcPts val="0"/>
                        </a:spcAft>
                      </a:pPr>
                      <a:r>
                        <a:rPr lang="ru-RU" sz="1000">
                          <a:effectLst/>
                          <a:latin typeface="Times New Roman" panose="02020603050405020304" pitchFamily="18" charset="0"/>
                          <a:ea typeface="Times New Roman" panose="02020603050405020304" pitchFamily="18" charset="0"/>
                        </a:rPr>
                        <a:t>2550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2458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965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1587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a:txBody>
                    <a:bodyPr/>
                    <a:lstStyle/>
                    <a:p>
                      <a:pPr>
                        <a:spcAft>
                          <a:spcPts val="0"/>
                        </a:spcAft>
                      </a:pPr>
                      <a:r>
                        <a:rPr lang="ru-RU" sz="1000" dirty="0">
                          <a:effectLst/>
                          <a:latin typeface="Times New Roman"/>
                          <a:ea typeface="Times New Roman"/>
                        </a:rPr>
                        <a:t>2</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000" dirty="0" err="1" smtClean="0">
                          <a:effectLst/>
                          <a:latin typeface="Times New Roman"/>
                          <a:ea typeface="Times New Roman"/>
                        </a:rPr>
                        <a:t>ТжРИ</a:t>
                      </a:r>
                      <a:r>
                        <a:rPr lang="ru-RU" sz="1000" dirty="0" smtClean="0">
                          <a:effectLst/>
                          <a:latin typeface="Times New Roman"/>
                          <a:ea typeface="Times New Roman"/>
                        </a:rPr>
                        <a:t> (ИТР)</a:t>
                      </a:r>
                      <a:endParaRPr lang="ru-RU" sz="10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a:txBody>
                    <a:bodyPr/>
                    <a:lstStyle/>
                    <a:p>
                      <a:pPr>
                        <a:spcAft>
                          <a:spcPts val="0"/>
                        </a:spcAft>
                      </a:pPr>
                      <a:r>
                        <a:rPr lang="ru-RU" sz="1000" dirty="0">
                          <a:effectLst/>
                          <a:latin typeface="Times New Roman"/>
                          <a:ea typeface="Times New Roman"/>
                        </a:rPr>
                        <a:t>3</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000" dirty="0">
                          <a:effectLst/>
                          <a:latin typeface="Times New Roman"/>
                          <a:ea typeface="Times New Roman"/>
                        </a:rPr>
                        <a:t>ЭИ</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a:txBody>
                    <a:bodyPr/>
                    <a:lstStyle/>
                    <a:p>
                      <a:pPr>
                        <a:spcAft>
                          <a:spcPts val="0"/>
                        </a:spcAft>
                      </a:pPr>
                      <a:r>
                        <a:rPr lang="ru-RU" sz="1000" dirty="0">
                          <a:effectLst/>
                          <a:latin typeface="Times New Roman"/>
                          <a:ea typeface="Times New Roman"/>
                        </a:rPr>
                        <a:t>4</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000" dirty="0">
                          <a:effectLst/>
                          <a:latin typeface="Times New Roman"/>
                          <a:ea typeface="Times New Roman"/>
                        </a:rPr>
                        <a:t>ТИ</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dirty="0">
                          <a:effectLst/>
                          <a:latin typeface="Times New Roman" panose="02020603050405020304" pitchFamily="18" charset="0"/>
                          <a:ea typeface="Times New Roman" panose="02020603050405020304" pitchFamily="18" charset="0"/>
                        </a:rPr>
                        <a:t>587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dirty="0">
                          <a:effectLst/>
                          <a:latin typeface="Times New Roman" panose="02020603050405020304" pitchFamily="18" charset="0"/>
                          <a:ea typeface="Times New Roman" panose="02020603050405020304" pitchFamily="18" charset="0"/>
                        </a:rPr>
                        <a:t>545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dirty="0">
                          <a:effectLst/>
                          <a:latin typeface="Times New Roman" panose="02020603050405020304" pitchFamily="18" charset="0"/>
                          <a:ea typeface="Times New Roman" panose="02020603050405020304" pitchFamily="18" charset="0"/>
                        </a:rPr>
                        <a:t>218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dirty="0">
                          <a:effectLst/>
                          <a:latin typeface="Times New Roman" panose="02020603050405020304" pitchFamily="18" charset="0"/>
                          <a:ea typeface="Times New Roman" panose="02020603050405020304" pitchFamily="18"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dirty="0">
                          <a:effectLst/>
                          <a:latin typeface="Times New Roman" panose="02020603050405020304" pitchFamily="18" charset="0"/>
                          <a:ea typeface="Times New Roman" panose="02020603050405020304" pitchFamily="18" charset="0"/>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dirty="0">
                          <a:effectLst/>
                          <a:latin typeface="Times New Roman" panose="02020603050405020304" pitchFamily="18" charset="0"/>
                          <a:ea typeface="Times New Roman" panose="02020603050405020304" pitchFamily="18" charset="0"/>
                        </a:rPr>
                        <a:t>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a:txBody>
                    <a:bodyPr/>
                    <a:lstStyle/>
                    <a:p>
                      <a:pPr>
                        <a:spcAft>
                          <a:spcPts val="0"/>
                        </a:spcAft>
                      </a:pPr>
                      <a:r>
                        <a:rPr lang="ru-RU" sz="1000" dirty="0">
                          <a:effectLst/>
                          <a:latin typeface="Times New Roman"/>
                          <a:ea typeface="Times New Roman"/>
                        </a:rPr>
                        <a:t>5</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000" dirty="0">
                          <a:effectLst/>
                          <a:latin typeface="Times New Roman"/>
                          <a:ea typeface="Times New Roman"/>
                        </a:rPr>
                        <a:t>КГТИ</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dirty="0">
                          <a:effectLst/>
                          <a:latin typeface="Times New Roman" panose="02020603050405020304" pitchFamily="18" charset="0"/>
                          <a:ea typeface="Times New Roman" panose="02020603050405020304" pitchFamily="18" charset="0"/>
                        </a:rPr>
                        <a:t>201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dirty="0">
                          <a:effectLst/>
                          <a:latin typeface="Times New Roman" panose="02020603050405020304" pitchFamily="18" charset="0"/>
                          <a:ea typeface="Times New Roman" panose="02020603050405020304" pitchFamily="18" charset="0"/>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dirty="0">
                          <a:effectLst/>
                          <a:latin typeface="Times New Roman" panose="02020603050405020304" pitchFamily="18" charset="0"/>
                          <a:ea typeface="Times New Roman" panose="02020603050405020304" pitchFamily="18" charset="0"/>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dirty="0">
                          <a:effectLst/>
                          <a:latin typeface="Times New Roman" panose="02020603050405020304" pitchFamily="18" charset="0"/>
                          <a:ea typeface="Times New Roman" panose="02020603050405020304" pitchFamily="18"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dirty="0">
                          <a:effectLst/>
                          <a:latin typeface="Times New Roman" panose="02020603050405020304" pitchFamily="18" charset="0"/>
                          <a:ea typeface="Times New Roman" panose="02020603050405020304" pitchFamily="18" charset="0"/>
                        </a:rPr>
                        <a:t>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a:txBody>
                    <a:bodyPr/>
                    <a:lstStyle/>
                    <a:p>
                      <a:pPr>
                        <a:spcAft>
                          <a:spcPts val="0"/>
                        </a:spcAft>
                      </a:pPr>
                      <a:r>
                        <a:rPr lang="ru-RU" sz="1000" dirty="0">
                          <a:effectLst/>
                          <a:latin typeface="Times New Roman"/>
                          <a:ea typeface="Times New Roman"/>
                        </a:rPr>
                        <a:t>6</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000" dirty="0" err="1" smtClean="0">
                          <a:effectLst/>
                          <a:latin typeface="Times New Roman"/>
                          <a:ea typeface="Times New Roman"/>
                        </a:rPr>
                        <a:t>ЭжТИ</a:t>
                      </a:r>
                      <a:r>
                        <a:rPr lang="ru-RU" sz="1000" dirty="0" smtClean="0">
                          <a:effectLst/>
                          <a:latin typeface="Times New Roman"/>
                          <a:ea typeface="Times New Roman"/>
                        </a:rPr>
                        <a:t> (ИЭТ)</a:t>
                      </a:r>
                      <a:endParaRPr lang="ru-RU" sz="10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a:txBody>
                    <a:bodyPr/>
                    <a:lstStyle/>
                    <a:p>
                      <a:pPr>
                        <a:spcAft>
                          <a:spcPts val="0"/>
                        </a:spcAft>
                      </a:pPr>
                      <a:r>
                        <a:rPr lang="ru-RU" sz="1000" dirty="0">
                          <a:effectLst/>
                          <a:latin typeface="Times New Roman"/>
                          <a:ea typeface="Times New Roman"/>
                        </a:rPr>
                        <a:t>7</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000" dirty="0" smtClean="0">
                          <a:effectLst/>
                          <a:latin typeface="Times New Roman"/>
                          <a:ea typeface="Times New Roman"/>
                        </a:rPr>
                        <a:t>ЭЛЖМ (МВШЛ)</a:t>
                      </a:r>
                      <a:endParaRPr lang="ru-RU" sz="10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dirty="0">
                          <a:effectLst/>
                          <a:latin typeface="Times New Roman" panose="02020603050405020304" pitchFamily="18" charset="0"/>
                          <a:ea typeface="Times New Roman" panose="02020603050405020304" pitchFamily="18" charset="0"/>
                        </a:rPr>
                        <a:t>64,7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a:txBody>
                    <a:bodyPr/>
                    <a:lstStyle/>
                    <a:p>
                      <a:pPr>
                        <a:spcAft>
                          <a:spcPts val="0"/>
                        </a:spcAft>
                      </a:pPr>
                      <a:r>
                        <a:rPr lang="ru-RU" sz="1000" dirty="0">
                          <a:effectLst/>
                          <a:latin typeface="Times New Roman"/>
                          <a:ea typeface="Times New Roman"/>
                        </a:rPr>
                        <a:t>8</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000" dirty="0" err="1" smtClean="0">
                          <a:effectLst/>
                          <a:latin typeface="Times New Roman"/>
                          <a:ea typeface="Times New Roman"/>
                        </a:rPr>
                        <a:t>ЭжБЖМ</a:t>
                      </a:r>
                      <a:r>
                        <a:rPr lang="ru-RU" sz="1000" dirty="0" smtClean="0">
                          <a:effectLst/>
                          <a:latin typeface="Times New Roman"/>
                          <a:ea typeface="Times New Roman"/>
                        </a:rPr>
                        <a:t> (ВШЭБ)</a:t>
                      </a:r>
                      <a:endParaRPr lang="ru-RU" sz="10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1119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1074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dirty="0">
                          <a:effectLst/>
                          <a:latin typeface="Times New Roman" panose="02020603050405020304" pitchFamily="18" charset="0"/>
                          <a:ea typeface="Times New Roman" panose="02020603050405020304" pitchFamily="18" charset="0"/>
                        </a:rPr>
                        <a:t>54,7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dirty="0">
                          <a:effectLst/>
                          <a:latin typeface="Times New Roman" panose="02020603050405020304" pitchFamily="18" charset="0"/>
                          <a:ea typeface="Times New Roman" panose="02020603050405020304" pitchFamily="18" charset="0"/>
                        </a:rPr>
                        <a:t>41,0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a:txBody>
                    <a:bodyPr/>
                    <a:lstStyle/>
                    <a:p>
                      <a:pPr>
                        <a:spcAft>
                          <a:spcPts val="0"/>
                        </a:spcAft>
                      </a:pPr>
                      <a:r>
                        <a:rPr lang="ru-RU" sz="1000" dirty="0">
                          <a:effectLst/>
                          <a:latin typeface="Times New Roman"/>
                          <a:ea typeface="Times New Roman"/>
                        </a:rPr>
                        <a:t>9</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000" dirty="0" smtClean="0">
                          <a:effectLst/>
                          <a:latin typeface="Times New Roman"/>
                          <a:ea typeface="Times New Roman"/>
                        </a:rPr>
                        <a:t>БББПИ (ИСОП)</a:t>
                      </a:r>
                      <a:endParaRPr lang="ru-RU" sz="10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dirty="0">
                          <a:effectLst/>
                          <a:latin typeface="Times New Roman" panose="02020603050405020304" pitchFamily="18" charset="0"/>
                          <a:ea typeface="Times New Roman" panose="02020603050405020304" pitchFamily="18" charset="0"/>
                        </a:rPr>
                        <a:t>17,0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a:txBody>
                    <a:bodyPr/>
                    <a:lstStyle/>
                    <a:p>
                      <a:pPr>
                        <a:spcAft>
                          <a:spcPts val="0"/>
                        </a:spcAft>
                      </a:pPr>
                      <a:r>
                        <a:rPr lang="ru-RU" sz="1000" dirty="0">
                          <a:effectLst/>
                          <a:latin typeface="Times New Roman"/>
                          <a:ea typeface="Times New Roman"/>
                        </a:rPr>
                        <a:t>10</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000" dirty="0" err="1" smtClean="0">
                          <a:effectLst/>
                          <a:latin typeface="Times New Roman"/>
                          <a:ea typeface="Times New Roman"/>
                        </a:rPr>
                        <a:t>АжДИ</a:t>
                      </a:r>
                      <a:r>
                        <a:rPr lang="ru-RU" sz="1000" dirty="0" smtClean="0">
                          <a:effectLst/>
                          <a:latin typeface="Times New Roman"/>
                          <a:ea typeface="Times New Roman"/>
                        </a:rPr>
                        <a:t> (ИАД)</a:t>
                      </a:r>
                      <a:endParaRPr lang="ru-RU" sz="10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1783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1753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dirty="0">
                          <a:effectLst/>
                          <a:latin typeface="Times New Roman" panose="02020603050405020304" pitchFamily="18" charset="0"/>
                          <a:ea typeface="Times New Roman" panose="02020603050405020304" pitchFamily="18" charset="0"/>
                        </a:rPr>
                        <a:t>1022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a:txBody>
                    <a:bodyPr/>
                    <a:lstStyle/>
                    <a:p>
                      <a:pPr>
                        <a:spcAft>
                          <a:spcPts val="0"/>
                        </a:spcAft>
                      </a:pPr>
                      <a:r>
                        <a:rPr lang="ru-RU" sz="1000" dirty="0">
                          <a:effectLst/>
                          <a:latin typeface="Times New Roman"/>
                          <a:ea typeface="Times New Roman"/>
                        </a:rPr>
                        <a:t>11</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000" dirty="0" err="1" smtClean="0">
                          <a:effectLst/>
                          <a:latin typeface="Times New Roman"/>
                          <a:ea typeface="Times New Roman"/>
                        </a:rPr>
                        <a:t>Исанов</a:t>
                      </a:r>
                      <a:r>
                        <a:rPr lang="ru-RU" sz="1000" dirty="0" smtClean="0">
                          <a:effectLst/>
                          <a:latin typeface="Times New Roman"/>
                          <a:ea typeface="Times New Roman"/>
                        </a:rPr>
                        <a:t> </a:t>
                      </a:r>
                      <a:r>
                        <a:rPr lang="ru-RU" sz="1000" dirty="0" err="1" smtClean="0">
                          <a:effectLst/>
                          <a:latin typeface="Times New Roman"/>
                          <a:ea typeface="Times New Roman"/>
                        </a:rPr>
                        <a:t>ат.КИ</a:t>
                      </a:r>
                      <a:r>
                        <a:rPr lang="ru-RU" sz="1000" dirty="0" smtClean="0">
                          <a:effectLst/>
                          <a:latin typeface="Times New Roman"/>
                          <a:ea typeface="Times New Roman"/>
                        </a:rPr>
                        <a:t>-КИ</a:t>
                      </a:r>
                      <a:endParaRPr lang="ru-RU" sz="10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1301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1234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18 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dirty="0">
                          <a:effectLst/>
                          <a:latin typeface="Times New Roman" panose="02020603050405020304" pitchFamily="18" charset="0"/>
                          <a:ea typeface="Times New Roman" panose="02020603050405020304" pitchFamily="18" charset="0"/>
                        </a:rPr>
                        <a:t>713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a:txBody>
                    <a:bodyPr/>
                    <a:lstStyle/>
                    <a:p>
                      <a:pPr>
                        <a:spcAft>
                          <a:spcPts val="0"/>
                        </a:spcAft>
                      </a:pPr>
                      <a:r>
                        <a:rPr lang="ru-RU" sz="1000" dirty="0">
                          <a:effectLst/>
                          <a:latin typeface="Times New Roman"/>
                          <a:ea typeface="Times New Roman"/>
                        </a:rPr>
                        <a:t>12</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000" dirty="0" err="1" smtClean="0">
                          <a:effectLst/>
                          <a:latin typeface="Times New Roman"/>
                          <a:ea typeface="Times New Roman"/>
                        </a:rPr>
                        <a:t>Асаналиев</a:t>
                      </a:r>
                      <a:r>
                        <a:rPr lang="ru-RU" sz="1000" dirty="0" smtClean="0">
                          <a:effectLst/>
                          <a:latin typeface="Times New Roman"/>
                          <a:ea typeface="Times New Roman"/>
                        </a:rPr>
                        <a:t> </a:t>
                      </a:r>
                      <a:r>
                        <a:rPr lang="ru-RU" sz="1000" dirty="0" err="1" smtClean="0">
                          <a:effectLst/>
                          <a:latin typeface="Times New Roman"/>
                          <a:ea typeface="Times New Roman"/>
                        </a:rPr>
                        <a:t>ат.КТ</a:t>
                      </a:r>
                      <a:r>
                        <a:rPr lang="ru-RU" sz="1000" dirty="0" smtClean="0">
                          <a:effectLst/>
                          <a:latin typeface="Times New Roman"/>
                          <a:ea typeface="Times New Roman"/>
                        </a:rPr>
                        <a:t>-МИ</a:t>
                      </a:r>
                      <a:endParaRPr lang="ru-RU" sz="10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1055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1006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dirty="0">
                          <a:effectLst/>
                          <a:latin typeface="Times New Roman" panose="02020603050405020304" pitchFamily="18" charset="0"/>
                          <a:ea typeface="Times New Roman" panose="02020603050405020304" pitchFamily="18" charset="0"/>
                        </a:rPr>
                        <a:t>735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a:txBody>
                    <a:bodyPr/>
                    <a:lstStyle/>
                    <a:p>
                      <a:pPr>
                        <a:spcAft>
                          <a:spcPts val="0"/>
                        </a:spcAft>
                      </a:pPr>
                      <a:r>
                        <a:rPr lang="ru-RU" sz="1000" dirty="0">
                          <a:effectLst/>
                          <a:latin typeface="Times New Roman"/>
                          <a:ea typeface="Times New Roman"/>
                        </a:rPr>
                        <a:t>13</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000" dirty="0" err="1" smtClean="0">
                          <a:effectLst/>
                          <a:latin typeface="Times New Roman"/>
                          <a:ea typeface="Times New Roman"/>
                        </a:rPr>
                        <a:t>Токмок</a:t>
                      </a:r>
                      <a:r>
                        <a:rPr lang="ru-RU" sz="1000" dirty="0" smtClean="0">
                          <a:effectLst/>
                          <a:latin typeface="Times New Roman"/>
                          <a:ea typeface="Times New Roman"/>
                        </a:rPr>
                        <a:t> ш. филиал</a:t>
                      </a:r>
                      <a:endParaRPr lang="ru-RU" sz="10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dirty="0">
                          <a:effectLst/>
                          <a:latin typeface="Times New Roman" panose="02020603050405020304" pitchFamily="18" charset="0"/>
                          <a:ea typeface="Times New Roman" panose="02020603050405020304" pitchFamily="18" charset="0"/>
                        </a:rPr>
                        <a:t>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58061">
                <a:tc>
                  <a:txBody>
                    <a:bodyPr/>
                    <a:lstStyle/>
                    <a:p>
                      <a:pPr>
                        <a:spcAft>
                          <a:spcPts val="0"/>
                        </a:spcAft>
                      </a:pPr>
                      <a:r>
                        <a:rPr lang="ru-RU" sz="1000" dirty="0">
                          <a:effectLst/>
                          <a:latin typeface="Times New Roman"/>
                          <a:ea typeface="Times New Roman"/>
                        </a:rPr>
                        <a:t>14</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000" dirty="0" smtClean="0">
                          <a:effectLst/>
                          <a:latin typeface="Times New Roman"/>
                          <a:ea typeface="Times New Roman"/>
                        </a:rPr>
                        <a:t>Кара-Балта ш. филиал </a:t>
                      </a:r>
                      <a:endParaRPr lang="ru-RU" sz="1000" dirty="0">
                        <a:effectLst/>
                        <a:latin typeface="Times New Roman"/>
                        <a:ea typeface="Times New Roman"/>
                      </a:endParaRPr>
                    </a:p>
                    <a:p>
                      <a:pPr>
                        <a:spcAft>
                          <a:spcPts val="0"/>
                        </a:spcAft>
                      </a:pPr>
                      <a:r>
                        <a:rPr lang="ru-RU" sz="1000" dirty="0" smtClean="0">
                          <a:effectLst/>
                          <a:latin typeface="Times New Roman"/>
                          <a:ea typeface="Times New Roman"/>
                        </a:rPr>
                        <a:t>(</a:t>
                      </a:r>
                      <a:r>
                        <a:rPr lang="ru-RU" sz="1000" dirty="0" err="1" smtClean="0">
                          <a:effectLst/>
                          <a:latin typeface="Times New Roman"/>
                          <a:ea typeface="Times New Roman"/>
                        </a:rPr>
                        <a:t>күн</a:t>
                      </a:r>
                      <a:r>
                        <a:rPr lang="ru-RU" sz="1000" dirty="0" smtClean="0">
                          <a:effectLst/>
                          <a:latin typeface="Times New Roman"/>
                          <a:ea typeface="Times New Roman"/>
                        </a:rPr>
                        <a:t>/ сырт.)</a:t>
                      </a:r>
                      <a:endParaRPr lang="ru-RU" sz="10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97,7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dirty="0">
                          <a:effectLst/>
                          <a:latin typeface="Times New Roman" panose="02020603050405020304" pitchFamily="18" charset="0"/>
                          <a:ea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dirty="0">
                          <a:effectLst/>
                          <a:latin typeface="Times New Roman" panose="02020603050405020304" pitchFamily="18" charset="0"/>
                          <a:ea typeface="Times New Roman" panose="02020603050405020304" pitchFamily="18" charset="0"/>
                        </a:rPr>
                        <a:t>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58061">
                <a:tc>
                  <a:txBody>
                    <a:bodyPr/>
                    <a:lstStyle/>
                    <a:p>
                      <a:pPr>
                        <a:spcAft>
                          <a:spcPts val="0"/>
                        </a:spcAft>
                      </a:pPr>
                      <a:r>
                        <a:rPr lang="ru-RU" sz="1000" dirty="0">
                          <a:effectLst/>
                          <a:latin typeface="Times New Roman"/>
                          <a:ea typeface="Times New Roman"/>
                        </a:rPr>
                        <a:t>15</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000" dirty="0" smtClean="0">
                          <a:effectLst/>
                          <a:latin typeface="Times New Roman"/>
                          <a:ea typeface="Times New Roman"/>
                        </a:rPr>
                        <a:t>Кара-Куль ш. филиал  (</a:t>
                      </a:r>
                      <a:r>
                        <a:rPr lang="ru-RU" sz="1000" dirty="0" err="1" smtClean="0">
                          <a:effectLst/>
                          <a:latin typeface="Times New Roman"/>
                          <a:ea typeface="Times New Roman"/>
                        </a:rPr>
                        <a:t>күн</a:t>
                      </a:r>
                      <a:r>
                        <a:rPr lang="ru-RU" sz="1000" dirty="0" smtClean="0">
                          <a:effectLst/>
                          <a:latin typeface="Times New Roman"/>
                          <a:ea typeface="Times New Roman"/>
                        </a:rPr>
                        <a:t>/ сырт.)</a:t>
                      </a:r>
                      <a:endParaRPr lang="ru-RU" sz="10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dirty="0">
                          <a:effectLst/>
                          <a:latin typeface="Times New Roman" panose="02020603050405020304" pitchFamily="18" charset="0"/>
                          <a:ea typeface="Times New Roman" panose="02020603050405020304" pitchFamily="18" charset="0"/>
                        </a:rPr>
                        <a:t>16,1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a:txBody>
                    <a:bodyPr/>
                    <a:lstStyle/>
                    <a:p>
                      <a:pPr>
                        <a:spcAft>
                          <a:spcPts val="0"/>
                        </a:spcAft>
                      </a:pPr>
                      <a:r>
                        <a:rPr lang="ru-RU" sz="1000" dirty="0">
                          <a:effectLst/>
                          <a:latin typeface="Times New Roman"/>
                          <a:ea typeface="Times New Roman"/>
                        </a:rPr>
                        <a:t>16</a:t>
                      </a: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dirty="0" smtClean="0">
                          <a:effectLst/>
                          <a:latin typeface="Times New Roman"/>
                          <a:ea typeface="Times New Roman"/>
                        </a:rPr>
                        <a:t>Кызыл-</a:t>
                      </a:r>
                      <a:r>
                        <a:rPr lang="ru-RU" sz="1000" dirty="0" err="1" smtClean="0">
                          <a:effectLst/>
                          <a:latin typeface="Times New Roman"/>
                          <a:ea typeface="Times New Roman"/>
                        </a:rPr>
                        <a:t>Кыя</a:t>
                      </a:r>
                      <a:r>
                        <a:rPr lang="ru-RU" sz="1000" dirty="0" smtClean="0">
                          <a:effectLst/>
                          <a:latin typeface="Times New Roman"/>
                          <a:ea typeface="Times New Roman"/>
                        </a:rPr>
                        <a:t> ш.</a:t>
                      </a:r>
                    </a:p>
                    <a:p>
                      <a:pPr>
                        <a:spcAft>
                          <a:spcPts val="0"/>
                        </a:spcAft>
                      </a:pPr>
                      <a:r>
                        <a:rPr lang="ru-RU" sz="1000" dirty="0" smtClean="0">
                          <a:effectLst/>
                          <a:latin typeface="Times New Roman"/>
                          <a:ea typeface="Times New Roman"/>
                        </a:rPr>
                        <a:t>филиал </a:t>
                      </a:r>
                      <a:endParaRPr lang="ru-RU" sz="10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dirty="0">
                          <a:effectLst/>
                          <a:latin typeface="Times New Roman" panose="02020603050405020304" pitchFamily="18" charset="0"/>
                          <a:ea typeface="Times New Roman" panose="02020603050405020304" pitchFamily="18" charset="0"/>
                        </a:rPr>
                        <a:t>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8707">
                <a:tc gridSpan="2">
                  <a:txBody>
                    <a:bodyPr/>
                    <a:lstStyle/>
                    <a:p>
                      <a:pPr>
                        <a:spcAft>
                          <a:spcPts val="0"/>
                        </a:spcAft>
                      </a:pPr>
                      <a:r>
                        <a:rPr lang="ru-RU" sz="1000" b="1" dirty="0" smtClean="0">
                          <a:effectLst/>
                          <a:latin typeface="Times New Roman"/>
                          <a:ea typeface="Times New Roman"/>
                        </a:rPr>
                        <a:t> </a:t>
                      </a:r>
                      <a:r>
                        <a:rPr lang="ky-KG" sz="1000" b="1" dirty="0" smtClean="0">
                          <a:effectLst/>
                          <a:latin typeface="Times New Roman"/>
                          <a:ea typeface="Times New Roman"/>
                        </a:rPr>
                        <a:t>Күндүзгү форма боюнча </a:t>
                      </a:r>
                      <a:r>
                        <a:rPr kumimoji="0" lang="ky-KG" sz="1000" b="1" kern="1200" dirty="0" smtClean="0">
                          <a:solidFill>
                            <a:schemeClr val="tx1"/>
                          </a:solidFill>
                          <a:effectLst/>
                          <a:latin typeface="+mn-lt"/>
                          <a:ea typeface="+mn-ea"/>
                          <a:cs typeface="+mn-cs"/>
                        </a:rPr>
                        <a:t>жыйынтык</a:t>
                      </a:r>
                      <a:endParaRPr lang="ru-RU" sz="1000" dirty="0">
                        <a:effectLst/>
                        <a:latin typeface="Times New Roman"/>
                        <a:ea typeface="Times New Roman"/>
                      </a:endParaRPr>
                    </a:p>
                  </a:txBody>
                  <a:tcPr marL="44289" marR="44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indent="-635" algn="ctr" fontAlgn="auto">
                        <a:spcAft>
                          <a:spcPts val="0"/>
                        </a:spcAft>
                      </a:pPr>
                      <a:r>
                        <a:rPr lang="ru-RU" sz="1000" b="1">
                          <a:effectLst/>
                          <a:latin typeface="Times New Roman" panose="02020603050405020304" pitchFamily="18" charset="0"/>
                          <a:ea typeface="Times New Roman" panose="02020603050405020304" pitchFamily="18" charset="0"/>
                        </a:rPr>
                        <a:t>11778</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b="1">
                          <a:effectLst/>
                          <a:latin typeface="Times New Roman" panose="02020603050405020304" pitchFamily="18" charset="0"/>
                          <a:ea typeface="Times New Roman" panose="02020603050405020304" pitchFamily="18" charset="0"/>
                        </a:rPr>
                        <a:t>11302</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b="1">
                          <a:effectLst/>
                          <a:latin typeface="Times New Roman" panose="02020603050405020304" pitchFamily="18" charset="0"/>
                          <a:ea typeface="Times New Roman" panose="02020603050405020304" pitchFamily="18" charset="0"/>
                        </a:rPr>
                        <a:t>4803</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b="1">
                          <a:effectLst/>
                          <a:latin typeface="Times New Roman" panose="02020603050405020304" pitchFamily="18" charset="0"/>
                          <a:ea typeface="Times New Roman" panose="02020603050405020304" pitchFamily="18" charset="0"/>
                        </a:rPr>
                        <a:t>54,4</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b="1">
                          <a:effectLst/>
                          <a:latin typeface="Times New Roman" panose="02020603050405020304" pitchFamily="18" charset="0"/>
                          <a:ea typeface="Times New Roman" panose="02020603050405020304" pitchFamily="18" charset="0"/>
                        </a:rPr>
                        <a:t>44,3</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b="1">
                          <a:effectLst/>
                          <a:latin typeface="Times New Roman" panose="02020603050405020304" pitchFamily="18" charset="0"/>
                          <a:ea typeface="Times New Roman" panose="02020603050405020304" pitchFamily="18" charset="0"/>
                        </a:rPr>
                        <a:t>45,3</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b="1">
                          <a:effectLst/>
                          <a:latin typeface="Times New Roman" panose="02020603050405020304" pitchFamily="18" charset="0"/>
                          <a:ea typeface="Times New Roman" panose="02020603050405020304" pitchFamily="18" charset="0"/>
                        </a:rPr>
                        <a:t>56,3</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b="1">
                          <a:effectLst/>
                          <a:latin typeface="Times New Roman" panose="02020603050405020304" pitchFamily="18" charset="0"/>
                          <a:ea typeface="Times New Roman" panose="02020603050405020304" pitchFamily="18" charset="0"/>
                        </a:rPr>
                        <a:t>64,8</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b="1">
                          <a:effectLst/>
                          <a:latin typeface="Times New Roman" panose="02020603050405020304" pitchFamily="18" charset="0"/>
                          <a:ea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b="1">
                          <a:effectLst/>
                          <a:latin typeface="Times New Roman" panose="02020603050405020304" pitchFamily="18" charset="0"/>
                          <a:ea typeface="Times New Roman" panose="02020603050405020304" pitchFamily="18" charset="0"/>
                        </a:rPr>
                        <a:t>42,5</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b="1">
                          <a:effectLst/>
                          <a:latin typeface="Times New Roman" panose="02020603050405020304" pitchFamily="18" charset="0"/>
                          <a:ea typeface="Times New Roman" panose="02020603050405020304" pitchFamily="18" charset="0"/>
                        </a:rPr>
                        <a:t>35,9</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b="1">
                          <a:effectLst/>
                          <a:latin typeface="Times New Roman" panose="02020603050405020304" pitchFamily="18" charset="0"/>
                          <a:ea typeface="Times New Roman" panose="02020603050405020304" pitchFamily="18" charset="0"/>
                        </a:rPr>
                        <a:t>6975</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b="1" dirty="0">
                          <a:effectLst/>
                          <a:latin typeface="Times New Roman" panose="02020603050405020304" pitchFamily="18" charset="0"/>
                          <a:ea typeface="Times New Roman" panose="02020603050405020304" pitchFamily="18" charset="0"/>
                        </a:rPr>
                        <a:t>59,2</a:t>
                      </a:r>
                      <a:endParaRPr lang="ru-RU"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44021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1041329499"/>
              </p:ext>
            </p:extLst>
          </p:nvPr>
        </p:nvGraphicFramePr>
        <p:xfrm>
          <a:off x="107504" y="188640"/>
          <a:ext cx="8928989" cy="4896544"/>
        </p:xfrm>
        <a:graphic>
          <a:graphicData uri="http://schemas.openxmlformats.org/drawingml/2006/table">
            <a:tbl>
              <a:tblPr firstRow="1" firstCol="1" bandRow="1"/>
              <a:tblGrid>
                <a:gridCol w="352934"/>
                <a:gridCol w="1306947"/>
                <a:gridCol w="712575"/>
                <a:gridCol w="713413"/>
                <a:gridCol w="712575"/>
                <a:gridCol w="477845"/>
                <a:gridCol w="477845"/>
                <a:gridCol w="477845"/>
                <a:gridCol w="477845"/>
                <a:gridCol w="477845"/>
                <a:gridCol w="477845"/>
                <a:gridCol w="594372"/>
                <a:gridCol w="477845"/>
                <a:gridCol w="713413"/>
                <a:gridCol w="477845"/>
              </a:tblGrid>
              <a:tr h="301650">
                <a:tc gridSpan="15">
                  <a:txBody>
                    <a:bodyPr/>
                    <a:lstStyle/>
                    <a:p>
                      <a:pPr algn="ctr">
                        <a:spcAft>
                          <a:spcPts val="0"/>
                        </a:spcAft>
                      </a:pPr>
                      <a:r>
                        <a:rPr lang="ky-KG" sz="1100" b="1" i="1" dirty="0" smtClean="0">
                          <a:effectLst/>
                          <a:latin typeface="Times New Roman"/>
                          <a:ea typeface="Times New Roman"/>
                        </a:rPr>
                        <a:t>Сырттан окутуу формасы</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15100">
                <a:tc>
                  <a:txBody>
                    <a:bodyPr/>
                    <a:lstStyle/>
                    <a:p>
                      <a:pPr>
                        <a:spcAft>
                          <a:spcPts val="0"/>
                        </a:spcAft>
                      </a:pPr>
                      <a:r>
                        <a:rPr lang="ru-RU" sz="1000">
                          <a:effectLst/>
                          <a:latin typeface="Times New Roman"/>
                          <a:ea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МТИ (ИИТ) сырт.</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635" algn="ctr" fontAlgn="auto">
                        <a:spcAft>
                          <a:spcPts val="0"/>
                        </a:spcAft>
                      </a:pPr>
                      <a:r>
                        <a:rPr lang="ru-RU" sz="1000">
                          <a:effectLst/>
                          <a:latin typeface="Times New Roman" panose="02020603050405020304" pitchFamily="18" charset="0"/>
                          <a:ea typeface="Times New Roman" panose="02020603050405020304" pitchFamily="18" charset="0"/>
                        </a:rPr>
                        <a:t>492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5100">
                <a:tc>
                  <a:txBody>
                    <a:bodyPr/>
                    <a:lstStyle/>
                    <a:p>
                      <a:pPr>
                        <a:spcAft>
                          <a:spcPts val="0"/>
                        </a:spcAft>
                      </a:pPr>
                      <a:r>
                        <a:rPr lang="ru-RU" sz="1000">
                          <a:effectLst/>
                          <a:latin typeface="Times New Roman"/>
                          <a:ea typeface="Times New Roman"/>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err="1" smtClean="0">
                          <a:effectLst/>
                          <a:latin typeface="Times New Roman"/>
                          <a:ea typeface="Times New Roman"/>
                        </a:rPr>
                        <a:t>ТжРИ</a:t>
                      </a:r>
                      <a:r>
                        <a:rPr lang="ru-RU" sz="1100" dirty="0" smtClean="0">
                          <a:effectLst/>
                          <a:latin typeface="Times New Roman"/>
                          <a:ea typeface="Times New Roman"/>
                        </a:rPr>
                        <a:t> (ИТР) сырт.</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1650">
                <a:tc>
                  <a:txBody>
                    <a:bodyPr/>
                    <a:lstStyle/>
                    <a:p>
                      <a:pPr>
                        <a:spcAft>
                          <a:spcPts val="0"/>
                        </a:spcAft>
                      </a:pPr>
                      <a:r>
                        <a:rPr lang="ru-RU" sz="1000">
                          <a:effectLst/>
                          <a:latin typeface="Times New Roman"/>
                          <a:ea typeface="Times New Roman"/>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ЭИ сырт.</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1650">
                <a:tc>
                  <a:txBody>
                    <a:bodyPr/>
                    <a:lstStyle/>
                    <a:p>
                      <a:pPr>
                        <a:spcAft>
                          <a:spcPts val="0"/>
                        </a:spcAft>
                      </a:pPr>
                      <a:r>
                        <a:rPr lang="ru-RU" sz="1000">
                          <a:effectLst/>
                          <a:latin typeface="Times New Roman"/>
                          <a:ea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ТИ</a:t>
                      </a:r>
                      <a:r>
                        <a:rPr lang="ru-RU" sz="1100" baseline="0" dirty="0" smtClean="0">
                          <a:effectLst/>
                          <a:latin typeface="Times New Roman"/>
                          <a:ea typeface="Times New Roman"/>
                        </a:rPr>
                        <a:t> сырт.</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1650">
                <a:tc>
                  <a:txBody>
                    <a:bodyPr/>
                    <a:lstStyle/>
                    <a:p>
                      <a:pPr>
                        <a:spcAft>
                          <a:spcPts val="0"/>
                        </a:spcAft>
                      </a:pPr>
                      <a:r>
                        <a:rPr lang="ru-RU" sz="1000">
                          <a:effectLst/>
                          <a:latin typeface="Times New Roman"/>
                          <a:ea typeface="Times New Roman"/>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КГТИ сырт.</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1650">
                <a:tc>
                  <a:txBody>
                    <a:bodyPr/>
                    <a:lstStyle/>
                    <a:p>
                      <a:pPr>
                        <a:spcAft>
                          <a:spcPts val="0"/>
                        </a:spcAft>
                      </a:pPr>
                      <a:r>
                        <a:rPr lang="ru-RU" sz="1000">
                          <a:effectLst/>
                          <a:latin typeface="Times New Roman"/>
                          <a:ea typeface="Times New Roman"/>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err="1" smtClean="0">
                          <a:effectLst/>
                          <a:latin typeface="Times New Roman"/>
                          <a:ea typeface="Times New Roman"/>
                        </a:rPr>
                        <a:t>ЭжТИ</a:t>
                      </a:r>
                      <a:r>
                        <a:rPr lang="ru-RU" sz="1100" dirty="0" smtClean="0">
                          <a:effectLst/>
                          <a:latin typeface="Times New Roman"/>
                          <a:ea typeface="Times New Roman"/>
                        </a:rPr>
                        <a:t> (ИЭТ) сырт.</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1650">
                <a:tc>
                  <a:txBody>
                    <a:bodyPr/>
                    <a:lstStyle/>
                    <a:p>
                      <a:pPr>
                        <a:spcAft>
                          <a:spcPts val="0"/>
                        </a:spcAft>
                      </a:pPr>
                      <a:r>
                        <a:rPr lang="ru-RU" sz="1000">
                          <a:effectLst/>
                          <a:latin typeface="Times New Roman"/>
                          <a:ea typeface="Times New Roman"/>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smtClean="0">
                          <a:effectLst/>
                          <a:latin typeface="Times New Roman"/>
                          <a:ea typeface="Times New Roman"/>
                        </a:rPr>
                        <a:t>ЭЛЖМ (МВШЛ) сырт.</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dirty="0">
                          <a:effectLst/>
                          <a:latin typeface="Times New Roman" panose="02020603050405020304" pitchFamily="18" charset="0"/>
                          <a:ea typeface="Times New Roman" panose="02020603050405020304" pitchFamily="18" charset="0"/>
                        </a:rPr>
                        <a:t>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1650">
                <a:tc>
                  <a:txBody>
                    <a:bodyPr/>
                    <a:lstStyle/>
                    <a:p>
                      <a:pPr>
                        <a:spcAft>
                          <a:spcPts val="0"/>
                        </a:spcAft>
                      </a:pPr>
                      <a:r>
                        <a:rPr lang="ru-RU" sz="1000">
                          <a:effectLst/>
                          <a:latin typeface="Times New Roman"/>
                          <a:ea typeface="Times New Roman"/>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100" dirty="0" err="1" smtClean="0">
                          <a:effectLst/>
                          <a:latin typeface="Times New Roman"/>
                          <a:ea typeface="Times New Roman"/>
                        </a:rPr>
                        <a:t>ЭжБЖМ</a:t>
                      </a:r>
                      <a:r>
                        <a:rPr lang="ru-RU" sz="1100" dirty="0" smtClean="0">
                          <a:effectLst/>
                          <a:latin typeface="Times New Roman"/>
                          <a:ea typeface="Times New Roman"/>
                        </a:rPr>
                        <a:t> (ВШЭБ) сырт.</a:t>
                      </a:r>
                      <a:endParaRPr lang="ru-RU"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dirty="0">
                          <a:effectLst/>
                          <a:latin typeface="Times New Roman" panose="02020603050405020304" pitchFamily="18" charset="0"/>
                          <a:ea typeface="Times New Roman" panose="02020603050405020304" pitchFamily="18" charset="0"/>
                        </a:rPr>
                        <a:t>887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5326">
                <a:tc>
                  <a:txBody>
                    <a:bodyPr/>
                    <a:lstStyle/>
                    <a:p>
                      <a:pPr>
                        <a:spcAft>
                          <a:spcPts val="0"/>
                        </a:spcAft>
                      </a:pPr>
                      <a:r>
                        <a:rPr lang="ru-RU" sz="1000">
                          <a:effectLst/>
                          <a:latin typeface="Times New Roman"/>
                          <a:ea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err="1" smtClean="0">
                          <a:effectLst/>
                          <a:latin typeface="Times New Roman"/>
                          <a:ea typeface="Times New Roman"/>
                        </a:rPr>
                        <a:t>Исанов</a:t>
                      </a:r>
                      <a:r>
                        <a:rPr lang="ru-RU" sz="1100" dirty="0" smtClean="0">
                          <a:effectLst/>
                          <a:latin typeface="Times New Roman"/>
                          <a:ea typeface="Times New Roman"/>
                        </a:rPr>
                        <a:t> </a:t>
                      </a:r>
                      <a:r>
                        <a:rPr lang="ru-RU" sz="1100" dirty="0" err="1" smtClean="0">
                          <a:effectLst/>
                          <a:latin typeface="Times New Roman"/>
                          <a:ea typeface="Times New Roman"/>
                        </a:rPr>
                        <a:t>ат.КИ</a:t>
                      </a:r>
                      <a:r>
                        <a:rPr lang="ru-RU" sz="1100" dirty="0" smtClean="0">
                          <a:effectLst/>
                          <a:latin typeface="Times New Roman"/>
                          <a:ea typeface="Times New Roman"/>
                        </a:rPr>
                        <a:t>-КИ</a:t>
                      </a:r>
                      <a:r>
                        <a:rPr lang="ru-RU" sz="1100" baseline="0" dirty="0">
                          <a:effectLst/>
                          <a:latin typeface="Times New Roman"/>
                          <a:ea typeface="Times New Roman"/>
                        </a:rPr>
                        <a:t> </a:t>
                      </a:r>
                      <a:r>
                        <a:rPr lang="ru-RU" sz="1100" baseline="0" dirty="0" smtClean="0">
                          <a:effectLst/>
                          <a:latin typeface="Times New Roman"/>
                          <a:ea typeface="Times New Roman"/>
                        </a:rPr>
                        <a:t>сырт.</a:t>
                      </a:r>
                      <a:endParaRPr lang="ru-RU" sz="1100" dirty="0" smtClean="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dirty="0">
                          <a:effectLst/>
                          <a:latin typeface="Times New Roman" panose="02020603050405020304" pitchFamily="18" charset="0"/>
                          <a:ea typeface="Times New Roman" panose="02020603050405020304" pitchFamily="18" charset="0"/>
                        </a:rPr>
                        <a:t>905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0269">
                <a:tc>
                  <a:txBody>
                    <a:bodyPr/>
                    <a:lstStyle/>
                    <a:p>
                      <a:pPr indent="-1270" algn="ctr">
                        <a:spcAft>
                          <a:spcPts val="0"/>
                        </a:spcAft>
                      </a:pPr>
                      <a:r>
                        <a:rPr lang="ru-RU" sz="1000">
                          <a:solidFill>
                            <a:srgbClr val="000000"/>
                          </a:solidFill>
                          <a:effectLst/>
                          <a:latin typeface="Times New Roman" panose="02020603050405020304" pitchFamily="18" charset="0"/>
                          <a:ea typeface="Times New Roman" panose="02020603050405020304" pitchFamily="18" charset="0"/>
                        </a:rPr>
                        <a:t>26</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000" dirty="0" err="1" smtClean="0">
                          <a:effectLst/>
                          <a:latin typeface="Times New Roman"/>
                          <a:ea typeface="Times New Roman"/>
                        </a:rPr>
                        <a:t>Асаналиев</a:t>
                      </a:r>
                      <a:r>
                        <a:rPr lang="ru-RU" sz="1000" dirty="0" smtClean="0">
                          <a:effectLst/>
                          <a:latin typeface="Times New Roman"/>
                          <a:ea typeface="Times New Roman"/>
                        </a:rPr>
                        <a:t> </a:t>
                      </a:r>
                      <a:r>
                        <a:rPr lang="ru-RU" sz="1000" dirty="0" err="1" smtClean="0">
                          <a:effectLst/>
                          <a:latin typeface="Times New Roman"/>
                          <a:ea typeface="Times New Roman"/>
                        </a:rPr>
                        <a:t>ат.КТ</a:t>
                      </a:r>
                      <a:r>
                        <a:rPr lang="ru-RU" sz="1000" dirty="0" smtClean="0">
                          <a:effectLst/>
                          <a:latin typeface="Times New Roman"/>
                          <a:ea typeface="Times New Roman"/>
                        </a:rPr>
                        <a:t>-МИ сырт.</a:t>
                      </a:r>
                      <a:endParaRPr lang="ru-RU"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1397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1125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1865">
                <a:tc>
                  <a:txBody>
                    <a:bodyPr/>
                    <a:lstStyle/>
                    <a:p>
                      <a:pPr indent="-1270">
                        <a:spcAft>
                          <a:spcPts val="0"/>
                        </a:spcAft>
                      </a:pPr>
                      <a:r>
                        <a:rPr lang="ru-RU" sz="1000">
                          <a:solidFill>
                            <a:srgbClr val="000000"/>
                          </a:solidFill>
                          <a:effectLst/>
                          <a:latin typeface="Times New Roman" panose="02020603050405020304" pitchFamily="18" charset="0"/>
                          <a:ea typeface="Times New Roman" panose="02020603050405020304" pitchFamily="18" charset="0"/>
                        </a:rPr>
                        <a:t>27</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635">
                        <a:spcAft>
                          <a:spcPts val="0"/>
                        </a:spcAft>
                      </a:pPr>
                      <a:r>
                        <a:rPr lang="ru-RU" sz="1000">
                          <a:solidFill>
                            <a:srgbClr val="000000"/>
                          </a:solidFill>
                          <a:effectLst/>
                          <a:latin typeface="Times New Roman" panose="02020603050405020304" pitchFamily="18" charset="0"/>
                          <a:ea typeface="Times New Roman" panose="02020603050405020304" pitchFamily="18" charset="0"/>
                        </a:rPr>
                        <a:t>Токмок</a:t>
                      </a:r>
                      <a:r>
                        <a:rPr lang="ky-KG" sz="1000">
                          <a:solidFill>
                            <a:srgbClr val="000000"/>
                          </a:solidFill>
                          <a:effectLst/>
                          <a:latin typeface="Times New Roman" panose="02020603050405020304" pitchFamily="18" charset="0"/>
                          <a:ea typeface="Times New Roman" panose="02020603050405020304" pitchFamily="18" charset="0"/>
                        </a:rPr>
                        <a:t> ш.  филиал (сырттан)</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309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299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74,0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0040">
                <a:tc>
                  <a:txBody>
                    <a:bodyPr/>
                    <a:lstStyle/>
                    <a:p>
                      <a:pPr indent="-1270">
                        <a:spcAft>
                          <a:spcPts val="0"/>
                        </a:spcAft>
                      </a:pPr>
                      <a:r>
                        <a:rPr lang="ru-RU" sz="1000">
                          <a:solidFill>
                            <a:srgbClr val="000000"/>
                          </a:solidFill>
                          <a:effectLst/>
                          <a:latin typeface="Times New Roman" panose="02020603050405020304" pitchFamily="18" charset="0"/>
                          <a:ea typeface="Times New Roman" panose="02020603050405020304" pitchFamily="18" charset="0"/>
                        </a:rPr>
                        <a:t>28</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635">
                        <a:spcAft>
                          <a:spcPts val="0"/>
                        </a:spcAft>
                      </a:pPr>
                      <a:r>
                        <a:rPr lang="ru-RU" sz="1000">
                          <a:solidFill>
                            <a:srgbClr val="000000"/>
                          </a:solidFill>
                          <a:effectLst/>
                          <a:latin typeface="Times New Roman" panose="02020603050405020304" pitchFamily="18" charset="0"/>
                          <a:ea typeface="Times New Roman" panose="02020603050405020304" pitchFamily="18" charset="0"/>
                        </a:rPr>
                        <a:t>Кызыл-Кыя</a:t>
                      </a:r>
                      <a:r>
                        <a:rPr lang="ky-KG" sz="1000">
                          <a:solidFill>
                            <a:srgbClr val="000000"/>
                          </a:solidFill>
                          <a:effectLst/>
                          <a:latin typeface="Times New Roman" panose="02020603050405020304" pitchFamily="18" charset="0"/>
                          <a:ea typeface="Times New Roman" panose="02020603050405020304" pitchFamily="18" charset="0"/>
                        </a:rPr>
                        <a:t> ш. филиал  (сырттан)</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433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97,5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54,0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a:effectLst/>
                          <a:latin typeface="Times New Roman" panose="02020603050405020304" pitchFamily="18" charset="0"/>
                          <a:ea typeface="Times New Roman" panose="02020603050405020304" pitchFamily="18" charset="0"/>
                        </a:rPr>
                        <a:t>15,9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4846">
                <a:tc gridSpan="2">
                  <a:txBody>
                    <a:bodyPr/>
                    <a:lstStyle/>
                    <a:p>
                      <a:pPr indent="-635">
                        <a:spcAft>
                          <a:spcPts val="0"/>
                        </a:spcAft>
                      </a:pPr>
                      <a:r>
                        <a:rPr lang="ky-KG" sz="1000" b="1">
                          <a:solidFill>
                            <a:srgbClr val="000000"/>
                          </a:solidFill>
                          <a:effectLst/>
                          <a:latin typeface="Times New Roman" panose="02020603050405020304" pitchFamily="18" charset="0"/>
                          <a:ea typeface="Times New Roman" panose="02020603050405020304" pitchFamily="18" charset="0"/>
                        </a:rPr>
                        <a:t>Сырттан </a:t>
                      </a:r>
                      <a:r>
                        <a:rPr lang="ru-RU" sz="1000" b="1">
                          <a:solidFill>
                            <a:srgbClr val="000000"/>
                          </a:solidFill>
                          <a:effectLst/>
                          <a:latin typeface="Times New Roman" panose="02020603050405020304" pitchFamily="18" charset="0"/>
                          <a:ea typeface="Times New Roman" panose="02020603050405020304" pitchFamily="18" charset="0"/>
                        </a:rPr>
                        <a:t>окуу фор</a:t>
                      </a:r>
                      <a:r>
                        <a:rPr lang="ky-KG" sz="1000" b="1">
                          <a:solidFill>
                            <a:srgbClr val="000000"/>
                          </a:solidFill>
                          <a:effectLst/>
                          <a:latin typeface="Times New Roman" panose="02020603050405020304" pitchFamily="18" charset="0"/>
                          <a:ea typeface="Times New Roman" panose="02020603050405020304" pitchFamily="18" charset="0"/>
                        </a:rPr>
                        <a:t>масы боюнча жыйынтык</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indent="-635" algn="ctr" fontAlgn="auto">
                        <a:spcAft>
                          <a:spcPts val="0"/>
                        </a:spcAft>
                      </a:pPr>
                      <a:r>
                        <a:rPr lang="ru-RU" sz="1000" b="1">
                          <a:effectLst/>
                          <a:latin typeface="Times New Roman" panose="02020603050405020304" pitchFamily="18" charset="0"/>
                          <a:ea typeface="Times New Roman" panose="02020603050405020304" pitchFamily="18" charset="0"/>
                        </a:rPr>
                        <a:t>6570</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b="1">
                          <a:effectLst/>
                          <a:latin typeface="Times New Roman" panose="02020603050405020304" pitchFamily="18" charset="0"/>
                          <a:ea typeface="Times New Roman" panose="02020603050405020304" pitchFamily="18" charset="0"/>
                        </a:rPr>
                        <a:t>5593</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b="1">
                          <a:effectLst/>
                          <a:latin typeface="Times New Roman" panose="02020603050405020304" pitchFamily="18" charset="0"/>
                          <a:ea typeface="Times New Roman" panose="02020603050405020304" pitchFamily="18" charset="0"/>
                        </a:rPr>
                        <a:t>3581</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b="1">
                          <a:effectLst/>
                          <a:latin typeface="Times New Roman" panose="02020603050405020304" pitchFamily="18" charset="0"/>
                          <a:ea typeface="Times New Roman" panose="02020603050405020304" pitchFamily="18" charset="0"/>
                        </a:rPr>
                        <a:t>63,1</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b="1">
                          <a:effectLst/>
                          <a:latin typeface="Times New Roman" panose="02020603050405020304" pitchFamily="18" charset="0"/>
                          <a:ea typeface="Times New Roman" panose="02020603050405020304" pitchFamily="18" charset="0"/>
                        </a:rPr>
                        <a:t>55,8</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b="1">
                          <a:effectLst/>
                          <a:latin typeface="Times New Roman" panose="02020603050405020304" pitchFamily="18" charset="0"/>
                          <a:ea typeface="Times New Roman" panose="02020603050405020304" pitchFamily="18" charset="0"/>
                        </a:rPr>
                        <a:t>61,8</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b="1">
                          <a:effectLst/>
                          <a:latin typeface="Times New Roman" panose="02020603050405020304" pitchFamily="18" charset="0"/>
                          <a:ea typeface="Times New Roman" panose="02020603050405020304" pitchFamily="18" charset="0"/>
                        </a:rPr>
                        <a:t>67,6</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b="1">
                          <a:effectLst/>
                          <a:latin typeface="Times New Roman" panose="02020603050405020304" pitchFamily="18" charset="0"/>
                          <a:ea typeface="Times New Roman" panose="02020603050405020304" pitchFamily="18" charset="0"/>
                        </a:rPr>
                        <a:t>72,6</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b="1">
                          <a:effectLst/>
                          <a:latin typeface="Times New Roman" panose="02020603050405020304" pitchFamily="18" charset="0"/>
                          <a:ea typeface="Times New Roman" panose="02020603050405020304" pitchFamily="18" charset="0"/>
                        </a:rPr>
                        <a:t>83,0 </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b="1">
                          <a:effectLst/>
                          <a:latin typeface="Times New Roman" panose="02020603050405020304" pitchFamily="18" charset="0"/>
                          <a:ea typeface="Times New Roman" panose="02020603050405020304" pitchFamily="18" charset="0"/>
                        </a:rPr>
                        <a:t>64,0</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b="1">
                          <a:effectLst/>
                          <a:latin typeface="Times New Roman" panose="02020603050405020304" pitchFamily="18" charset="0"/>
                          <a:ea typeface="Times New Roman" panose="02020603050405020304" pitchFamily="18" charset="0"/>
                        </a:rPr>
                        <a:t>26,1</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b="1">
                          <a:effectLst/>
                          <a:latin typeface="Times New Roman" panose="02020603050405020304" pitchFamily="18" charset="0"/>
                          <a:ea typeface="Times New Roman" panose="02020603050405020304" pitchFamily="18" charset="0"/>
                        </a:rPr>
                        <a:t>2989</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000" b="1">
                          <a:effectLst/>
                          <a:latin typeface="Times New Roman" panose="02020603050405020304" pitchFamily="18" charset="0"/>
                          <a:ea typeface="Times New Roman" panose="02020603050405020304" pitchFamily="18" charset="0"/>
                        </a:rPr>
                        <a:t>45,5</a:t>
                      </a:r>
                      <a:endParaRPr lang="ru-RU"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5234">
                <a:tc gridSpan="2">
                  <a:txBody>
                    <a:bodyPr/>
                    <a:lstStyle/>
                    <a:p>
                      <a:pPr indent="-1270">
                        <a:spcAft>
                          <a:spcPts val="0"/>
                        </a:spcAft>
                      </a:pPr>
                      <a:r>
                        <a:rPr lang="ru-RU" sz="1100" b="1" dirty="0">
                          <a:solidFill>
                            <a:srgbClr val="FF0000"/>
                          </a:solidFill>
                          <a:effectLst/>
                          <a:latin typeface="Times New Roman" panose="02020603050405020304" pitchFamily="18" charset="0"/>
                          <a:ea typeface="Times New Roman" panose="02020603050405020304" pitchFamily="18" charset="0"/>
                        </a:rPr>
                        <a:t>ЖКББ б-</a:t>
                      </a:r>
                      <a:r>
                        <a:rPr lang="ru-RU" sz="1100" b="1" dirty="0" err="1">
                          <a:solidFill>
                            <a:srgbClr val="FF0000"/>
                          </a:solidFill>
                          <a:effectLst/>
                          <a:latin typeface="Times New Roman" panose="02020603050405020304" pitchFamily="18" charset="0"/>
                          <a:ea typeface="Times New Roman" panose="02020603050405020304" pitchFamily="18" charset="0"/>
                        </a:rPr>
                        <a:t>ча</a:t>
                      </a:r>
                      <a:r>
                        <a:rPr lang="ru-RU" sz="1100" b="1" dirty="0">
                          <a:solidFill>
                            <a:srgbClr val="FF0000"/>
                          </a:solidFill>
                          <a:effectLst/>
                          <a:latin typeface="Times New Roman" panose="02020603050405020304" pitchFamily="18" charset="0"/>
                          <a:ea typeface="Times New Roman" panose="02020603050405020304" pitchFamily="18" charset="0"/>
                        </a:rPr>
                        <a:t> </a:t>
                      </a:r>
                      <a:r>
                        <a:rPr lang="ru-RU" sz="1100" b="1" dirty="0" err="1">
                          <a:solidFill>
                            <a:srgbClr val="FF0000"/>
                          </a:solidFill>
                          <a:effectLst/>
                          <a:latin typeface="Times New Roman" panose="02020603050405020304" pitchFamily="18" charset="0"/>
                          <a:ea typeface="Times New Roman" panose="02020603050405020304" pitchFamily="18" charset="0"/>
                        </a:rPr>
                        <a:t>жыйынтык</a:t>
                      </a:r>
                      <a:endParaRPr lang="ru-RU" sz="11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indent="-1270" algn="ctr">
                        <a:spcAft>
                          <a:spcPts val="0"/>
                        </a:spcAft>
                      </a:pPr>
                      <a:r>
                        <a:rPr lang="ru-RU" sz="1100" b="1" dirty="0">
                          <a:solidFill>
                            <a:srgbClr val="FF0000"/>
                          </a:solidFill>
                          <a:effectLst/>
                          <a:latin typeface="Times New Roman" panose="02020603050405020304" pitchFamily="18" charset="0"/>
                          <a:ea typeface="Times New Roman" panose="02020603050405020304" pitchFamily="18" charset="0"/>
                        </a:rPr>
                        <a:t>18348</a:t>
                      </a:r>
                      <a:endParaRPr lang="ru-RU" sz="11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b="1" dirty="0">
                          <a:solidFill>
                            <a:srgbClr val="FF0000"/>
                          </a:solidFill>
                          <a:effectLst/>
                          <a:latin typeface="Times New Roman" panose="02020603050405020304" pitchFamily="18" charset="0"/>
                          <a:ea typeface="Times New Roman" panose="02020603050405020304" pitchFamily="18" charset="0"/>
                        </a:rPr>
                        <a:t>16895</a:t>
                      </a:r>
                      <a:endParaRPr lang="ru-RU" sz="11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b="1" dirty="0">
                          <a:solidFill>
                            <a:srgbClr val="FF0000"/>
                          </a:solidFill>
                          <a:effectLst/>
                          <a:latin typeface="Times New Roman" panose="02020603050405020304" pitchFamily="18" charset="0"/>
                          <a:ea typeface="Times New Roman" panose="02020603050405020304" pitchFamily="18" charset="0"/>
                        </a:rPr>
                        <a:t>8384</a:t>
                      </a:r>
                      <a:endParaRPr lang="ru-RU" sz="11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b="1" dirty="0">
                          <a:solidFill>
                            <a:srgbClr val="FF0000"/>
                          </a:solidFill>
                          <a:effectLst/>
                          <a:latin typeface="Times New Roman" panose="02020603050405020304" pitchFamily="18" charset="0"/>
                          <a:ea typeface="Times New Roman" panose="02020603050405020304" pitchFamily="18" charset="0"/>
                        </a:rPr>
                        <a:t>58,7</a:t>
                      </a:r>
                      <a:endParaRPr lang="ru-RU" sz="11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b="1" dirty="0">
                          <a:solidFill>
                            <a:srgbClr val="FF0000"/>
                          </a:solidFill>
                          <a:effectLst/>
                          <a:latin typeface="Times New Roman" panose="02020603050405020304" pitchFamily="18" charset="0"/>
                          <a:ea typeface="Times New Roman" panose="02020603050405020304" pitchFamily="18" charset="0"/>
                        </a:rPr>
                        <a:t>50,0</a:t>
                      </a:r>
                      <a:endParaRPr lang="ru-RU" sz="11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b="1" dirty="0">
                          <a:solidFill>
                            <a:srgbClr val="FF0000"/>
                          </a:solidFill>
                          <a:effectLst/>
                          <a:latin typeface="Times New Roman" panose="02020603050405020304" pitchFamily="18" charset="0"/>
                          <a:ea typeface="Times New Roman" panose="02020603050405020304" pitchFamily="18" charset="0"/>
                        </a:rPr>
                        <a:t>53,5</a:t>
                      </a:r>
                      <a:endParaRPr lang="ru-RU" sz="11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b="1" dirty="0">
                          <a:solidFill>
                            <a:srgbClr val="FF0000"/>
                          </a:solidFill>
                          <a:effectLst/>
                          <a:latin typeface="Times New Roman" panose="02020603050405020304" pitchFamily="18" charset="0"/>
                          <a:ea typeface="Times New Roman" panose="02020603050405020304" pitchFamily="18" charset="0"/>
                        </a:rPr>
                        <a:t>61,9</a:t>
                      </a:r>
                      <a:endParaRPr lang="ru-RU" sz="11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b="1" dirty="0">
                          <a:solidFill>
                            <a:srgbClr val="FF0000"/>
                          </a:solidFill>
                          <a:effectLst/>
                          <a:latin typeface="Times New Roman" panose="02020603050405020304" pitchFamily="18" charset="0"/>
                          <a:ea typeface="Times New Roman" panose="02020603050405020304" pitchFamily="18" charset="0"/>
                        </a:rPr>
                        <a:t>68,7</a:t>
                      </a:r>
                      <a:endParaRPr lang="ru-RU" sz="11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b="1" dirty="0">
                          <a:solidFill>
                            <a:srgbClr val="FF0000"/>
                          </a:solidFill>
                          <a:effectLst/>
                          <a:latin typeface="Times New Roman" panose="02020603050405020304" pitchFamily="18" charset="0"/>
                          <a:ea typeface="Times New Roman" panose="02020603050405020304" pitchFamily="18" charset="0"/>
                        </a:rPr>
                        <a:t>83,0 </a:t>
                      </a:r>
                      <a:endParaRPr lang="ru-RU" sz="11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b="1" dirty="0">
                          <a:solidFill>
                            <a:srgbClr val="FF0000"/>
                          </a:solidFill>
                          <a:effectLst/>
                          <a:latin typeface="Times New Roman" panose="02020603050405020304" pitchFamily="18" charset="0"/>
                          <a:ea typeface="Times New Roman" panose="02020603050405020304" pitchFamily="18" charset="0"/>
                        </a:rPr>
                        <a:t>49,6</a:t>
                      </a:r>
                      <a:endParaRPr lang="ru-RU" sz="11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b="1" dirty="0">
                          <a:solidFill>
                            <a:srgbClr val="FF0000"/>
                          </a:solidFill>
                          <a:effectLst/>
                          <a:latin typeface="Times New Roman" panose="02020603050405020304" pitchFamily="18" charset="0"/>
                          <a:ea typeface="Times New Roman" panose="02020603050405020304" pitchFamily="18" charset="0"/>
                        </a:rPr>
                        <a:t>31,0</a:t>
                      </a:r>
                      <a:endParaRPr lang="ru-RU" sz="11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b="1" dirty="0">
                          <a:solidFill>
                            <a:srgbClr val="FF0000"/>
                          </a:solidFill>
                          <a:effectLst/>
                          <a:latin typeface="Times New Roman" panose="02020603050405020304" pitchFamily="18" charset="0"/>
                          <a:ea typeface="Times New Roman" panose="02020603050405020304" pitchFamily="18" charset="0"/>
                        </a:rPr>
                        <a:t>9964</a:t>
                      </a:r>
                      <a:endParaRPr lang="ru-RU" sz="11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ctr">
                        <a:spcAft>
                          <a:spcPts val="0"/>
                        </a:spcAft>
                      </a:pPr>
                      <a:r>
                        <a:rPr lang="ru-RU" sz="1100" b="1" dirty="0">
                          <a:solidFill>
                            <a:srgbClr val="FF0000"/>
                          </a:solidFill>
                          <a:effectLst/>
                          <a:latin typeface="Times New Roman" panose="02020603050405020304" pitchFamily="18" charset="0"/>
                          <a:ea typeface="Times New Roman" panose="02020603050405020304" pitchFamily="18" charset="0"/>
                        </a:rPr>
                        <a:t>54,3</a:t>
                      </a:r>
                      <a:endParaRPr lang="ru-RU" sz="11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6075268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Equity</Template>
  <TotalTime>5162</TotalTime>
  <Words>3521</Words>
  <Application>Microsoft Office PowerPoint</Application>
  <PresentationFormat>Экран (4:3)</PresentationFormat>
  <Paragraphs>1548</Paragraphs>
  <Slides>32</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32</vt:i4>
      </vt:variant>
    </vt:vector>
  </HeadingPairs>
  <TitlesOfParts>
    <vt:vector size="40" baseType="lpstr">
      <vt:lpstr>Calibri</vt:lpstr>
      <vt:lpstr>Cambria</vt:lpstr>
      <vt:lpstr>Franklin Gothic Book</vt:lpstr>
      <vt:lpstr>Noto Sans Symbols</vt:lpstr>
      <vt:lpstr>Perpetua</vt:lpstr>
      <vt:lpstr>Times New Roman</vt:lpstr>
      <vt:lpstr>Wingdings 2</vt:lpstr>
      <vt:lpstr>Справедливость</vt:lpstr>
      <vt:lpstr>Кышкы сынактык сессиянын жыйынтыгы жана И. Раззаков атындагы КМТУнун жамаатынын билим берүү процессин жакшыртуу маселелери тууралуу</vt:lpstr>
      <vt:lpstr>Презентация PowerPoint</vt:lpstr>
      <vt:lpstr>Сессияга киргизилген студенттердин саны боюнча маалымат</vt:lpstr>
      <vt:lpstr>Студенттердин күзгү семестрде  сабактарга катышуусу</vt:lpstr>
      <vt:lpstr>Презентация PowerPoint</vt:lpstr>
      <vt:lpstr>Презентация PowerPoint</vt:lpstr>
      <vt:lpstr>Кышкы экзамендик сессия төмөндөгү мезгилде өткөрүлдү:</vt:lpstr>
      <vt:lpstr>Студенттердин кышкы сынактык сессиядагы жетишкендиктери жөнүндө маалымат 2023-2024-окуу жылы (негизги сессиядан кийин) – 2024-жылдын 26-январына карата</vt:lpstr>
      <vt:lpstr>Презентация PowerPoint</vt:lpstr>
      <vt:lpstr>Презентация PowerPoint</vt:lpstr>
      <vt:lpstr>Презентация PowerPoint</vt:lpstr>
      <vt:lpstr>Студенттердин кышкы сынактык сессиядагы жетишкендиктери жөнүндө маалымат 2023-2024 окуу жылы (FX, I кайра тапшыруулар менен) - 2024-жылдын 26-февралына карата</vt:lpstr>
      <vt:lpstr>Презентация PowerPoint</vt:lpstr>
      <vt:lpstr>Презентация PowerPoint</vt:lpstr>
      <vt:lpstr>Презентация PowerPoint</vt:lpstr>
      <vt:lpstr>КМТУда студенттердин жетишүүсүн талдоо (негизги скссиядан жана FX, I боюнча кайра тапшыруудан кийин) </vt:lpstr>
      <vt:lpstr>Презентация PowerPoint</vt:lpstr>
      <vt:lpstr>Окутуунун күндүзгү формасы ЖКББ (бакалавр, адис, магистратура) боюнча кышкы сынактык сессиянын жетишкендиктеринин анализи</vt:lpstr>
      <vt:lpstr>Сырттан окуу формасы ЖКББ (бакалавр, адис, магистратура) боюнча кышкы сынактык сессиянын жетишкендиктеринин анализи</vt:lpstr>
      <vt:lpstr>Орто кесиптик билим берүү (колледжи) боюнча кышкы сынактык сессиянын жетишкендиктеринин анализи</vt:lpstr>
      <vt:lpstr>Аймактык филиалдардын кышкы сынактык сессиянын боюнча жетишкендиктеринин анализи</vt:lpstr>
      <vt:lpstr>Күндүзгү окуу формасынын курстар боюнча башкы ЖОЖдун структуралык бөлүмдөрүнүн жетишкендиктери</vt:lpstr>
      <vt:lpstr>Күндүзгү окуу формасынын курстар боюнча башкы ЖОЖдун структуралык бөлүмдөрүнүн жетишкендиктери</vt:lpstr>
      <vt:lpstr>Окутуунун күндүзгү формасы ЖКББ (бакалавр, адис, магистратура) боюнча кышкы сынактык сессиянын сапаттуу жетишкендиктеринин анализи</vt:lpstr>
      <vt:lpstr>Сырттан окуу формасы ЖКББ (бакалавр, адис, магистратура) боюнча кышкы сынактык сессиянын сапаттуу жетишкендиктеринин анализи</vt:lpstr>
      <vt:lpstr>Орто кесиптик билим берүү (колледжи) боюнча кышкы сынактык сессиянын сапаттуу  жетишкендиктеринин анализи</vt:lpstr>
      <vt:lpstr>Презентация PowerPoint</vt:lpstr>
      <vt:lpstr>Презентация PowerPoint</vt:lpstr>
      <vt:lpstr>Университеттин мындан аркы өнүгүүсү үчүн КМТУнун билим берүү ишмердигин уюштурууну өнүктүрүү боюнча кээ бир милдеттерди чечүү зарыл. Бар болгон көрсөткүчтөрдү жана маалыматтарды талдоонун негизинде КМТУда окуу процессин уюштуруу боюнча төмөнкү маселелерди кайра карап чыгуу сунушталат:</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Skynet</dc:creator>
  <cp:lastModifiedBy>Аксана</cp:lastModifiedBy>
  <cp:revision>400</cp:revision>
  <cp:lastPrinted>2023-03-27T07:47:01Z</cp:lastPrinted>
  <dcterms:created xsi:type="dcterms:W3CDTF">2016-10-31T11:04:10Z</dcterms:created>
  <dcterms:modified xsi:type="dcterms:W3CDTF">2025-03-03T10:31:10Z</dcterms:modified>
</cp:coreProperties>
</file>