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96" r:id="rId1"/>
  </p:sldMasterIdLst>
  <p:notesMasterIdLst>
    <p:notesMasterId r:id="rId30"/>
  </p:notesMasterIdLst>
  <p:handoutMasterIdLst>
    <p:handoutMasterId r:id="rId31"/>
  </p:handoutMasterIdLst>
  <p:sldIdLst>
    <p:sldId id="257" r:id="rId2"/>
    <p:sldId id="328" r:id="rId3"/>
    <p:sldId id="347" r:id="rId4"/>
    <p:sldId id="368" r:id="rId5"/>
    <p:sldId id="344" r:id="rId6"/>
    <p:sldId id="349" r:id="rId7"/>
    <p:sldId id="369" r:id="rId8"/>
    <p:sldId id="370" r:id="rId9"/>
    <p:sldId id="371" r:id="rId10"/>
    <p:sldId id="372" r:id="rId11"/>
    <p:sldId id="307" r:id="rId12"/>
    <p:sldId id="374" r:id="rId13"/>
    <p:sldId id="375" r:id="rId14"/>
    <p:sldId id="376" r:id="rId15"/>
    <p:sldId id="353" r:id="rId16"/>
    <p:sldId id="373" r:id="rId17"/>
    <p:sldId id="377" r:id="rId18"/>
    <p:sldId id="355" r:id="rId19"/>
    <p:sldId id="356" r:id="rId20"/>
    <p:sldId id="378" r:id="rId21"/>
    <p:sldId id="357" r:id="rId22"/>
    <p:sldId id="272" r:id="rId23"/>
    <p:sldId id="380" r:id="rId24"/>
    <p:sldId id="379" r:id="rId25"/>
    <p:sldId id="381" r:id="rId26"/>
    <p:sldId id="382" r:id="rId27"/>
    <p:sldId id="383" r:id="rId28"/>
    <p:sldId id="362"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5EA4"/>
    <a:srgbClr val="169A1C"/>
    <a:srgbClr val="1717D3"/>
    <a:srgbClr val="1313AD"/>
    <a:srgbClr val="1D08B8"/>
    <a:srgbClr val="009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97" autoAdjust="0"/>
  </p:normalViewPr>
  <p:slideViewPr>
    <p:cSldViewPr>
      <p:cViewPr>
        <p:scale>
          <a:sx n="120" d="100"/>
          <a:sy n="120" d="100"/>
        </p:scale>
        <p:origin x="-137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_____Microsoft_Excel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_____Microsoft_Excel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_____Microsoft_Excel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Microsoft_Excel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_____Microsoft_Excel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_____Microsoft_Excel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_____Microsoft_Excel16.xlsx"/><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_____Microsoft_Excel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dLbl>
              <c:idx val="0"/>
              <c:layout>
                <c:manualLayout>
                  <c:x val="3.3333333333333333E-2"/>
                  <c:y val="-4.1666666666666664E-2"/>
                </c:manualLayout>
              </c:layout>
              <c:showLegendKey val="0"/>
              <c:showVal val="1"/>
              <c:showCatName val="0"/>
              <c:showSerName val="0"/>
              <c:showPercent val="0"/>
              <c:showBubbleSize val="0"/>
            </c:dLbl>
            <c:dLbl>
              <c:idx val="1"/>
              <c:layout>
                <c:manualLayout>
                  <c:x val="3.3333333333333333E-2"/>
                  <c:y val="-3.2407407407407406E-2"/>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0"/>
          </c:dLbls>
          <c:cat>
            <c:strRef>
              <c:f>'успеваемость 2'!$A$54:$A$55</c:f>
              <c:strCache>
                <c:ptCount val="2"/>
                <c:pt idx="0">
                  <c:v>Күндүзгу о.ф.</c:v>
                </c:pt>
                <c:pt idx="1">
                  <c:v>Сырттан о.ф.</c:v>
                </c:pt>
              </c:strCache>
            </c:strRef>
          </c:cat>
          <c:val>
            <c:numRef>
              <c:f>'успеваемость 2'!$B$54:$B$55</c:f>
              <c:numCache>
                <c:formatCode>0.0%</c:formatCode>
                <c:ptCount val="2"/>
                <c:pt idx="0">
                  <c:v>0.81899999999999995</c:v>
                </c:pt>
                <c:pt idx="1">
                  <c:v>0.18099999999999999</c:v>
                </c:pt>
              </c:numCache>
            </c:numRef>
          </c:val>
        </c:ser>
        <c:dLbls>
          <c:showLegendKey val="0"/>
          <c:showVal val="0"/>
          <c:showCatName val="0"/>
          <c:showSerName val="0"/>
          <c:showPercent val="0"/>
          <c:showBubbleSize val="0"/>
        </c:dLbls>
        <c:gapWidth val="150"/>
        <c:shape val="cylinder"/>
        <c:axId val="33161600"/>
        <c:axId val="33163136"/>
        <c:axId val="0"/>
      </c:bar3DChart>
      <c:catAx>
        <c:axId val="33161600"/>
        <c:scaling>
          <c:orientation val="minMax"/>
        </c:scaling>
        <c:delete val="0"/>
        <c:axPos val="l"/>
        <c:majorTickMark val="out"/>
        <c:minorTickMark val="none"/>
        <c:tickLblPos val="nextTo"/>
        <c:txPr>
          <a:bodyPr/>
          <a:lstStyle/>
          <a:p>
            <a:pPr>
              <a:defRPr b="1"/>
            </a:pPr>
            <a:endParaRPr lang="ru-RU"/>
          </a:p>
        </c:txPr>
        <c:crossAx val="33163136"/>
        <c:crosses val="autoZero"/>
        <c:auto val="1"/>
        <c:lblAlgn val="ctr"/>
        <c:lblOffset val="100"/>
        <c:noMultiLvlLbl val="0"/>
      </c:catAx>
      <c:valAx>
        <c:axId val="33163136"/>
        <c:scaling>
          <c:orientation val="minMax"/>
        </c:scaling>
        <c:delete val="0"/>
        <c:axPos val="b"/>
        <c:majorGridlines/>
        <c:numFmt formatCode="0.0%" sourceLinked="1"/>
        <c:majorTickMark val="out"/>
        <c:minorTickMark val="none"/>
        <c:tickLblPos val="nextTo"/>
        <c:crossAx val="33161600"/>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dirty="0">
                <a:solidFill>
                  <a:srgbClr val="FF0000"/>
                </a:solidFill>
              </a:rPr>
              <a:t>2-чи курс</a:t>
            </a: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успеваемость!$B$99</c:f>
              <c:strCache>
                <c:ptCount val="1"/>
                <c:pt idx="0">
                  <c:v>2-чи курс</c:v>
                </c:pt>
              </c:strCache>
            </c:strRef>
          </c:tx>
          <c:spPr>
            <a:solidFill>
              <a:srgbClr val="0070C0"/>
            </a:solidFill>
          </c:spPr>
          <c:invertIfNegative val="0"/>
          <c:dLbls>
            <c:txPr>
              <a:bodyPr/>
              <a:lstStyle/>
              <a:p>
                <a:pPr>
                  <a:defRPr b="1"/>
                </a:pPr>
                <a:endParaRPr lang="ru-RU"/>
              </a:p>
            </c:txPr>
            <c:showLegendKey val="0"/>
            <c:showVal val="1"/>
            <c:showCatName val="0"/>
            <c:showSerName val="0"/>
            <c:showPercent val="0"/>
            <c:showBubbleSize val="0"/>
            <c:showLeaderLines val="0"/>
          </c:dLbls>
          <c:cat>
            <c:strRef>
              <c:f>успеваемость!$A$100:$A$111</c:f>
              <c:strCache>
                <c:ptCount val="12"/>
                <c:pt idx="0">
                  <c:v>ТИ</c:v>
                </c:pt>
                <c:pt idx="1">
                  <c:v>Исанов ат.КИ-КИ</c:v>
                </c:pt>
                <c:pt idx="2">
                  <c:v>ЭжТИ (ИЭТ)</c:v>
                </c:pt>
                <c:pt idx="3">
                  <c:v>ЭжБЖМ (ВШЭБ)</c:v>
                </c:pt>
                <c:pt idx="4">
                  <c:v>АжДИ (ИАД)</c:v>
                </c:pt>
                <c:pt idx="5">
                  <c:v>Асаналиев ат.КТ-МИ</c:v>
                </c:pt>
                <c:pt idx="6">
                  <c:v>ЛЭЖМ (МВШЛ)</c:v>
                </c:pt>
                <c:pt idx="7">
                  <c:v>ТжРИ (ИТР)</c:v>
                </c:pt>
                <c:pt idx="8">
                  <c:v>ЭИ</c:v>
                </c:pt>
                <c:pt idx="9">
                  <c:v>МТИ (ИИТ)</c:v>
                </c:pt>
                <c:pt idx="10">
                  <c:v>БББПИ (ИСОП)</c:v>
                </c:pt>
                <c:pt idx="11">
                  <c:v>КГТИ</c:v>
                </c:pt>
              </c:strCache>
            </c:strRef>
          </c:cat>
          <c:val>
            <c:numRef>
              <c:f>успеваемость!$B$100:$B$111</c:f>
              <c:numCache>
                <c:formatCode>0%</c:formatCode>
                <c:ptCount val="12"/>
                <c:pt idx="0">
                  <c:v>0.71</c:v>
                </c:pt>
                <c:pt idx="1">
                  <c:v>0.7</c:v>
                </c:pt>
                <c:pt idx="2">
                  <c:v>0.67</c:v>
                </c:pt>
                <c:pt idx="3">
                  <c:v>0.67</c:v>
                </c:pt>
                <c:pt idx="4">
                  <c:v>0.67</c:v>
                </c:pt>
                <c:pt idx="5">
                  <c:v>0.66</c:v>
                </c:pt>
                <c:pt idx="6">
                  <c:v>0.64</c:v>
                </c:pt>
                <c:pt idx="7">
                  <c:v>0.64</c:v>
                </c:pt>
                <c:pt idx="8">
                  <c:v>0.59</c:v>
                </c:pt>
                <c:pt idx="9">
                  <c:v>0.55000000000000004</c:v>
                </c:pt>
                <c:pt idx="10">
                  <c:v>0.47</c:v>
                </c:pt>
                <c:pt idx="11">
                  <c:v>0.36</c:v>
                </c:pt>
              </c:numCache>
            </c:numRef>
          </c:val>
        </c:ser>
        <c:dLbls>
          <c:showLegendKey val="0"/>
          <c:showVal val="0"/>
          <c:showCatName val="0"/>
          <c:showSerName val="0"/>
          <c:showPercent val="0"/>
          <c:showBubbleSize val="0"/>
        </c:dLbls>
        <c:gapWidth val="150"/>
        <c:shape val="cylinder"/>
        <c:axId val="145803904"/>
        <c:axId val="147210624"/>
        <c:axId val="0"/>
      </c:bar3DChart>
      <c:catAx>
        <c:axId val="145803904"/>
        <c:scaling>
          <c:orientation val="minMax"/>
        </c:scaling>
        <c:delete val="0"/>
        <c:axPos val="l"/>
        <c:majorTickMark val="out"/>
        <c:minorTickMark val="none"/>
        <c:tickLblPos val="nextTo"/>
        <c:txPr>
          <a:bodyPr/>
          <a:lstStyle/>
          <a:p>
            <a:pPr>
              <a:defRPr b="1"/>
            </a:pPr>
            <a:endParaRPr lang="ru-RU"/>
          </a:p>
        </c:txPr>
        <c:crossAx val="147210624"/>
        <c:crosses val="autoZero"/>
        <c:auto val="1"/>
        <c:lblAlgn val="ctr"/>
        <c:lblOffset val="100"/>
        <c:noMultiLvlLbl val="0"/>
      </c:catAx>
      <c:valAx>
        <c:axId val="147210624"/>
        <c:scaling>
          <c:orientation val="minMax"/>
        </c:scaling>
        <c:delete val="0"/>
        <c:axPos val="b"/>
        <c:majorGridlines/>
        <c:numFmt formatCode="0%" sourceLinked="1"/>
        <c:majorTickMark val="out"/>
        <c:minorTickMark val="none"/>
        <c:tickLblPos val="nextTo"/>
        <c:crossAx val="145803904"/>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dirty="0">
                <a:solidFill>
                  <a:srgbClr val="FF0000"/>
                </a:solidFill>
              </a:rPr>
              <a:t>3-чү курс</a:t>
            </a: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успеваемость!$B$118</c:f>
              <c:strCache>
                <c:ptCount val="1"/>
                <c:pt idx="0">
                  <c:v>3-чү курс</c:v>
                </c:pt>
              </c:strCache>
            </c:strRef>
          </c:tx>
          <c:spPr>
            <a:solidFill>
              <a:srgbClr val="0070C0"/>
            </a:solidFill>
          </c:spPr>
          <c:invertIfNegative val="0"/>
          <c:dLbls>
            <c:txPr>
              <a:bodyPr/>
              <a:lstStyle/>
              <a:p>
                <a:pPr>
                  <a:defRPr b="1"/>
                </a:pPr>
                <a:endParaRPr lang="ru-RU"/>
              </a:p>
            </c:txPr>
            <c:showLegendKey val="0"/>
            <c:showVal val="1"/>
            <c:showCatName val="0"/>
            <c:showSerName val="0"/>
            <c:showPercent val="0"/>
            <c:showBubbleSize val="0"/>
            <c:showLeaderLines val="0"/>
          </c:dLbls>
          <c:cat>
            <c:strRef>
              <c:f>успеваемость!$A$119:$A$130</c:f>
              <c:strCache>
                <c:ptCount val="12"/>
                <c:pt idx="0">
                  <c:v>ТжРИ (ИТР)</c:v>
                </c:pt>
                <c:pt idx="1">
                  <c:v>ЭИ</c:v>
                </c:pt>
                <c:pt idx="2">
                  <c:v>Исанов ат.КИ-КИ</c:v>
                </c:pt>
                <c:pt idx="3">
                  <c:v>ЛЭЖМ (МВШЛ)</c:v>
                </c:pt>
                <c:pt idx="4">
                  <c:v>ТИ</c:v>
                </c:pt>
                <c:pt idx="5">
                  <c:v>ЭжТИ (ИЭТ)</c:v>
                </c:pt>
                <c:pt idx="6">
                  <c:v>БББПИ (ИСОП)</c:v>
                </c:pt>
                <c:pt idx="7">
                  <c:v>АжДИ (ИАД)</c:v>
                </c:pt>
                <c:pt idx="8">
                  <c:v>МТИ (ИИТ)</c:v>
                </c:pt>
                <c:pt idx="9">
                  <c:v>ЭжБЖМ (ВШЭБ)</c:v>
                </c:pt>
                <c:pt idx="10">
                  <c:v>КГТИ</c:v>
                </c:pt>
                <c:pt idx="11">
                  <c:v>Асаналиев ат.КТ-МИ</c:v>
                </c:pt>
              </c:strCache>
            </c:strRef>
          </c:cat>
          <c:val>
            <c:numRef>
              <c:f>успеваемость!$B$119:$B$130</c:f>
              <c:numCache>
                <c:formatCode>0%</c:formatCode>
                <c:ptCount val="12"/>
                <c:pt idx="0">
                  <c:v>0.88</c:v>
                </c:pt>
                <c:pt idx="1">
                  <c:v>0.86</c:v>
                </c:pt>
                <c:pt idx="2">
                  <c:v>0.72</c:v>
                </c:pt>
                <c:pt idx="3">
                  <c:v>0.72</c:v>
                </c:pt>
                <c:pt idx="4">
                  <c:v>0.71</c:v>
                </c:pt>
                <c:pt idx="5">
                  <c:v>0.67</c:v>
                </c:pt>
                <c:pt idx="6">
                  <c:v>0.64</c:v>
                </c:pt>
                <c:pt idx="7">
                  <c:v>0.62</c:v>
                </c:pt>
                <c:pt idx="8">
                  <c:v>0.61</c:v>
                </c:pt>
                <c:pt idx="9">
                  <c:v>0.6</c:v>
                </c:pt>
                <c:pt idx="10">
                  <c:v>0.45</c:v>
                </c:pt>
                <c:pt idx="11">
                  <c:v>0.31</c:v>
                </c:pt>
              </c:numCache>
            </c:numRef>
          </c:val>
        </c:ser>
        <c:dLbls>
          <c:showLegendKey val="0"/>
          <c:showVal val="0"/>
          <c:showCatName val="0"/>
          <c:showSerName val="0"/>
          <c:showPercent val="0"/>
          <c:showBubbleSize val="0"/>
        </c:dLbls>
        <c:gapWidth val="150"/>
        <c:shape val="cylinder"/>
        <c:axId val="147396096"/>
        <c:axId val="147397632"/>
        <c:axId val="0"/>
      </c:bar3DChart>
      <c:catAx>
        <c:axId val="147396096"/>
        <c:scaling>
          <c:orientation val="minMax"/>
        </c:scaling>
        <c:delete val="0"/>
        <c:axPos val="l"/>
        <c:majorTickMark val="out"/>
        <c:minorTickMark val="none"/>
        <c:tickLblPos val="nextTo"/>
        <c:txPr>
          <a:bodyPr/>
          <a:lstStyle/>
          <a:p>
            <a:pPr>
              <a:defRPr b="1"/>
            </a:pPr>
            <a:endParaRPr lang="ru-RU"/>
          </a:p>
        </c:txPr>
        <c:crossAx val="147397632"/>
        <c:crosses val="autoZero"/>
        <c:auto val="1"/>
        <c:lblAlgn val="ctr"/>
        <c:lblOffset val="100"/>
        <c:noMultiLvlLbl val="0"/>
      </c:catAx>
      <c:valAx>
        <c:axId val="147397632"/>
        <c:scaling>
          <c:orientation val="minMax"/>
        </c:scaling>
        <c:delete val="0"/>
        <c:axPos val="b"/>
        <c:majorGridlines/>
        <c:numFmt formatCode="0%" sourceLinked="1"/>
        <c:majorTickMark val="out"/>
        <c:minorTickMark val="none"/>
        <c:tickLblPos val="nextTo"/>
        <c:crossAx val="147396096"/>
        <c:crosses val="autoZero"/>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a:solidFill>
                <a:srgbClr val="FF0000"/>
              </a:solidFill>
            </a:defRPr>
          </a:pPr>
          <a:endParaRPr lang="ru-RU"/>
        </a:p>
      </c:txPr>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успеваемость!$B$134</c:f>
              <c:strCache>
                <c:ptCount val="1"/>
                <c:pt idx="0">
                  <c:v>4-чу курс</c:v>
                </c:pt>
              </c:strCache>
            </c:strRef>
          </c:tx>
          <c:spPr>
            <a:solidFill>
              <a:srgbClr val="0070C0"/>
            </a:solidFill>
          </c:spPr>
          <c:invertIfNegative val="0"/>
          <c:dLbls>
            <c:txPr>
              <a:bodyPr/>
              <a:lstStyle/>
              <a:p>
                <a:pPr>
                  <a:defRPr b="1"/>
                </a:pPr>
                <a:endParaRPr lang="ru-RU"/>
              </a:p>
            </c:txPr>
            <c:showLegendKey val="0"/>
            <c:showVal val="1"/>
            <c:showCatName val="0"/>
            <c:showSerName val="0"/>
            <c:showPercent val="0"/>
            <c:showBubbleSize val="0"/>
            <c:showLeaderLines val="0"/>
          </c:dLbls>
          <c:cat>
            <c:strRef>
              <c:f>успеваемость!$A$135:$A$146</c:f>
              <c:strCache>
                <c:ptCount val="12"/>
                <c:pt idx="0">
                  <c:v>ТжРИ (ИТР)</c:v>
                </c:pt>
                <c:pt idx="1">
                  <c:v>БББПИ (ИСОП)</c:v>
                </c:pt>
                <c:pt idx="2">
                  <c:v>Исанов ат.КИ-КИ</c:v>
                </c:pt>
                <c:pt idx="3">
                  <c:v>ЭИ</c:v>
                </c:pt>
                <c:pt idx="4">
                  <c:v>ЭжБЖМ (ВШЭБ)</c:v>
                </c:pt>
                <c:pt idx="5">
                  <c:v>ЭжТИ (ИЭТ)</c:v>
                </c:pt>
                <c:pt idx="6">
                  <c:v>КГТИ</c:v>
                </c:pt>
                <c:pt idx="7">
                  <c:v>ЛЭЖМ (МВШЛ)</c:v>
                </c:pt>
                <c:pt idx="8">
                  <c:v>ТИ</c:v>
                </c:pt>
                <c:pt idx="9">
                  <c:v>АжДИ (ИАД)</c:v>
                </c:pt>
                <c:pt idx="10">
                  <c:v>МТИ (ИИТ)</c:v>
                </c:pt>
                <c:pt idx="11">
                  <c:v>Асаналиев ат.КТ-МИ</c:v>
                </c:pt>
              </c:strCache>
            </c:strRef>
          </c:cat>
          <c:val>
            <c:numRef>
              <c:f>успеваемость!$B$135:$B$146</c:f>
              <c:numCache>
                <c:formatCode>0%</c:formatCode>
                <c:ptCount val="12"/>
                <c:pt idx="0">
                  <c:v>0.97</c:v>
                </c:pt>
                <c:pt idx="1">
                  <c:v>0.96</c:v>
                </c:pt>
                <c:pt idx="2">
                  <c:v>0.94</c:v>
                </c:pt>
                <c:pt idx="3">
                  <c:v>0.87</c:v>
                </c:pt>
                <c:pt idx="4">
                  <c:v>0.87</c:v>
                </c:pt>
                <c:pt idx="5">
                  <c:v>0.85</c:v>
                </c:pt>
                <c:pt idx="6">
                  <c:v>0.81</c:v>
                </c:pt>
                <c:pt idx="7">
                  <c:v>0.72</c:v>
                </c:pt>
                <c:pt idx="8">
                  <c:v>0.68</c:v>
                </c:pt>
                <c:pt idx="9">
                  <c:v>0.62</c:v>
                </c:pt>
                <c:pt idx="10">
                  <c:v>0.54</c:v>
                </c:pt>
                <c:pt idx="11">
                  <c:v>0.42</c:v>
                </c:pt>
              </c:numCache>
            </c:numRef>
          </c:val>
        </c:ser>
        <c:dLbls>
          <c:showLegendKey val="0"/>
          <c:showVal val="0"/>
          <c:showCatName val="0"/>
          <c:showSerName val="0"/>
          <c:showPercent val="0"/>
          <c:showBubbleSize val="0"/>
        </c:dLbls>
        <c:gapWidth val="150"/>
        <c:shape val="cylinder"/>
        <c:axId val="147623296"/>
        <c:axId val="147625088"/>
        <c:axId val="0"/>
      </c:bar3DChart>
      <c:catAx>
        <c:axId val="147623296"/>
        <c:scaling>
          <c:orientation val="minMax"/>
        </c:scaling>
        <c:delete val="0"/>
        <c:axPos val="l"/>
        <c:majorTickMark val="out"/>
        <c:minorTickMark val="none"/>
        <c:tickLblPos val="nextTo"/>
        <c:txPr>
          <a:bodyPr/>
          <a:lstStyle/>
          <a:p>
            <a:pPr>
              <a:defRPr b="1"/>
            </a:pPr>
            <a:endParaRPr lang="ru-RU"/>
          </a:p>
        </c:txPr>
        <c:crossAx val="147625088"/>
        <c:crosses val="autoZero"/>
        <c:auto val="1"/>
        <c:lblAlgn val="ctr"/>
        <c:lblOffset val="100"/>
        <c:noMultiLvlLbl val="0"/>
      </c:catAx>
      <c:valAx>
        <c:axId val="147625088"/>
        <c:scaling>
          <c:orientation val="minMax"/>
        </c:scaling>
        <c:delete val="0"/>
        <c:axPos val="b"/>
        <c:majorGridlines/>
        <c:numFmt formatCode="0%" sourceLinked="1"/>
        <c:majorTickMark val="out"/>
        <c:minorTickMark val="none"/>
        <c:tickLblPos val="nextTo"/>
        <c:crossAx val="147623296"/>
        <c:crosses val="autoZero"/>
        <c:crossBetween val="between"/>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успеваемость!$T$15</c:f>
              <c:strCache>
                <c:ptCount val="1"/>
                <c:pt idx="0">
                  <c:v>усп</c:v>
                </c:pt>
              </c:strCache>
            </c:strRef>
          </c:tx>
          <c:spPr>
            <a:solidFill>
              <a:srgbClr val="0070C0"/>
            </a:solidFill>
          </c:spPr>
          <c:invertIfNegative val="0"/>
          <c:dLbls>
            <c:txPr>
              <a:bodyPr/>
              <a:lstStyle/>
              <a:p>
                <a:pPr>
                  <a:defRPr sz="1200" b="1"/>
                </a:pPr>
                <a:endParaRPr lang="ru-RU"/>
              </a:p>
            </c:txPr>
            <c:showLegendKey val="0"/>
            <c:showVal val="1"/>
            <c:showCatName val="0"/>
            <c:showSerName val="0"/>
            <c:showPercent val="0"/>
            <c:showBubbleSize val="0"/>
            <c:showLeaderLines val="0"/>
          </c:dLbls>
          <c:cat>
            <c:strRef>
              <c:f>успеваемость!$S$16:$S$28</c:f>
              <c:strCache>
                <c:ptCount val="13"/>
                <c:pt idx="0">
                  <c:v>МЖМ</c:v>
                </c:pt>
                <c:pt idx="1">
                  <c:v>ЛЭЖМ (МВШЛ)</c:v>
                </c:pt>
                <c:pt idx="2">
                  <c:v>ТИ</c:v>
                </c:pt>
                <c:pt idx="3">
                  <c:v>ЭжБЖМ (ВШЭБ)</c:v>
                </c:pt>
                <c:pt idx="4">
                  <c:v>Исанов ат.КИ-КИ</c:v>
                </c:pt>
                <c:pt idx="5">
                  <c:v>АжДИ (ИАД)</c:v>
                </c:pt>
                <c:pt idx="6">
                  <c:v>ТжРИ (ИТР)</c:v>
                </c:pt>
                <c:pt idx="7">
                  <c:v>МТИ (ИИТ)</c:v>
                </c:pt>
                <c:pt idx="8">
                  <c:v>ЭжТИ (ИЭТ)</c:v>
                </c:pt>
                <c:pt idx="9">
                  <c:v>КГТИ</c:v>
                </c:pt>
                <c:pt idx="10">
                  <c:v>БББПИ (ИСОП)</c:v>
                </c:pt>
                <c:pt idx="11">
                  <c:v>ЭИ</c:v>
                </c:pt>
                <c:pt idx="12">
                  <c:v>Асаналиев ат.КТ-МИ</c:v>
                </c:pt>
              </c:strCache>
            </c:strRef>
          </c:cat>
          <c:val>
            <c:numRef>
              <c:f>успеваемость!$T$16:$T$28</c:f>
              <c:numCache>
                <c:formatCode>0.0%</c:formatCode>
                <c:ptCount val="13"/>
                <c:pt idx="0">
                  <c:v>0.49</c:v>
                </c:pt>
                <c:pt idx="1">
                  <c:v>0.47</c:v>
                </c:pt>
                <c:pt idx="2">
                  <c:v>0.39</c:v>
                </c:pt>
                <c:pt idx="3">
                  <c:v>0.37</c:v>
                </c:pt>
                <c:pt idx="4">
                  <c:v>0.36</c:v>
                </c:pt>
                <c:pt idx="5">
                  <c:v>0.31</c:v>
                </c:pt>
                <c:pt idx="6">
                  <c:v>0.28000000000000003</c:v>
                </c:pt>
                <c:pt idx="7">
                  <c:v>0.25</c:v>
                </c:pt>
                <c:pt idx="8">
                  <c:v>0.24</c:v>
                </c:pt>
                <c:pt idx="9">
                  <c:v>0.21</c:v>
                </c:pt>
                <c:pt idx="10">
                  <c:v>0.17</c:v>
                </c:pt>
                <c:pt idx="11">
                  <c:v>0.16</c:v>
                </c:pt>
                <c:pt idx="12">
                  <c:v>0.15</c:v>
                </c:pt>
              </c:numCache>
            </c:numRef>
          </c:val>
        </c:ser>
        <c:dLbls>
          <c:showLegendKey val="0"/>
          <c:showVal val="0"/>
          <c:showCatName val="0"/>
          <c:showSerName val="0"/>
          <c:showPercent val="0"/>
          <c:showBubbleSize val="0"/>
        </c:dLbls>
        <c:gapWidth val="150"/>
        <c:shape val="cylinder"/>
        <c:axId val="137472640"/>
        <c:axId val="147583360"/>
        <c:axId val="0"/>
      </c:bar3DChart>
      <c:catAx>
        <c:axId val="137472640"/>
        <c:scaling>
          <c:orientation val="minMax"/>
        </c:scaling>
        <c:delete val="0"/>
        <c:axPos val="l"/>
        <c:majorTickMark val="out"/>
        <c:minorTickMark val="none"/>
        <c:tickLblPos val="nextTo"/>
        <c:txPr>
          <a:bodyPr/>
          <a:lstStyle/>
          <a:p>
            <a:pPr>
              <a:defRPr b="1"/>
            </a:pPr>
            <a:endParaRPr lang="ru-RU"/>
          </a:p>
        </c:txPr>
        <c:crossAx val="147583360"/>
        <c:crosses val="autoZero"/>
        <c:auto val="1"/>
        <c:lblAlgn val="ctr"/>
        <c:lblOffset val="100"/>
        <c:noMultiLvlLbl val="0"/>
      </c:catAx>
      <c:valAx>
        <c:axId val="147583360"/>
        <c:scaling>
          <c:orientation val="minMax"/>
        </c:scaling>
        <c:delete val="0"/>
        <c:axPos val="b"/>
        <c:majorGridlines/>
        <c:numFmt formatCode="0.0%" sourceLinked="1"/>
        <c:majorTickMark val="out"/>
        <c:minorTickMark val="none"/>
        <c:tickLblPos val="nextTo"/>
        <c:crossAx val="137472640"/>
        <c:crosses val="autoZero"/>
        <c:crossBetween val="between"/>
      </c:val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успеваемость!$T$31</c:f>
              <c:strCache>
                <c:ptCount val="1"/>
                <c:pt idx="0">
                  <c:v> кач.усп</c:v>
                </c:pt>
              </c:strCache>
            </c:strRef>
          </c:tx>
          <c:spPr>
            <a:solidFill>
              <a:srgbClr val="0070C0"/>
            </a:solidFill>
          </c:spPr>
          <c:invertIfNegative val="0"/>
          <c:dLbls>
            <c:dLbl>
              <c:idx val="9"/>
              <c:layout>
                <c:manualLayout>
                  <c:x val="1.1287634707254749E-2"/>
                  <c:y val="-4.7031811280228127E-3"/>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0"/>
          </c:dLbls>
          <c:cat>
            <c:strRef>
              <c:f>успеваемость!$S$32:$S$41</c:f>
              <c:strCache>
                <c:ptCount val="10"/>
                <c:pt idx="0">
                  <c:v>ЛЭЖМ (МВШЛ) сырт.</c:v>
                </c:pt>
                <c:pt idx="1">
                  <c:v>ЭжБЖМ (ВШЭБ) сырт.</c:v>
                </c:pt>
                <c:pt idx="2">
                  <c:v>МЖМ сырт.</c:v>
                </c:pt>
                <c:pt idx="3">
                  <c:v>ДБББ (ЦДО) 2-чи Кампус</c:v>
                </c:pt>
                <c:pt idx="4">
                  <c:v>ТжРИ (ИТР) сырт.</c:v>
                </c:pt>
                <c:pt idx="5">
                  <c:v>ЭжТИ (ИЭТ) сырт.</c:v>
                </c:pt>
                <c:pt idx="6">
                  <c:v>КГТИ сырт.</c:v>
                </c:pt>
                <c:pt idx="7">
                  <c:v>ТИ сырт.</c:v>
                </c:pt>
                <c:pt idx="8">
                  <c:v>ЭИ сырт.</c:v>
                </c:pt>
                <c:pt idx="9">
                  <c:v>МТИ (ИИТ) сырт.</c:v>
                </c:pt>
              </c:strCache>
            </c:strRef>
          </c:cat>
          <c:val>
            <c:numRef>
              <c:f>успеваемость!$T$32:$T$41</c:f>
              <c:numCache>
                <c:formatCode>0.0%</c:formatCode>
                <c:ptCount val="10"/>
                <c:pt idx="0">
                  <c:v>0.55000000000000004</c:v>
                </c:pt>
                <c:pt idx="1">
                  <c:v>0.28000000000000003</c:v>
                </c:pt>
                <c:pt idx="2">
                  <c:v>0.22</c:v>
                </c:pt>
                <c:pt idx="3">
                  <c:v>0.19</c:v>
                </c:pt>
                <c:pt idx="4">
                  <c:v>0.15</c:v>
                </c:pt>
                <c:pt idx="5">
                  <c:v>0.1</c:v>
                </c:pt>
                <c:pt idx="6">
                  <c:v>0.09</c:v>
                </c:pt>
                <c:pt idx="7">
                  <c:v>0.09</c:v>
                </c:pt>
                <c:pt idx="8">
                  <c:v>0.08</c:v>
                </c:pt>
                <c:pt idx="9">
                  <c:v>0.05</c:v>
                </c:pt>
              </c:numCache>
            </c:numRef>
          </c:val>
        </c:ser>
        <c:dLbls>
          <c:showLegendKey val="0"/>
          <c:showVal val="0"/>
          <c:showCatName val="0"/>
          <c:showSerName val="0"/>
          <c:showPercent val="0"/>
          <c:showBubbleSize val="0"/>
        </c:dLbls>
        <c:gapWidth val="150"/>
        <c:shape val="cylinder"/>
        <c:axId val="142505088"/>
        <c:axId val="142506624"/>
        <c:axId val="0"/>
      </c:bar3DChart>
      <c:catAx>
        <c:axId val="142505088"/>
        <c:scaling>
          <c:orientation val="minMax"/>
        </c:scaling>
        <c:delete val="0"/>
        <c:axPos val="l"/>
        <c:majorTickMark val="out"/>
        <c:minorTickMark val="none"/>
        <c:tickLblPos val="nextTo"/>
        <c:txPr>
          <a:bodyPr/>
          <a:lstStyle/>
          <a:p>
            <a:pPr>
              <a:defRPr b="1"/>
            </a:pPr>
            <a:endParaRPr lang="ru-RU"/>
          </a:p>
        </c:txPr>
        <c:crossAx val="142506624"/>
        <c:crosses val="autoZero"/>
        <c:auto val="1"/>
        <c:lblAlgn val="ctr"/>
        <c:lblOffset val="100"/>
        <c:noMultiLvlLbl val="0"/>
      </c:catAx>
      <c:valAx>
        <c:axId val="142506624"/>
        <c:scaling>
          <c:orientation val="minMax"/>
        </c:scaling>
        <c:delete val="0"/>
        <c:axPos val="b"/>
        <c:majorGridlines/>
        <c:numFmt formatCode="0.0%" sourceLinked="1"/>
        <c:majorTickMark val="out"/>
        <c:minorTickMark val="none"/>
        <c:tickLblPos val="nextTo"/>
        <c:crossAx val="142505088"/>
        <c:crosses val="autoZero"/>
        <c:crossBetween val="between"/>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dLbl>
              <c:idx val="0"/>
              <c:layout>
                <c:manualLayout>
                  <c:x val="1.8640656909846513E-2"/>
                  <c:y val="0"/>
                </c:manualLayout>
              </c:layout>
              <c:showLegendKey val="0"/>
              <c:showVal val="1"/>
              <c:showCatName val="0"/>
              <c:showSerName val="0"/>
              <c:showPercent val="0"/>
              <c:showBubbleSize val="0"/>
            </c:dLbl>
            <c:dLbl>
              <c:idx val="1"/>
              <c:layout>
                <c:manualLayout>
                  <c:x val="2.5810140336710554E-2"/>
                  <c:y val="0"/>
                </c:manualLayout>
              </c:layout>
              <c:showLegendKey val="0"/>
              <c:showVal val="1"/>
              <c:showCatName val="0"/>
              <c:showSerName val="0"/>
              <c:showPercent val="0"/>
              <c:showBubbleSize val="0"/>
            </c:dLbl>
            <c:dLbl>
              <c:idx val="2"/>
              <c:layout>
                <c:manualLayout>
                  <c:x val="1.5772863539100894E-2"/>
                  <c:y val="-1.1452551448107497E-2"/>
                </c:manualLayout>
              </c:layout>
              <c:showLegendKey val="0"/>
              <c:showVal val="1"/>
              <c:showCatName val="0"/>
              <c:showSerName val="0"/>
              <c:showPercent val="0"/>
              <c:showBubbleSize val="0"/>
            </c:dLbl>
            <c:dLbl>
              <c:idx val="3"/>
              <c:layout>
                <c:manualLayout>
                  <c:x val="1.7206760224473705E-2"/>
                  <c:y val="-9.1620411584859979E-3"/>
                </c:manualLayout>
              </c:layout>
              <c:showLegendKey val="0"/>
              <c:showVal val="1"/>
              <c:showCatName val="0"/>
              <c:showSerName val="0"/>
              <c:showPercent val="0"/>
              <c:showBubbleSize val="0"/>
            </c:dLbl>
            <c:dLbl>
              <c:idx val="4"/>
              <c:layout>
                <c:manualLayout>
                  <c:x val="2.2942346965964939E-2"/>
                  <c:y val="2.2905102896214995E-3"/>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0"/>
          </c:dLbls>
          <c:cat>
            <c:strRef>
              <c:f>успеваемость!$S$46:$S$51</c:f>
              <c:strCache>
                <c:ptCount val="6"/>
                <c:pt idx="0">
                  <c:v>Балыкчы колледжи</c:v>
                </c:pt>
                <c:pt idx="1">
                  <c:v>Тоо-кен технологиялык колледжи</c:v>
                </c:pt>
                <c:pt idx="2">
                  <c:v>ОКББ (колледжи) 2-чи кампус </c:v>
                </c:pt>
                <c:pt idx="3">
                  <c:v>Политех. колледжи</c:v>
                </c:pt>
                <c:pt idx="4">
                  <c:v>ОКББ (колледжи) сырт., 2-чи кампус</c:v>
                </c:pt>
                <c:pt idx="5">
                  <c:v>Бишкек техникалык колледжи (БТК)</c:v>
                </c:pt>
              </c:strCache>
            </c:strRef>
          </c:cat>
          <c:val>
            <c:numRef>
              <c:f>успеваемость!$T$46:$T$51</c:f>
              <c:numCache>
                <c:formatCode>0.0%</c:formatCode>
                <c:ptCount val="6"/>
                <c:pt idx="0">
                  <c:v>0.67</c:v>
                </c:pt>
                <c:pt idx="1">
                  <c:v>0.33</c:v>
                </c:pt>
                <c:pt idx="2">
                  <c:v>0.28000000000000003</c:v>
                </c:pt>
                <c:pt idx="3">
                  <c:v>0.2</c:v>
                </c:pt>
                <c:pt idx="4">
                  <c:v>0.15</c:v>
                </c:pt>
                <c:pt idx="5">
                  <c:v>0.08</c:v>
                </c:pt>
              </c:numCache>
            </c:numRef>
          </c:val>
        </c:ser>
        <c:dLbls>
          <c:showLegendKey val="0"/>
          <c:showVal val="0"/>
          <c:showCatName val="0"/>
          <c:showSerName val="0"/>
          <c:showPercent val="0"/>
          <c:showBubbleSize val="0"/>
        </c:dLbls>
        <c:gapWidth val="150"/>
        <c:shape val="cylinder"/>
        <c:axId val="145628544"/>
        <c:axId val="145634432"/>
        <c:axId val="0"/>
      </c:bar3DChart>
      <c:catAx>
        <c:axId val="145628544"/>
        <c:scaling>
          <c:orientation val="minMax"/>
        </c:scaling>
        <c:delete val="0"/>
        <c:axPos val="l"/>
        <c:majorTickMark val="out"/>
        <c:minorTickMark val="none"/>
        <c:tickLblPos val="nextTo"/>
        <c:txPr>
          <a:bodyPr/>
          <a:lstStyle/>
          <a:p>
            <a:pPr>
              <a:defRPr sz="1100" b="1"/>
            </a:pPr>
            <a:endParaRPr lang="ru-RU"/>
          </a:p>
        </c:txPr>
        <c:crossAx val="145634432"/>
        <c:crosses val="autoZero"/>
        <c:auto val="1"/>
        <c:lblAlgn val="ctr"/>
        <c:lblOffset val="100"/>
        <c:noMultiLvlLbl val="0"/>
      </c:catAx>
      <c:valAx>
        <c:axId val="145634432"/>
        <c:scaling>
          <c:orientation val="minMax"/>
        </c:scaling>
        <c:delete val="0"/>
        <c:axPos val="b"/>
        <c:majorGridlines/>
        <c:numFmt formatCode="0.0%" sourceLinked="1"/>
        <c:majorTickMark val="out"/>
        <c:minorTickMark val="none"/>
        <c:tickLblPos val="nextTo"/>
        <c:crossAx val="145628544"/>
        <c:crosses val="autoZero"/>
        <c:crossBetween val="between"/>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dLbl>
              <c:idx val="0"/>
              <c:layout>
                <c:manualLayout>
                  <c:x val="1.3566868638527343E-2"/>
                  <c:y val="1.0264760866688076E-16"/>
                </c:manualLayout>
              </c:layout>
              <c:showLegendKey val="0"/>
              <c:showVal val="1"/>
              <c:showCatName val="0"/>
              <c:showSerName val="0"/>
              <c:showPercent val="0"/>
              <c:showBubbleSize val="0"/>
            </c:dLbl>
            <c:dLbl>
              <c:idx val="1"/>
              <c:layout>
                <c:manualLayout>
                  <c:x val="2.0350302957791014E-2"/>
                  <c:y val="5.5990251524081101E-3"/>
                </c:manualLayout>
              </c:layout>
              <c:showLegendKey val="0"/>
              <c:showVal val="1"/>
              <c:showCatName val="0"/>
              <c:showSerName val="0"/>
              <c:showPercent val="0"/>
              <c:showBubbleSize val="0"/>
            </c:dLbl>
            <c:dLbl>
              <c:idx val="2"/>
              <c:layout>
                <c:manualLayout>
                  <c:x val="2.3742020117422852E-2"/>
                  <c:y val="-2.799512576204055E-3"/>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0"/>
          </c:dLbls>
          <c:cat>
            <c:strRef>
              <c:f>успеваемость!$AE$5:$AE$7</c:f>
              <c:strCache>
                <c:ptCount val="3"/>
                <c:pt idx="0">
                  <c:v>Орто кесиптик билим берүү (магистр)</c:v>
                </c:pt>
                <c:pt idx="1">
                  <c:v>Жогорку кесиптик билим берүү (магистр)</c:v>
                </c:pt>
                <c:pt idx="2">
                  <c:v>Жогорку кесиптик билим берүү (бакалавр, адис)</c:v>
                </c:pt>
              </c:strCache>
            </c:strRef>
          </c:cat>
          <c:val>
            <c:numRef>
              <c:f>успеваемость!$AF$5:$AF$7</c:f>
              <c:numCache>
                <c:formatCode>0.0%</c:formatCode>
                <c:ptCount val="3"/>
                <c:pt idx="0">
                  <c:v>0.76900000000000002</c:v>
                </c:pt>
                <c:pt idx="1">
                  <c:v>0.76300000000000001</c:v>
                </c:pt>
                <c:pt idx="2">
                  <c:v>0.70299999999999996</c:v>
                </c:pt>
              </c:numCache>
            </c:numRef>
          </c:val>
        </c:ser>
        <c:dLbls>
          <c:showLegendKey val="0"/>
          <c:showVal val="0"/>
          <c:showCatName val="0"/>
          <c:showSerName val="0"/>
          <c:showPercent val="0"/>
          <c:showBubbleSize val="0"/>
        </c:dLbls>
        <c:gapWidth val="150"/>
        <c:shape val="cylinder"/>
        <c:axId val="147191680"/>
        <c:axId val="147193216"/>
        <c:axId val="0"/>
      </c:bar3DChart>
      <c:catAx>
        <c:axId val="147191680"/>
        <c:scaling>
          <c:orientation val="minMax"/>
        </c:scaling>
        <c:delete val="0"/>
        <c:axPos val="l"/>
        <c:majorTickMark val="out"/>
        <c:minorTickMark val="none"/>
        <c:tickLblPos val="nextTo"/>
        <c:txPr>
          <a:bodyPr/>
          <a:lstStyle/>
          <a:p>
            <a:pPr>
              <a:defRPr sz="1400" b="1"/>
            </a:pPr>
            <a:endParaRPr lang="ru-RU"/>
          </a:p>
        </c:txPr>
        <c:crossAx val="147193216"/>
        <c:crosses val="autoZero"/>
        <c:auto val="1"/>
        <c:lblAlgn val="ctr"/>
        <c:lblOffset val="100"/>
        <c:noMultiLvlLbl val="0"/>
      </c:catAx>
      <c:valAx>
        <c:axId val="147193216"/>
        <c:scaling>
          <c:orientation val="minMax"/>
        </c:scaling>
        <c:delete val="0"/>
        <c:axPos val="b"/>
        <c:majorGridlines/>
        <c:numFmt formatCode="0.0%" sourceLinked="1"/>
        <c:majorTickMark val="out"/>
        <c:minorTickMark val="none"/>
        <c:tickLblPos val="nextTo"/>
        <c:crossAx val="14719168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dLbl>
              <c:idx val="0"/>
              <c:layout>
                <c:manualLayout>
                  <c:x val="3.1190045119961336E-2"/>
                  <c:y val="-2.5927097900313372E-2"/>
                </c:manualLayout>
              </c:layout>
              <c:showLegendKey val="0"/>
              <c:showVal val="1"/>
              <c:showCatName val="0"/>
              <c:showSerName val="0"/>
              <c:showPercent val="0"/>
              <c:showBubbleSize val="0"/>
            </c:dLbl>
            <c:dLbl>
              <c:idx val="1"/>
              <c:layout>
                <c:manualLayout>
                  <c:x val="1.8714027071976801E-2"/>
                  <c:y val="-2.0741678320250746E-2"/>
                </c:manualLayout>
              </c:layout>
              <c:showLegendKey val="0"/>
              <c:showVal val="1"/>
              <c:showCatName val="0"/>
              <c:showSerName val="0"/>
              <c:showPercent val="0"/>
              <c:showBubbleSize val="0"/>
            </c:dLbl>
            <c:dLbl>
              <c:idx val="2"/>
              <c:layout>
                <c:manualLayout>
                  <c:x val="2.8071040607965201E-2"/>
                  <c:y val="1.0370839160125348E-2"/>
                </c:manualLayout>
              </c:layout>
              <c:showLegendKey val="0"/>
              <c:showVal val="1"/>
              <c:showCatName val="0"/>
              <c:showSerName val="0"/>
              <c:showPercent val="0"/>
              <c:showBubbleSize val="0"/>
            </c:dLbl>
            <c:txPr>
              <a:bodyPr/>
              <a:lstStyle/>
              <a:p>
                <a:pPr>
                  <a:defRPr sz="1200" b="1" i="0"/>
                </a:pPr>
                <a:endParaRPr lang="ru-RU"/>
              </a:p>
            </c:txPr>
            <c:showLegendKey val="0"/>
            <c:showVal val="1"/>
            <c:showCatName val="0"/>
            <c:showSerName val="0"/>
            <c:showPercent val="0"/>
            <c:showBubbleSize val="0"/>
            <c:showLeaderLines val="0"/>
          </c:dLbls>
          <c:cat>
            <c:strRef>
              <c:f>'успеваемость 2'!$A$58:$A$60</c:f>
              <c:strCache>
                <c:ptCount val="3"/>
                <c:pt idx="0">
                  <c:v>ЖКББ (бакалавр, адис)</c:v>
                </c:pt>
                <c:pt idx="1">
                  <c:v>Колледж (ОКББ)</c:v>
                </c:pt>
                <c:pt idx="2">
                  <c:v>Магистратура</c:v>
                </c:pt>
              </c:strCache>
            </c:strRef>
          </c:cat>
          <c:val>
            <c:numRef>
              <c:f>'успеваемость 2'!$B$58:$B$60</c:f>
              <c:numCache>
                <c:formatCode>0.0%</c:formatCode>
                <c:ptCount val="3"/>
                <c:pt idx="0">
                  <c:v>0.71199999999999997</c:v>
                </c:pt>
                <c:pt idx="1">
                  <c:v>0.24099999999999999</c:v>
                </c:pt>
                <c:pt idx="2">
                  <c:v>4.7E-2</c:v>
                </c:pt>
              </c:numCache>
            </c:numRef>
          </c:val>
        </c:ser>
        <c:dLbls>
          <c:showLegendKey val="0"/>
          <c:showVal val="0"/>
          <c:showCatName val="0"/>
          <c:showSerName val="0"/>
          <c:showPercent val="0"/>
          <c:showBubbleSize val="0"/>
        </c:dLbls>
        <c:gapWidth val="150"/>
        <c:shape val="cylinder"/>
        <c:axId val="34350592"/>
        <c:axId val="34352128"/>
        <c:axId val="0"/>
      </c:bar3DChart>
      <c:catAx>
        <c:axId val="34350592"/>
        <c:scaling>
          <c:orientation val="minMax"/>
        </c:scaling>
        <c:delete val="0"/>
        <c:axPos val="l"/>
        <c:majorTickMark val="out"/>
        <c:minorTickMark val="none"/>
        <c:tickLblPos val="nextTo"/>
        <c:txPr>
          <a:bodyPr/>
          <a:lstStyle/>
          <a:p>
            <a:pPr>
              <a:defRPr sz="1000" b="1"/>
            </a:pPr>
            <a:endParaRPr lang="ru-RU"/>
          </a:p>
        </c:txPr>
        <c:crossAx val="34352128"/>
        <c:crosses val="autoZero"/>
        <c:auto val="1"/>
        <c:lblAlgn val="ctr"/>
        <c:lblOffset val="100"/>
        <c:noMultiLvlLbl val="0"/>
      </c:catAx>
      <c:valAx>
        <c:axId val="34352128"/>
        <c:scaling>
          <c:orientation val="minMax"/>
        </c:scaling>
        <c:delete val="0"/>
        <c:axPos val="b"/>
        <c:majorGridlines/>
        <c:numFmt formatCode="0.0%" sourceLinked="1"/>
        <c:majorTickMark val="out"/>
        <c:minorTickMark val="none"/>
        <c:tickLblPos val="nextTo"/>
        <c:crossAx val="34350592"/>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dLbls>
            <c:txPr>
              <a:bodyPr/>
              <a:lstStyle/>
              <a:p>
                <a:pPr>
                  <a:defRPr sz="1200" b="1"/>
                </a:pPr>
                <a:endParaRPr lang="ru-RU"/>
              </a:p>
            </c:txPr>
            <c:showLegendKey val="0"/>
            <c:showVal val="1"/>
            <c:showCatName val="0"/>
            <c:showSerName val="0"/>
            <c:showPercent val="0"/>
            <c:showBubbleSize val="0"/>
            <c:showLeaderLines val="0"/>
          </c:dLbls>
          <c:cat>
            <c:strRef>
              <c:f>Посещаемость!$A$7:$A$20</c:f>
              <c:strCache>
                <c:ptCount val="14"/>
                <c:pt idx="0">
                  <c:v>МЖМ</c:v>
                </c:pt>
                <c:pt idx="1">
                  <c:v>КТ-МИ Асаналиев ат.</c:v>
                </c:pt>
                <c:pt idx="2">
                  <c:v>КИ-КИ Исанов ат.</c:v>
                </c:pt>
                <c:pt idx="3">
                  <c:v>ТжРИ</c:v>
                </c:pt>
                <c:pt idx="4">
                  <c:v>МТИ</c:v>
                </c:pt>
                <c:pt idx="5">
                  <c:v>КГТИ</c:v>
                </c:pt>
                <c:pt idx="6">
                  <c:v>ЭжБЖМ</c:v>
                </c:pt>
                <c:pt idx="7">
                  <c:v>ЭИ</c:v>
                </c:pt>
                <c:pt idx="8">
                  <c:v>ЛЭЖМ</c:v>
                </c:pt>
                <c:pt idx="9">
                  <c:v>БББПИ</c:v>
                </c:pt>
                <c:pt idx="10">
                  <c:v>ТИ</c:v>
                </c:pt>
                <c:pt idx="11">
                  <c:v>ЭжТИ</c:v>
                </c:pt>
                <c:pt idx="12">
                  <c:v>АжДИ</c:v>
                </c:pt>
                <c:pt idx="13">
                  <c:v>Политех.колледж</c:v>
                </c:pt>
              </c:strCache>
            </c:strRef>
          </c:cat>
          <c:val>
            <c:numRef>
              <c:f>Посещаемость!$B$7:$B$20</c:f>
              <c:numCache>
                <c:formatCode>0%</c:formatCode>
                <c:ptCount val="14"/>
                <c:pt idx="0">
                  <c:v>0.7</c:v>
                </c:pt>
                <c:pt idx="1">
                  <c:v>0.72</c:v>
                </c:pt>
                <c:pt idx="2">
                  <c:v>0.74</c:v>
                </c:pt>
                <c:pt idx="3">
                  <c:v>0.75</c:v>
                </c:pt>
                <c:pt idx="4">
                  <c:v>0.78</c:v>
                </c:pt>
                <c:pt idx="5">
                  <c:v>0.78</c:v>
                </c:pt>
                <c:pt idx="6">
                  <c:v>0.78</c:v>
                </c:pt>
                <c:pt idx="7">
                  <c:v>0.79</c:v>
                </c:pt>
                <c:pt idx="8">
                  <c:v>0.79</c:v>
                </c:pt>
                <c:pt idx="9">
                  <c:v>0.79</c:v>
                </c:pt>
                <c:pt idx="10">
                  <c:v>0.8</c:v>
                </c:pt>
                <c:pt idx="11">
                  <c:v>0.8</c:v>
                </c:pt>
                <c:pt idx="12">
                  <c:v>0.8</c:v>
                </c:pt>
                <c:pt idx="13">
                  <c:v>0.85</c:v>
                </c:pt>
              </c:numCache>
            </c:numRef>
          </c:val>
        </c:ser>
        <c:dLbls>
          <c:showLegendKey val="0"/>
          <c:showVal val="0"/>
          <c:showCatName val="0"/>
          <c:showSerName val="0"/>
          <c:showPercent val="0"/>
          <c:showBubbleSize val="0"/>
        </c:dLbls>
        <c:gapWidth val="150"/>
        <c:shape val="cylinder"/>
        <c:axId val="33153792"/>
        <c:axId val="33155328"/>
        <c:axId val="0"/>
      </c:bar3DChart>
      <c:catAx>
        <c:axId val="33153792"/>
        <c:scaling>
          <c:orientation val="minMax"/>
        </c:scaling>
        <c:delete val="0"/>
        <c:axPos val="b"/>
        <c:numFmt formatCode="General" sourceLinked="1"/>
        <c:majorTickMark val="out"/>
        <c:minorTickMark val="none"/>
        <c:tickLblPos val="nextTo"/>
        <c:txPr>
          <a:bodyPr/>
          <a:lstStyle/>
          <a:p>
            <a:pPr>
              <a:defRPr b="1"/>
            </a:pPr>
            <a:endParaRPr lang="ru-RU"/>
          </a:p>
        </c:txPr>
        <c:crossAx val="33155328"/>
        <c:crosses val="autoZero"/>
        <c:auto val="1"/>
        <c:lblAlgn val="ctr"/>
        <c:lblOffset val="100"/>
        <c:noMultiLvlLbl val="0"/>
      </c:catAx>
      <c:valAx>
        <c:axId val="33155328"/>
        <c:scaling>
          <c:orientation val="minMax"/>
        </c:scaling>
        <c:delete val="0"/>
        <c:axPos val="l"/>
        <c:majorGridlines/>
        <c:numFmt formatCode="0%" sourceLinked="1"/>
        <c:majorTickMark val="out"/>
        <c:minorTickMark val="none"/>
        <c:tickLblPos val="nextTo"/>
        <c:crossAx val="33153792"/>
        <c:crosses val="autoZero"/>
        <c:crossBetween val="between"/>
      </c:valAx>
      <c:spPr>
        <a:noFill/>
        <a:ln w="25400">
          <a:no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txPr>
              <a:bodyPr/>
              <a:lstStyle/>
              <a:p>
                <a:pPr>
                  <a:defRPr sz="1100" b="1"/>
                </a:pPr>
                <a:endParaRPr lang="ru-RU"/>
              </a:p>
            </c:txPr>
            <c:showLegendKey val="0"/>
            <c:showVal val="1"/>
            <c:showCatName val="0"/>
            <c:showSerName val="0"/>
            <c:showPercent val="0"/>
            <c:showBubbleSize val="0"/>
            <c:showLeaderLines val="0"/>
          </c:dLbls>
          <c:cat>
            <c:strRef>
              <c:f>успеваемость!$A$14:$A$26</c:f>
              <c:strCache>
                <c:ptCount val="13"/>
                <c:pt idx="0">
                  <c:v>ТжРИ (ИТР)</c:v>
                </c:pt>
                <c:pt idx="1">
                  <c:v>Исанов ат.КИ-КИ</c:v>
                </c:pt>
                <c:pt idx="2">
                  <c:v>ЛЭЖМ (МВШЛ)</c:v>
                </c:pt>
                <c:pt idx="3">
                  <c:v>МЖМ</c:v>
                </c:pt>
                <c:pt idx="4">
                  <c:v>ЭИ</c:v>
                </c:pt>
                <c:pt idx="5">
                  <c:v>ЭжТИ (ИЭТ)</c:v>
                </c:pt>
                <c:pt idx="6">
                  <c:v>ТИ</c:v>
                </c:pt>
                <c:pt idx="7">
                  <c:v>ЭжБЖМ (ВШЭБ)</c:v>
                </c:pt>
                <c:pt idx="8">
                  <c:v>АжДИ (ИАД)</c:v>
                </c:pt>
                <c:pt idx="9">
                  <c:v>БББПИ (ИСОП)</c:v>
                </c:pt>
                <c:pt idx="10">
                  <c:v>МТИ (ИИТ)</c:v>
                </c:pt>
                <c:pt idx="11">
                  <c:v>КГТИ</c:v>
                </c:pt>
                <c:pt idx="12">
                  <c:v>Асаналиев ат.КТ-МИ</c:v>
                </c:pt>
              </c:strCache>
            </c:strRef>
          </c:cat>
          <c:val>
            <c:numRef>
              <c:f>успеваемость!$B$14:$B$26</c:f>
              <c:numCache>
                <c:formatCode>0.0%</c:formatCode>
                <c:ptCount val="13"/>
                <c:pt idx="0">
                  <c:v>0.78900000000000003</c:v>
                </c:pt>
                <c:pt idx="1">
                  <c:v>0.78</c:v>
                </c:pt>
                <c:pt idx="2">
                  <c:v>0.77700000000000002</c:v>
                </c:pt>
                <c:pt idx="3">
                  <c:v>0.76100000000000001</c:v>
                </c:pt>
                <c:pt idx="4">
                  <c:v>0.747</c:v>
                </c:pt>
                <c:pt idx="5">
                  <c:v>0.74299999999999999</c:v>
                </c:pt>
                <c:pt idx="6">
                  <c:v>0.74099999999999999</c:v>
                </c:pt>
                <c:pt idx="7">
                  <c:v>0.73799999999999999</c:v>
                </c:pt>
                <c:pt idx="8">
                  <c:v>0.67</c:v>
                </c:pt>
                <c:pt idx="9">
                  <c:v>0.66300000000000003</c:v>
                </c:pt>
                <c:pt idx="10">
                  <c:v>0.58699999999999997</c:v>
                </c:pt>
                <c:pt idx="11">
                  <c:v>0.54200000000000004</c:v>
                </c:pt>
                <c:pt idx="12">
                  <c:v>0.51300000000000001</c:v>
                </c:pt>
              </c:numCache>
            </c:numRef>
          </c:val>
        </c:ser>
        <c:dLbls>
          <c:showLegendKey val="0"/>
          <c:showVal val="0"/>
          <c:showCatName val="0"/>
          <c:showSerName val="0"/>
          <c:showPercent val="0"/>
          <c:showBubbleSize val="0"/>
        </c:dLbls>
        <c:gapWidth val="150"/>
        <c:shape val="cylinder"/>
        <c:axId val="36136832"/>
        <c:axId val="36169600"/>
        <c:axId val="0"/>
      </c:bar3DChart>
      <c:catAx>
        <c:axId val="36136832"/>
        <c:scaling>
          <c:orientation val="minMax"/>
        </c:scaling>
        <c:delete val="0"/>
        <c:axPos val="l"/>
        <c:majorTickMark val="out"/>
        <c:minorTickMark val="none"/>
        <c:tickLblPos val="nextTo"/>
        <c:txPr>
          <a:bodyPr/>
          <a:lstStyle/>
          <a:p>
            <a:pPr>
              <a:defRPr b="1"/>
            </a:pPr>
            <a:endParaRPr lang="ru-RU"/>
          </a:p>
        </c:txPr>
        <c:crossAx val="36169600"/>
        <c:crosses val="autoZero"/>
        <c:auto val="1"/>
        <c:lblAlgn val="ctr"/>
        <c:lblOffset val="100"/>
        <c:noMultiLvlLbl val="0"/>
      </c:catAx>
      <c:valAx>
        <c:axId val="36169600"/>
        <c:scaling>
          <c:orientation val="minMax"/>
        </c:scaling>
        <c:delete val="0"/>
        <c:axPos val="b"/>
        <c:majorGridlines/>
        <c:numFmt formatCode="0.0%" sourceLinked="1"/>
        <c:majorTickMark val="out"/>
        <c:minorTickMark val="none"/>
        <c:tickLblPos val="nextTo"/>
        <c:crossAx val="36136832"/>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успеваемость!$B$30</c:f>
              <c:strCache>
                <c:ptCount val="1"/>
                <c:pt idx="0">
                  <c:v>усп</c:v>
                </c:pt>
              </c:strCache>
            </c:strRef>
          </c:tx>
          <c:spPr>
            <a:solidFill>
              <a:srgbClr val="0070C0"/>
            </a:solidFill>
          </c:spPr>
          <c:invertIfNegative val="0"/>
          <c:dLbls>
            <c:txPr>
              <a:bodyPr/>
              <a:lstStyle/>
              <a:p>
                <a:pPr>
                  <a:defRPr sz="1200" b="1"/>
                </a:pPr>
                <a:endParaRPr lang="ru-RU"/>
              </a:p>
            </c:txPr>
            <c:showLegendKey val="0"/>
            <c:showVal val="1"/>
            <c:showCatName val="0"/>
            <c:showSerName val="0"/>
            <c:showPercent val="0"/>
            <c:showBubbleSize val="0"/>
            <c:showLeaderLines val="0"/>
          </c:dLbls>
          <c:cat>
            <c:strRef>
              <c:f>успеваемость!$A$31:$A$40</c:f>
              <c:strCache>
                <c:ptCount val="10"/>
                <c:pt idx="0">
                  <c:v>ЛЭЖМ (МВШЛ) сырт.</c:v>
                </c:pt>
                <c:pt idx="1">
                  <c:v>ТжРИ (ИТР) сырт.</c:v>
                </c:pt>
                <c:pt idx="2">
                  <c:v>ДБББ (ЦДО) 2-чи Кампус</c:v>
                </c:pt>
                <c:pt idx="3">
                  <c:v>ЭИ сырт.</c:v>
                </c:pt>
                <c:pt idx="4">
                  <c:v>МТИ (ИИТ) сырт.</c:v>
                </c:pt>
                <c:pt idx="5">
                  <c:v>ЭжБЖМ (ВШЭБ) сырт.</c:v>
                </c:pt>
                <c:pt idx="6">
                  <c:v>ЭжТИ (ИЭТ) сырт.</c:v>
                </c:pt>
                <c:pt idx="7">
                  <c:v>КГТИ сырт.</c:v>
                </c:pt>
                <c:pt idx="8">
                  <c:v>МЖМ сырт.</c:v>
                </c:pt>
                <c:pt idx="9">
                  <c:v>ТИ сырт.</c:v>
                </c:pt>
              </c:strCache>
            </c:strRef>
          </c:cat>
          <c:val>
            <c:numRef>
              <c:f>успеваемость!$B$31:$B$40</c:f>
              <c:numCache>
                <c:formatCode>0.0%</c:formatCode>
                <c:ptCount val="10"/>
                <c:pt idx="0">
                  <c:v>1</c:v>
                </c:pt>
                <c:pt idx="1">
                  <c:v>0.93100000000000005</c:v>
                </c:pt>
                <c:pt idx="2">
                  <c:v>0.88700000000000001</c:v>
                </c:pt>
                <c:pt idx="3">
                  <c:v>0.86899999999999999</c:v>
                </c:pt>
                <c:pt idx="4">
                  <c:v>0.84899999999999998</c:v>
                </c:pt>
                <c:pt idx="5">
                  <c:v>0.80400000000000005</c:v>
                </c:pt>
                <c:pt idx="6">
                  <c:v>0.80200000000000005</c:v>
                </c:pt>
                <c:pt idx="7">
                  <c:v>0.78800000000000003</c:v>
                </c:pt>
                <c:pt idx="8">
                  <c:v>0.77</c:v>
                </c:pt>
                <c:pt idx="9">
                  <c:v>0.55400000000000005</c:v>
                </c:pt>
              </c:numCache>
            </c:numRef>
          </c:val>
        </c:ser>
        <c:dLbls>
          <c:showLegendKey val="0"/>
          <c:showVal val="0"/>
          <c:showCatName val="0"/>
          <c:showSerName val="0"/>
          <c:showPercent val="0"/>
          <c:showBubbleSize val="0"/>
        </c:dLbls>
        <c:gapWidth val="150"/>
        <c:shape val="cylinder"/>
        <c:axId val="37820288"/>
        <c:axId val="37821824"/>
        <c:axId val="0"/>
      </c:bar3DChart>
      <c:catAx>
        <c:axId val="37820288"/>
        <c:scaling>
          <c:orientation val="minMax"/>
        </c:scaling>
        <c:delete val="0"/>
        <c:axPos val="l"/>
        <c:majorTickMark val="out"/>
        <c:minorTickMark val="none"/>
        <c:tickLblPos val="nextTo"/>
        <c:txPr>
          <a:bodyPr/>
          <a:lstStyle/>
          <a:p>
            <a:pPr>
              <a:defRPr b="1"/>
            </a:pPr>
            <a:endParaRPr lang="ru-RU"/>
          </a:p>
        </c:txPr>
        <c:crossAx val="37821824"/>
        <c:crosses val="autoZero"/>
        <c:auto val="1"/>
        <c:lblAlgn val="ctr"/>
        <c:lblOffset val="100"/>
        <c:noMultiLvlLbl val="0"/>
      </c:catAx>
      <c:valAx>
        <c:axId val="37821824"/>
        <c:scaling>
          <c:orientation val="minMax"/>
        </c:scaling>
        <c:delete val="0"/>
        <c:axPos val="b"/>
        <c:majorGridlines/>
        <c:numFmt formatCode="0.0%" sourceLinked="1"/>
        <c:majorTickMark val="out"/>
        <c:minorTickMark val="none"/>
        <c:tickLblPos val="nextTo"/>
        <c:crossAx val="3782028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dLbl>
              <c:idx val="0"/>
              <c:layout>
                <c:manualLayout>
                  <c:x val="2.0576417435099803E-2"/>
                  <c:y val="0"/>
                </c:manualLayout>
              </c:layout>
              <c:showLegendKey val="0"/>
              <c:showVal val="1"/>
              <c:showCatName val="0"/>
              <c:showSerName val="0"/>
              <c:showPercent val="0"/>
              <c:showBubbleSize val="0"/>
            </c:dLbl>
            <c:dLbl>
              <c:idx val="1"/>
              <c:layout>
                <c:manualLayout>
                  <c:x val="1.3227696922564159E-2"/>
                  <c:y val="0"/>
                </c:manualLayout>
              </c:layout>
              <c:showLegendKey val="0"/>
              <c:showVal val="1"/>
              <c:showCatName val="0"/>
              <c:showSerName val="0"/>
              <c:showPercent val="0"/>
              <c:showBubbleSize val="0"/>
            </c:dLbl>
            <c:dLbl>
              <c:idx val="2"/>
              <c:layout>
                <c:manualLayout>
                  <c:x val="1.4697441025071289E-2"/>
                  <c:y val="0"/>
                </c:manualLayout>
              </c:layout>
              <c:showLegendKey val="0"/>
              <c:showVal val="1"/>
              <c:showCatName val="0"/>
              <c:showSerName val="0"/>
              <c:showPercent val="0"/>
              <c:showBubbleSize val="0"/>
            </c:dLbl>
            <c:dLbl>
              <c:idx val="3"/>
              <c:layout>
                <c:manualLayout>
                  <c:x val="7.3487205125356446E-3"/>
                  <c:y val="-2.3323191112064445E-3"/>
                </c:manualLayout>
              </c:layout>
              <c:showLegendKey val="0"/>
              <c:showVal val="1"/>
              <c:showCatName val="0"/>
              <c:showSerName val="0"/>
              <c:showPercent val="0"/>
              <c:showBubbleSize val="0"/>
            </c:dLbl>
            <c:dLbl>
              <c:idx val="4"/>
              <c:layout>
                <c:manualLayout>
                  <c:x val="1.6167185127578417E-2"/>
                  <c:y val="-2.3323191112064445E-3"/>
                </c:manualLayout>
              </c:layout>
              <c:showLegendKey val="0"/>
              <c:showVal val="1"/>
              <c:showCatName val="0"/>
              <c:showSerName val="0"/>
              <c:showPercent val="0"/>
              <c:showBubbleSize val="0"/>
            </c:dLbl>
            <c:dLbl>
              <c:idx val="5"/>
              <c:layout>
                <c:manualLayout>
                  <c:x val="8.8184646150427735E-3"/>
                  <c:y val="-4.6646382224128889E-3"/>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0"/>
          </c:dLbls>
          <c:cat>
            <c:strRef>
              <c:f>успеваемость!$A$48:$A$53</c:f>
              <c:strCache>
                <c:ptCount val="6"/>
                <c:pt idx="0">
                  <c:v>Тоо-кен технологиялык колледжи</c:v>
                </c:pt>
                <c:pt idx="1">
                  <c:v>Балыкчы колледжи</c:v>
                </c:pt>
                <c:pt idx="2">
                  <c:v>Политех. колледжи</c:v>
                </c:pt>
                <c:pt idx="3">
                  <c:v>ОКББ (колледжи) 2-чи кампус </c:v>
                </c:pt>
                <c:pt idx="4">
                  <c:v>Бишкек техникалык колледжи (БТК)</c:v>
                </c:pt>
                <c:pt idx="5">
                  <c:v>ОКББ (колледжи) сырт., 2-чи кампус</c:v>
                </c:pt>
              </c:strCache>
            </c:strRef>
          </c:cat>
          <c:val>
            <c:numRef>
              <c:f>успеваемость!$B$48:$B$53</c:f>
              <c:numCache>
                <c:formatCode>0.0%</c:formatCode>
                <c:ptCount val="6"/>
                <c:pt idx="0">
                  <c:v>0.96</c:v>
                </c:pt>
                <c:pt idx="1">
                  <c:v>0.90800000000000003</c:v>
                </c:pt>
                <c:pt idx="2">
                  <c:v>0.80400000000000005</c:v>
                </c:pt>
                <c:pt idx="3">
                  <c:v>0.79</c:v>
                </c:pt>
                <c:pt idx="4">
                  <c:v>0.69</c:v>
                </c:pt>
                <c:pt idx="5">
                  <c:v>0.626</c:v>
                </c:pt>
              </c:numCache>
            </c:numRef>
          </c:val>
        </c:ser>
        <c:dLbls>
          <c:showLegendKey val="0"/>
          <c:showVal val="0"/>
          <c:showCatName val="0"/>
          <c:showSerName val="0"/>
          <c:showPercent val="0"/>
          <c:showBubbleSize val="0"/>
        </c:dLbls>
        <c:gapWidth val="150"/>
        <c:shape val="cylinder"/>
        <c:axId val="136914048"/>
        <c:axId val="136915584"/>
        <c:axId val="0"/>
      </c:bar3DChart>
      <c:catAx>
        <c:axId val="136914048"/>
        <c:scaling>
          <c:orientation val="minMax"/>
        </c:scaling>
        <c:delete val="0"/>
        <c:axPos val="l"/>
        <c:majorTickMark val="out"/>
        <c:minorTickMark val="none"/>
        <c:tickLblPos val="nextTo"/>
        <c:txPr>
          <a:bodyPr/>
          <a:lstStyle/>
          <a:p>
            <a:pPr>
              <a:defRPr b="1"/>
            </a:pPr>
            <a:endParaRPr lang="ru-RU"/>
          </a:p>
        </c:txPr>
        <c:crossAx val="136915584"/>
        <c:crosses val="autoZero"/>
        <c:auto val="1"/>
        <c:lblAlgn val="ctr"/>
        <c:lblOffset val="100"/>
        <c:noMultiLvlLbl val="0"/>
      </c:catAx>
      <c:valAx>
        <c:axId val="136915584"/>
        <c:scaling>
          <c:orientation val="minMax"/>
        </c:scaling>
        <c:delete val="0"/>
        <c:axPos val="b"/>
        <c:majorGridlines/>
        <c:numFmt formatCode="0.0%" sourceLinked="1"/>
        <c:majorTickMark val="out"/>
        <c:minorTickMark val="none"/>
        <c:tickLblPos val="nextTo"/>
        <c:crossAx val="136914048"/>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FF0000"/>
                </a:solidFill>
              </a:defRPr>
            </a:pPr>
            <a:r>
              <a:rPr lang="ru-RU" sz="1800" b="1">
                <a:solidFill>
                  <a:srgbClr val="FF0000"/>
                </a:solidFill>
                <a:effectLst/>
              </a:rPr>
              <a:t>Жогорку кесиптик билим берүү </a:t>
            </a:r>
            <a:endParaRPr lang="ru-RU">
              <a:solidFill>
                <a:srgbClr val="FF0000"/>
              </a:solidFill>
              <a:effectLst/>
            </a:endParaRP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txPr>
              <a:bodyPr/>
              <a:lstStyle/>
              <a:p>
                <a:pPr>
                  <a:defRPr sz="1200" b="1"/>
                </a:pPr>
                <a:endParaRPr lang="ru-RU"/>
              </a:p>
            </c:txPr>
            <c:showLegendKey val="0"/>
            <c:showVal val="1"/>
            <c:showCatName val="0"/>
            <c:showSerName val="0"/>
            <c:showPercent val="0"/>
            <c:showBubbleSize val="0"/>
            <c:showLeaderLines val="0"/>
          </c:dLbls>
          <c:cat>
            <c:strRef>
              <c:f>успеваемость!$A$63:$A$68</c:f>
              <c:strCache>
                <c:ptCount val="6"/>
                <c:pt idx="0">
                  <c:v>Кара-Балта ш. филиал (күн/ сырт.)</c:v>
                </c:pt>
                <c:pt idx="1">
                  <c:v>Токмок ш. филиал сырт.</c:v>
                </c:pt>
                <c:pt idx="2">
                  <c:v>Токмок ш. филиал күн.</c:v>
                </c:pt>
                <c:pt idx="3">
                  <c:v>Кара-Куль ш. филиал  (күн/ сырт.)</c:v>
                </c:pt>
                <c:pt idx="4">
                  <c:v>Кызыл-Кыя ш. филиал күн</c:v>
                </c:pt>
                <c:pt idx="5">
                  <c:v>Кызыл-Кыя ш. филиал сырт.</c:v>
                </c:pt>
              </c:strCache>
            </c:strRef>
          </c:cat>
          <c:val>
            <c:numRef>
              <c:f>успеваемость!$B$63:$B$68</c:f>
              <c:numCache>
                <c:formatCode>0.0%</c:formatCode>
                <c:ptCount val="6"/>
                <c:pt idx="0">
                  <c:v>0.97699999999999998</c:v>
                </c:pt>
                <c:pt idx="1">
                  <c:v>0.90300000000000002</c:v>
                </c:pt>
                <c:pt idx="2">
                  <c:v>0.88800000000000001</c:v>
                </c:pt>
                <c:pt idx="3">
                  <c:v>0.86299999999999999</c:v>
                </c:pt>
                <c:pt idx="4">
                  <c:v>0.77500000000000002</c:v>
                </c:pt>
                <c:pt idx="5">
                  <c:v>0.61199999999999999</c:v>
                </c:pt>
              </c:numCache>
            </c:numRef>
          </c:val>
        </c:ser>
        <c:dLbls>
          <c:showLegendKey val="0"/>
          <c:showVal val="0"/>
          <c:showCatName val="0"/>
          <c:showSerName val="0"/>
          <c:showPercent val="0"/>
          <c:showBubbleSize val="0"/>
        </c:dLbls>
        <c:gapWidth val="150"/>
        <c:shape val="cylinder"/>
        <c:axId val="145239424"/>
        <c:axId val="145273984"/>
        <c:axId val="0"/>
      </c:bar3DChart>
      <c:catAx>
        <c:axId val="145239424"/>
        <c:scaling>
          <c:orientation val="minMax"/>
        </c:scaling>
        <c:delete val="0"/>
        <c:axPos val="l"/>
        <c:majorTickMark val="out"/>
        <c:minorTickMark val="none"/>
        <c:tickLblPos val="nextTo"/>
        <c:txPr>
          <a:bodyPr/>
          <a:lstStyle/>
          <a:p>
            <a:pPr>
              <a:defRPr b="1"/>
            </a:pPr>
            <a:endParaRPr lang="ru-RU"/>
          </a:p>
        </c:txPr>
        <c:crossAx val="145273984"/>
        <c:crosses val="autoZero"/>
        <c:auto val="1"/>
        <c:lblAlgn val="ctr"/>
        <c:lblOffset val="100"/>
        <c:noMultiLvlLbl val="0"/>
      </c:catAx>
      <c:valAx>
        <c:axId val="145273984"/>
        <c:scaling>
          <c:orientation val="minMax"/>
        </c:scaling>
        <c:delete val="0"/>
        <c:axPos val="b"/>
        <c:majorGridlines/>
        <c:numFmt formatCode="0.0%" sourceLinked="1"/>
        <c:majorTickMark val="out"/>
        <c:minorTickMark val="none"/>
        <c:tickLblPos val="nextTo"/>
        <c:crossAx val="145239424"/>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FF0000"/>
                </a:solidFill>
              </a:defRPr>
            </a:pPr>
            <a:r>
              <a:rPr lang="ru-RU" sz="1800" b="1" i="0" baseline="0">
                <a:solidFill>
                  <a:srgbClr val="FF0000"/>
                </a:solidFill>
                <a:effectLst/>
              </a:rPr>
              <a:t>Орто кесиптик билим берүү </a:t>
            </a:r>
            <a:endParaRPr lang="ru-RU">
              <a:solidFill>
                <a:srgbClr val="FF0000"/>
              </a:solidFill>
              <a:effectLst/>
            </a:endParaRP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txPr>
              <a:bodyPr/>
              <a:lstStyle/>
              <a:p>
                <a:pPr>
                  <a:defRPr b="1"/>
                </a:pPr>
                <a:endParaRPr lang="ru-RU"/>
              </a:p>
            </c:txPr>
            <c:showLegendKey val="0"/>
            <c:showVal val="1"/>
            <c:showCatName val="0"/>
            <c:showSerName val="0"/>
            <c:showPercent val="0"/>
            <c:showBubbleSize val="0"/>
            <c:showLeaderLines val="0"/>
          </c:dLbls>
          <c:cat>
            <c:strRef>
              <c:f>успеваемость!$A$72:$A$74</c:f>
              <c:strCache>
                <c:ptCount val="3"/>
                <c:pt idx="0">
                  <c:v>Кара-Куль ш. филиал ОКББ</c:v>
                </c:pt>
                <c:pt idx="1">
                  <c:v>Токмок ш. филиал ОКББ</c:v>
                </c:pt>
                <c:pt idx="2">
                  <c:v>Кара-Балта ш. филиал ОКББ</c:v>
                </c:pt>
              </c:strCache>
            </c:strRef>
          </c:cat>
          <c:val>
            <c:numRef>
              <c:f>успеваемость!$B$72:$B$74</c:f>
              <c:numCache>
                <c:formatCode>0.0%</c:formatCode>
                <c:ptCount val="3"/>
                <c:pt idx="0">
                  <c:v>0.82199999999999995</c:v>
                </c:pt>
                <c:pt idx="1">
                  <c:v>0.68200000000000005</c:v>
                </c:pt>
                <c:pt idx="2">
                  <c:v>0.49199999999999999</c:v>
                </c:pt>
              </c:numCache>
            </c:numRef>
          </c:val>
        </c:ser>
        <c:dLbls>
          <c:showLegendKey val="0"/>
          <c:showVal val="0"/>
          <c:showCatName val="0"/>
          <c:showSerName val="0"/>
          <c:showPercent val="0"/>
          <c:showBubbleSize val="0"/>
        </c:dLbls>
        <c:gapWidth val="150"/>
        <c:shape val="cylinder"/>
        <c:axId val="145479168"/>
        <c:axId val="145480704"/>
        <c:axId val="0"/>
      </c:bar3DChart>
      <c:catAx>
        <c:axId val="145479168"/>
        <c:scaling>
          <c:orientation val="minMax"/>
        </c:scaling>
        <c:delete val="0"/>
        <c:axPos val="l"/>
        <c:majorTickMark val="out"/>
        <c:minorTickMark val="none"/>
        <c:tickLblPos val="nextTo"/>
        <c:txPr>
          <a:bodyPr/>
          <a:lstStyle/>
          <a:p>
            <a:pPr>
              <a:defRPr b="1"/>
            </a:pPr>
            <a:endParaRPr lang="ru-RU"/>
          </a:p>
        </c:txPr>
        <c:crossAx val="145480704"/>
        <c:crosses val="autoZero"/>
        <c:auto val="1"/>
        <c:lblAlgn val="ctr"/>
        <c:lblOffset val="100"/>
        <c:noMultiLvlLbl val="0"/>
      </c:catAx>
      <c:valAx>
        <c:axId val="145480704"/>
        <c:scaling>
          <c:orientation val="minMax"/>
        </c:scaling>
        <c:delete val="0"/>
        <c:axPos val="b"/>
        <c:majorGridlines/>
        <c:numFmt formatCode="0.0%" sourceLinked="1"/>
        <c:majorTickMark val="out"/>
        <c:minorTickMark val="none"/>
        <c:tickLblPos val="nextTo"/>
        <c:crossAx val="145479168"/>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dirty="0" smtClean="0">
                <a:solidFill>
                  <a:srgbClr val="FF0000"/>
                </a:solidFill>
              </a:rPr>
              <a:t>1-чи курс</a:t>
            </a:r>
            <a:endParaRPr lang="ru-RU" dirty="0">
              <a:solidFill>
                <a:srgbClr val="FF0000"/>
              </a:solidFill>
            </a:endParaRP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успеваемость!$B$77</c:f>
              <c:strCache>
                <c:ptCount val="1"/>
                <c:pt idx="0">
                  <c:v>1-чи</c:v>
                </c:pt>
              </c:strCache>
            </c:strRef>
          </c:tx>
          <c:spPr>
            <a:solidFill>
              <a:srgbClr val="0070C0"/>
            </a:solidFill>
          </c:spPr>
          <c:invertIfNegative val="0"/>
          <c:dLbls>
            <c:txPr>
              <a:bodyPr/>
              <a:lstStyle/>
              <a:p>
                <a:pPr>
                  <a:defRPr b="1"/>
                </a:pPr>
                <a:endParaRPr lang="ru-RU"/>
              </a:p>
            </c:txPr>
            <c:showLegendKey val="0"/>
            <c:showVal val="1"/>
            <c:showCatName val="0"/>
            <c:showSerName val="0"/>
            <c:showPercent val="0"/>
            <c:showBubbleSize val="0"/>
            <c:showLeaderLines val="0"/>
          </c:dLbls>
          <c:cat>
            <c:strRef>
              <c:f>успеваемость!$A$78:$A$89</c:f>
              <c:strCache>
                <c:ptCount val="12"/>
                <c:pt idx="0">
                  <c:v>ЛЭЖМ (МВШЛ)</c:v>
                </c:pt>
                <c:pt idx="1">
                  <c:v>ТИ</c:v>
                </c:pt>
                <c:pt idx="2">
                  <c:v>ЭжТИ (ИЭТ)</c:v>
                </c:pt>
                <c:pt idx="3">
                  <c:v>ЭжБЖМ (ВШЭБ)</c:v>
                </c:pt>
                <c:pt idx="4">
                  <c:v>АжДИ (ИАД)</c:v>
                </c:pt>
                <c:pt idx="5">
                  <c:v>Исанов ат.КИ-КИ</c:v>
                </c:pt>
                <c:pt idx="6">
                  <c:v>ЭИ</c:v>
                </c:pt>
                <c:pt idx="7">
                  <c:v>БББПИ (ИСОП)</c:v>
                </c:pt>
                <c:pt idx="8">
                  <c:v>МТИ (ИИТ)</c:v>
                </c:pt>
                <c:pt idx="9">
                  <c:v>Асаналиев ат.КТ-МИ</c:v>
                </c:pt>
                <c:pt idx="10">
                  <c:v>ТжРИ (ИТР)</c:v>
                </c:pt>
                <c:pt idx="11">
                  <c:v>КГТИ</c:v>
                </c:pt>
              </c:strCache>
            </c:strRef>
          </c:cat>
          <c:val>
            <c:numRef>
              <c:f>успеваемость!$B$78:$B$89</c:f>
              <c:numCache>
                <c:formatCode>0%</c:formatCode>
                <c:ptCount val="12"/>
                <c:pt idx="0">
                  <c:v>0.88</c:v>
                </c:pt>
                <c:pt idx="1">
                  <c:v>0.83</c:v>
                </c:pt>
                <c:pt idx="2">
                  <c:v>0.81</c:v>
                </c:pt>
                <c:pt idx="3">
                  <c:v>0.81</c:v>
                </c:pt>
                <c:pt idx="4">
                  <c:v>0.77</c:v>
                </c:pt>
                <c:pt idx="5">
                  <c:v>0.72</c:v>
                </c:pt>
                <c:pt idx="6">
                  <c:v>0.67</c:v>
                </c:pt>
                <c:pt idx="7">
                  <c:v>0.65</c:v>
                </c:pt>
                <c:pt idx="8">
                  <c:v>0.62</c:v>
                </c:pt>
                <c:pt idx="9">
                  <c:v>0.59</c:v>
                </c:pt>
                <c:pt idx="10">
                  <c:v>0.56000000000000005</c:v>
                </c:pt>
                <c:pt idx="11">
                  <c:v>0.52</c:v>
                </c:pt>
              </c:numCache>
            </c:numRef>
          </c:val>
        </c:ser>
        <c:dLbls>
          <c:showLegendKey val="0"/>
          <c:showVal val="0"/>
          <c:showCatName val="0"/>
          <c:showSerName val="0"/>
          <c:showPercent val="0"/>
          <c:showBubbleSize val="0"/>
        </c:dLbls>
        <c:gapWidth val="150"/>
        <c:shape val="cylinder"/>
        <c:axId val="145687296"/>
        <c:axId val="145688832"/>
        <c:axId val="0"/>
      </c:bar3DChart>
      <c:catAx>
        <c:axId val="145687296"/>
        <c:scaling>
          <c:orientation val="minMax"/>
        </c:scaling>
        <c:delete val="0"/>
        <c:axPos val="l"/>
        <c:majorTickMark val="out"/>
        <c:minorTickMark val="none"/>
        <c:tickLblPos val="nextTo"/>
        <c:txPr>
          <a:bodyPr/>
          <a:lstStyle/>
          <a:p>
            <a:pPr>
              <a:defRPr b="1"/>
            </a:pPr>
            <a:endParaRPr lang="ru-RU"/>
          </a:p>
        </c:txPr>
        <c:crossAx val="145688832"/>
        <c:crosses val="autoZero"/>
        <c:auto val="1"/>
        <c:lblAlgn val="ctr"/>
        <c:lblOffset val="100"/>
        <c:noMultiLvlLbl val="0"/>
      </c:catAx>
      <c:valAx>
        <c:axId val="145688832"/>
        <c:scaling>
          <c:orientation val="minMax"/>
        </c:scaling>
        <c:delete val="0"/>
        <c:axPos val="b"/>
        <c:majorGridlines/>
        <c:numFmt formatCode="0%" sourceLinked="1"/>
        <c:majorTickMark val="out"/>
        <c:minorTickMark val="none"/>
        <c:tickLblPos val="nextTo"/>
        <c:crossAx val="145687296"/>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4E0995-23CC-4C96-B1EA-148BD6E22804}" type="datetimeFigureOut">
              <a:rPr lang="ru-RU" smtClean="0"/>
              <a:t>04.04.2023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8A946B-096E-4E5F-B674-40DCEBAFE2B3}" type="slidenum">
              <a:rPr lang="ru-RU" smtClean="0"/>
              <a:t>‹#›</a:t>
            </a:fld>
            <a:endParaRPr lang="ru-RU"/>
          </a:p>
        </p:txBody>
      </p:sp>
    </p:spTree>
    <p:extLst>
      <p:ext uri="{BB962C8B-B14F-4D97-AF65-F5344CB8AC3E}">
        <p14:creationId xmlns:p14="http://schemas.microsoft.com/office/powerpoint/2010/main" val="1453296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CB690-26D1-4524-A93C-E40ECF0AC7A7}" type="datetimeFigureOut">
              <a:rPr lang="ru-RU" smtClean="0"/>
              <a:t>04.04.2023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DD42F-CA44-4BED-9DBE-1CA470A5B82E}" type="slidenum">
              <a:rPr lang="ru-RU" smtClean="0"/>
              <a:t>‹#›</a:t>
            </a:fld>
            <a:endParaRPr lang="ru-RU"/>
          </a:p>
        </p:txBody>
      </p:sp>
    </p:spTree>
    <p:extLst>
      <p:ext uri="{BB962C8B-B14F-4D97-AF65-F5344CB8AC3E}">
        <p14:creationId xmlns:p14="http://schemas.microsoft.com/office/powerpoint/2010/main" val="421378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1544A5C-9F3F-4B28-A409-7C99D8ED1B1F}" type="datetime1">
              <a:rPr lang="ru-RU" smtClean="0"/>
              <a:t>04.04.2023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EE7EC9BF-5A31-4E44-9528-9C0CC4539280}"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915F76A-D5D5-4C71-9A1E-EFD4DD9583CC}" type="datetime1">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7EC9BF-5A31-4E44-9528-9C0CC453928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4A6CB0-1D0A-48A3-9A30-90CBE59B3CA8}" type="datetime1">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7EC9BF-5A31-4E44-9528-9C0CC453928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8A4483C9-CC56-4ECF-AAE9-F5376C889D12}" type="datetime1">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7EC9BF-5A31-4E44-9528-9C0CC4539280}" type="slidenum">
              <a:rPr lang="ru-RU" smtClean="0"/>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D99FA59-8AA6-4EFF-A376-ACE88ADF97C7}" type="datetime1">
              <a:rPr lang="ru-RU" smtClean="0"/>
              <a:t>04.04.2023</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EE7EC9BF-5A31-4E44-9528-9C0CC453928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4FEB93E-329E-4696-B500-98A8364C55D9}" type="datetime1">
              <a:rPr lang="ru-RU" smtClean="0"/>
              <a:t>04.04.2023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7EC9BF-5A31-4E44-9528-9C0CC4539280}" type="slidenum">
              <a:rPr lang="ru-RU" smtClean="0"/>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4A6FDF5-C0E6-41E1-A566-8F783E1C8615}" type="datetime1">
              <a:rPr lang="ru-RU" smtClean="0"/>
              <a:t>04.04.2023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E7EC9BF-5A31-4E44-9528-9C0CC4539280}" type="slidenum">
              <a:rPr lang="ru-RU" smtClean="0"/>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E700DA3-B636-41D0-889E-A7BF5919B903}" type="datetime1">
              <a:rPr lang="ru-RU" smtClean="0"/>
              <a:t>04.04.2023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E7EC9BF-5A31-4E44-9528-9C0CC453928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0FC21E-01D1-4356-B5B0-69C7BC061EC2}" type="datetime1">
              <a:rPr lang="ru-RU" smtClean="0"/>
              <a:t>04.04.2023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E7EC9BF-5A31-4E44-9528-9C0CC453928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2630281-A34B-4807-B28A-F7B6536EBE9A}" type="datetime1">
              <a:rPr lang="ru-RU" smtClean="0"/>
              <a:t>04.04.2023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7EC9BF-5A31-4E44-9528-9C0CC4539280}" type="slidenum">
              <a:rPr lang="ru-RU" smtClean="0"/>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3ECEA20-6311-4879-B794-C921E55A226E}" type="datetime1">
              <a:rPr lang="ru-RU" smtClean="0"/>
              <a:t>04.04.2023</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EE7EC9BF-5A31-4E44-9528-9C0CC4539280}"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8643192-A0D4-4505-9B55-08906BCFA856}" type="datetime1">
              <a:rPr lang="ru-RU" smtClean="0"/>
              <a:t>04.04.2023</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E7EC9BF-5A31-4E44-9528-9C0CC453928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496" y="260648"/>
            <a:ext cx="8892480" cy="3960440"/>
          </a:xfrm>
        </p:spPr>
        <p:txBody>
          <a:bodyPr>
            <a:noAutofit/>
          </a:bodyPr>
          <a:lstStyle/>
          <a:p>
            <a:r>
              <a:rPr lang="ru-RU" sz="2400" b="1" dirty="0"/>
              <a:t>Кышкы сынактык сессиянын жыйынтыгы жана И. Раззаков атындагы КМТУнун жамаатынын билим берүү процессин жакшыртуу маселелери тууралуу</a:t>
            </a:r>
          </a:p>
        </p:txBody>
      </p:sp>
    </p:spTree>
    <p:extLst>
      <p:ext uri="{BB962C8B-B14F-4D97-AF65-F5344CB8AC3E}">
        <p14:creationId xmlns:p14="http://schemas.microsoft.com/office/powerpoint/2010/main" val="31245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95423062"/>
              </p:ext>
            </p:extLst>
          </p:nvPr>
        </p:nvGraphicFramePr>
        <p:xfrm>
          <a:off x="179515" y="260650"/>
          <a:ext cx="8856979" cy="5040960"/>
        </p:xfrm>
        <a:graphic>
          <a:graphicData uri="http://schemas.openxmlformats.org/drawingml/2006/table">
            <a:tbl>
              <a:tblPr firstRow="1" firstCol="1" bandRow="1"/>
              <a:tblGrid>
                <a:gridCol w="350088"/>
                <a:gridCol w="1296407"/>
                <a:gridCol w="706829"/>
                <a:gridCol w="707660"/>
                <a:gridCol w="706829"/>
                <a:gridCol w="473991"/>
                <a:gridCol w="473991"/>
                <a:gridCol w="473991"/>
                <a:gridCol w="473991"/>
                <a:gridCol w="473991"/>
                <a:gridCol w="473991"/>
                <a:gridCol w="589578"/>
                <a:gridCol w="473991"/>
                <a:gridCol w="707660"/>
                <a:gridCol w="473991"/>
              </a:tblGrid>
              <a:tr h="360038">
                <a:tc gridSpan="15">
                  <a:txBody>
                    <a:bodyPr/>
                    <a:lstStyle/>
                    <a:p>
                      <a:pPr>
                        <a:spcAft>
                          <a:spcPts val="0"/>
                        </a:spcAft>
                      </a:pPr>
                      <a:r>
                        <a:rPr lang="ru-RU" sz="1100" b="1" dirty="0" err="1" smtClean="0">
                          <a:effectLst/>
                          <a:latin typeface="Times New Roman"/>
                          <a:ea typeface="Times New Roman"/>
                        </a:rPr>
                        <a:t>Орто</a:t>
                      </a:r>
                      <a:r>
                        <a:rPr lang="ru-RU" sz="1100" b="1" dirty="0" smtClean="0">
                          <a:effectLst/>
                          <a:latin typeface="Times New Roman"/>
                          <a:ea typeface="Times New Roman"/>
                        </a:rPr>
                        <a:t> </a:t>
                      </a:r>
                      <a:r>
                        <a:rPr lang="ru-RU" sz="1100" b="1" dirty="0" err="1" smtClean="0">
                          <a:effectLst/>
                          <a:latin typeface="Times New Roman"/>
                          <a:ea typeface="Times New Roman"/>
                        </a:rPr>
                        <a:t>кесиптик</a:t>
                      </a:r>
                      <a:r>
                        <a:rPr lang="ru-RU" sz="1100" b="1" dirty="0" smtClean="0">
                          <a:effectLst/>
                          <a:latin typeface="Times New Roman"/>
                          <a:ea typeface="Times New Roman"/>
                        </a:rPr>
                        <a:t> </a:t>
                      </a:r>
                      <a:r>
                        <a:rPr lang="ru-RU" sz="1100" b="1" dirty="0" err="1" smtClean="0">
                          <a:effectLst/>
                          <a:latin typeface="Times New Roman"/>
                          <a:ea typeface="Times New Roman"/>
                        </a:rPr>
                        <a:t>билим</a:t>
                      </a:r>
                      <a:r>
                        <a:rPr lang="ru-RU" sz="1100" b="1" dirty="0" smtClean="0">
                          <a:effectLst/>
                          <a:latin typeface="Times New Roman"/>
                          <a:ea typeface="Times New Roman"/>
                        </a:rPr>
                        <a:t> </a:t>
                      </a:r>
                      <a:r>
                        <a:rPr lang="ru-RU" sz="1100" b="1" dirty="0" err="1" smtClean="0">
                          <a:effectLst/>
                          <a:latin typeface="Times New Roman"/>
                          <a:ea typeface="Times New Roman"/>
                        </a:rPr>
                        <a:t>берүү</a:t>
                      </a:r>
                      <a:r>
                        <a:rPr lang="ru-RU" sz="1100" b="1" dirty="0" smtClean="0">
                          <a:effectLst/>
                          <a:latin typeface="Times New Roman"/>
                          <a:ea typeface="Times New Roman"/>
                        </a:rPr>
                        <a:t> </a:t>
                      </a:r>
                      <a:r>
                        <a:rPr lang="ru-RU" sz="1100" b="1" dirty="0">
                          <a:effectLst/>
                          <a:latin typeface="Times New Roman"/>
                          <a:ea typeface="Times New Roman"/>
                        </a:rPr>
                        <a:t>(</a:t>
                      </a:r>
                      <a:r>
                        <a:rPr lang="ru-RU" sz="1100" b="1" dirty="0" smtClean="0">
                          <a:effectLst/>
                          <a:latin typeface="Times New Roman"/>
                          <a:ea typeface="Times New Roman"/>
                        </a:rPr>
                        <a:t>колледжи)</a:t>
                      </a:r>
                      <a:endParaRPr lang="ru-RU"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2048">
                <a:tc>
                  <a:txBody>
                    <a:bodyPr/>
                    <a:lstStyle/>
                    <a:p>
                      <a:pPr>
                        <a:spcAft>
                          <a:spcPts val="0"/>
                        </a:spcAft>
                      </a:pPr>
                      <a:r>
                        <a:rPr lang="ru-RU" sz="1100" dirty="0">
                          <a:effectLst/>
                          <a:latin typeface="Times New Roman"/>
                          <a:ea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a:effectLst/>
                          <a:latin typeface="Times New Roman"/>
                          <a:ea typeface="Times New Roman"/>
                        </a:rPr>
                        <a:t>Политех</a:t>
                      </a:r>
                      <a:r>
                        <a:rPr lang="ru-RU" sz="1100" dirty="0">
                          <a:effectLst/>
                          <a:latin typeface="Times New Roman"/>
                          <a:ea typeface="Times New Roman"/>
                        </a:rPr>
                        <a:t>.</a:t>
                      </a:r>
                    </a:p>
                    <a:p>
                      <a:pPr>
                        <a:spcAft>
                          <a:spcPts val="0"/>
                        </a:spcAft>
                      </a:pPr>
                      <a:r>
                        <a:rPr lang="ru-RU" sz="1100" dirty="0" smtClean="0">
                          <a:effectLst/>
                          <a:latin typeface="Times New Roman"/>
                          <a:ea typeface="Times New Roman"/>
                        </a:rPr>
                        <a:t>колледжи</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1199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40">
                <a:tc>
                  <a:txBody>
                    <a:bodyPr/>
                    <a:lstStyle/>
                    <a:p>
                      <a:pPr>
                        <a:spcAft>
                          <a:spcPts val="0"/>
                        </a:spcAft>
                      </a:pPr>
                      <a:r>
                        <a:rPr lang="ru-RU" sz="1100" dirty="0">
                          <a:effectLst/>
                          <a:latin typeface="Times New Roman"/>
                          <a:ea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ОКББ </a:t>
                      </a:r>
                      <a:r>
                        <a:rPr lang="ru-RU" sz="1100" dirty="0">
                          <a:effectLst/>
                          <a:latin typeface="Times New Roman"/>
                          <a:ea typeface="Times New Roman"/>
                        </a:rPr>
                        <a:t>(</a:t>
                      </a:r>
                      <a:r>
                        <a:rPr lang="ru-RU" sz="1100" dirty="0" smtClean="0">
                          <a:effectLst/>
                          <a:latin typeface="Times New Roman"/>
                          <a:ea typeface="Times New Roman"/>
                        </a:rPr>
                        <a:t>колледжи) 2-чи кампус </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2239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1947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1539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4056">
                <a:tc>
                  <a:txBody>
                    <a:bodyPr/>
                    <a:lstStyle/>
                    <a:p>
                      <a:pPr>
                        <a:spcAft>
                          <a:spcPts val="0"/>
                        </a:spcAft>
                      </a:pPr>
                      <a:r>
                        <a:rPr lang="ru-RU" sz="1100">
                          <a:effectLst/>
                          <a:latin typeface="Times New Roman"/>
                          <a:ea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effectLst/>
                          <a:latin typeface="Times New Roman"/>
                          <a:ea typeface="Times New Roman"/>
                        </a:rPr>
                        <a:t>ОКББ </a:t>
                      </a:r>
                      <a:r>
                        <a:rPr lang="ru-RU" sz="1100" dirty="0">
                          <a:effectLst/>
                          <a:latin typeface="Times New Roman"/>
                          <a:ea typeface="Times New Roman"/>
                        </a:rPr>
                        <a:t>(</a:t>
                      </a:r>
                      <a:r>
                        <a:rPr lang="ru-RU" sz="1100" dirty="0" smtClean="0">
                          <a:effectLst/>
                          <a:latin typeface="Times New Roman"/>
                          <a:ea typeface="Times New Roman"/>
                        </a:rPr>
                        <a:t>колледжи) сырт., 2-чи </a:t>
                      </a:r>
                    </a:p>
                    <a:p>
                      <a:pPr>
                        <a:spcAft>
                          <a:spcPts val="0"/>
                        </a:spcAft>
                      </a:pPr>
                      <a:r>
                        <a:rPr lang="ru-RU" sz="1100" dirty="0" smtClean="0">
                          <a:effectLst/>
                          <a:latin typeface="Times New Roman"/>
                          <a:ea typeface="Times New Roman"/>
                        </a:rPr>
                        <a:t>кампус</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192">
                <a:tc>
                  <a:txBody>
                    <a:bodyPr/>
                    <a:lstStyle/>
                    <a:p>
                      <a:pPr>
                        <a:spcAft>
                          <a:spcPts val="0"/>
                        </a:spcAft>
                      </a:pPr>
                      <a:r>
                        <a:rPr lang="ru-RU" sz="1100">
                          <a:effectLst/>
                          <a:latin typeface="Times New Roman"/>
                          <a:ea typeface="Times New Roman"/>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Бишкек </a:t>
                      </a:r>
                      <a:r>
                        <a:rPr lang="ru-RU" sz="1100" dirty="0" err="1" smtClean="0">
                          <a:effectLst/>
                          <a:latin typeface="Times New Roman"/>
                          <a:ea typeface="Times New Roman"/>
                        </a:rPr>
                        <a:t>техникалык</a:t>
                      </a:r>
                      <a:r>
                        <a:rPr lang="ru-RU" sz="1100" dirty="0" smtClean="0">
                          <a:effectLst/>
                          <a:latin typeface="Times New Roman"/>
                          <a:ea typeface="Times New Roman"/>
                        </a:rPr>
                        <a:t> колледжи (БТК)</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738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8912">
                <a:tc>
                  <a:txBody>
                    <a:bodyPr/>
                    <a:lstStyle/>
                    <a:p>
                      <a:pPr>
                        <a:spcAft>
                          <a:spcPts val="0"/>
                        </a:spcAft>
                      </a:pPr>
                      <a:r>
                        <a:rPr lang="ru-RU" sz="1100">
                          <a:effectLst/>
                          <a:latin typeface="Times New Roman"/>
                          <a:ea typeface="Times New Roman"/>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Тоо-кен</a:t>
                      </a:r>
                      <a:r>
                        <a:rPr lang="ru-RU" sz="1100" dirty="0" smtClean="0">
                          <a:effectLst/>
                          <a:latin typeface="Times New Roman"/>
                          <a:ea typeface="Times New Roman"/>
                        </a:rPr>
                        <a:t> </a:t>
                      </a:r>
                      <a:r>
                        <a:rPr lang="ru-RU" sz="1100" dirty="0" err="1" smtClean="0">
                          <a:effectLst/>
                          <a:latin typeface="Times New Roman"/>
                          <a:ea typeface="Times New Roman"/>
                        </a:rPr>
                        <a:t>технологиялык</a:t>
                      </a:r>
                      <a:r>
                        <a:rPr lang="ru-RU" sz="1100" dirty="0" smtClean="0">
                          <a:effectLst/>
                          <a:latin typeface="Times New Roman"/>
                          <a:ea typeface="Times New Roman"/>
                        </a:rPr>
                        <a:t> колледжи</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263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032">
                <a:tc>
                  <a:txBody>
                    <a:bodyPr/>
                    <a:lstStyle/>
                    <a:p>
                      <a:pPr>
                        <a:spcAft>
                          <a:spcPts val="0"/>
                        </a:spcAft>
                      </a:pPr>
                      <a:r>
                        <a:rPr lang="ru-RU" sz="1100">
                          <a:effectLst/>
                          <a:latin typeface="Times New Roman"/>
                          <a:ea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Балыкчы</a:t>
                      </a:r>
                      <a:r>
                        <a:rPr lang="ru-RU" sz="1100" baseline="0" dirty="0" smtClean="0">
                          <a:effectLst/>
                          <a:latin typeface="Times New Roman"/>
                          <a:ea typeface="Times New Roman"/>
                        </a:rPr>
                        <a:t> </a:t>
                      </a:r>
                      <a:r>
                        <a:rPr lang="ru-RU" sz="1100" dirty="0" smtClean="0">
                          <a:effectLst/>
                          <a:latin typeface="Times New Roman"/>
                          <a:ea typeface="Times New Roman"/>
                        </a:rPr>
                        <a:t>колледжи</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108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40">
                <a:tc>
                  <a:txBody>
                    <a:bodyPr/>
                    <a:lstStyle/>
                    <a:p>
                      <a:pPr>
                        <a:spcAft>
                          <a:spcPts val="0"/>
                        </a:spcAft>
                      </a:pPr>
                      <a:r>
                        <a:rPr lang="ru-RU" sz="1100">
                          <a:effectLst/>
                          <a:latin typeface="Times New Roman"/>
                          <a:ea typeface="Times New Roman"/>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Токмок</a:t>
                      </a:r>
                      <a:r>
                        <a:rPr lang="ru-RU" sz="1100" dirty="0" smtClean="0">
                          <a:effectLst/>
                          <a:latin typeface="Times New Roman"/>
                          <a:ea typeface="Times New Roman"/>
                        </a:rPr>
                        <a:t> ш. филиал ОКББ</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40">
                <a:tc>
                  <a:txBody>
                    <a:bodyPr/>
                    <a:lstStyle/>
                    <a:p>
                      <a:pPr>
                        <a:spcAft>
                          <a:spcPts val="0"/>
                        </a:spcAft>
                      </a:pPr>
                      <a:r>
                        <a:rPr lang="ru-RU" sz="1100">
                          <a:effectLst/>
                          <a:latin typeface="Times New Roman"/>
                          <a:ea typeface="Times New Roman"/>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effectLst/>
                          <a:latin typeface="Times New Roman"/>
                          <a:ea typeface="Times New Roman"/>
                        </a:rPr>
                        <a:t>Кара-Балта ш. филиал ОКББ</a:t>
                      </a:r>
                    </a:p>
                    <a:p>
                      <a:pPr>
                        <a:spcAft>
                          <a:spcPts val="0"/>
                        </a:spcAft>
                      </a:pP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49,2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2048">
                <a:tc>
                  <a:txBody>
                    <a:bodyPr/>
                    <a:lstStyle/>
                    <a:p>
                      <a:pPr>
                        <a:spcAft>
                          <a:spcPts val="0"/>
                        </a:spcAft>
                      </a:pPr>
                      <a:r>
                        <a:rPr lang="ru-RU" sz="1100">
                          <a:effectLst/>
                          <a:latin typeface="Times New Roman"/>
                          <a:ea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effectLst/>
                          <a:latin typeface="Times New Roman"/>
                          <a:ea typeface="Times New Roman"/>
                        </a:rPr>
                        <a:t>Кара-Куль ш. филиал ОКББ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27,0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9657">
                <a:tc gridSpan="2">
                  <a:txBody>
                    <a:bodyPr/>
                    <a:lstStyle/>
                    <a:p>
                      <a:pPr>
                        <a:spcAft>
                          <a:spcPts val="0"/>
                        </a:spcAft>
                      </a:pPr>
                      <a:r>
                        <a:rPr lang="ky-KG" sz="1100" b="1" dirty="0" smtClean="0">
                          <a:solidFill>
                            <a:srgbClr val="FF0000"/>
                          </a:solidFill>
                          <a:effectLst/>
                          <a:latin typeface="Times New Roman"/>
                          <a:ea typeface="Times New Roman"/>
                        </a:rPr>
                        <a:t>ОКББ боюнча жыйынтык</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100" b="1" dirty="0">
                          <a:solidFill>
                            <a:srgbClr val="FF0000"/>
                          </a:solidFill>
                          <a:effectLst/>
                          <a:latin typeface="Times New Roman"/>
                          <a:ea typeface="Times New Roman"/>
                        </a:rPr>
                        <a:t>5510</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5014</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3560</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69,9</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61,2</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64,3</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90,0</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 </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 </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71,0</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32,0</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1950</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35,4</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0249">
                <a:tc gridSpan="2">
                  <a:txBody>
                    <a:bodyPr/>
                    <a:lstStyle/>
                    <a:p>
                      <a:pPr>
                        <a:spcAft>
                          <a:spcPts val="0"/>
                        </a:spcAft>
                      </a:pPr>
                      <a:r>
                        <a:rPr lang="ru-RU" sz="1100" b="1" dirty="0" smtClean="0">
                          <a:solidFill>
                            <a:srgbClr val="FF0000"/>
                          </a:solidFill>
                          <a:effectLst/>
                          <a:latin typeface="Times New Roman"/>
                          <a:ea typeface="Times New Roman"/>
                        </a:rPr>
                        <a:t>Университет</a:t>
                      </a:r>
                      <a:r>
                        <a:rPr lang="ru-RU" sz="1100" b="1" baseline="0" dirty="0" smtClean="0">
                          <a:solidFill>
                            <a:srgbClr val="FF0000"/>
                          </a:solidFill>
                          <a:effectLst/>
                          <a:latin typeface="Times New Roman"/>
                          <a:ea typeface="Times New Roman"/>
                        </a:rPr>
                        <a:t> </a:t>
                      </a:r>
                      <a:r>
                        <a:rPr lang="ru-RU" sz="1100" b="1" baseline="0" dirty="0" err="1" smtClean="0">
                          <a:solidFill>
                            <a:srgbClr val="FF0000"/>
                          </a:solidFill>
                          <a:effectLst/>
                          <a:latin typeface="Times New Roman"/>
                          <a:ea typeface="Times New Roman"/>
                        </a:rPr>
                        <a:t>боюнча</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100" b="1">
                          <a:solidFill>
                            <a:srgbClr val="FF0000"/>
                          </a:solidFill>
                          <a:effectLst/>
                          <a:latin typeface="Times New Roman"/>
                          <a:ea typeface="Times New Roman"/>
                        </a:rPr>
                        <a:t>23035</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20758</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11095</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59,7</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57,2</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62,1</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74,0</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73,4</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94,0</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b="1" dirty="0">
                          <a:solidFill>
                            <a:srgbClr val="FF0000"/>
                          </a:solidFill>
                          <a:effectLst/>
                          <a:latin typeface="Times New Roman"/>
                          <a:ea typeface="Times New Roman"/>
                        </a:rPr>
                        <a:t>53,4</a:t>
                      </a:r>
                      <a:endParaRPr lang="ru-RU" sz="12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32,5</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11940</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51,8</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41721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188640"/>
            <a:ext cx="8784976" cy="6480720"/>
          </a:xfrm>
        </p:spPr>
        <p:txBody>
          <a:bodyPr>
            <a:normAutofit fontScale="92500" lnSpcReduction="20000"/>
          </a:bodyPr>
          <a:lstStyle/>
          <a:p>
            <a:r>
              <a:rPr lang="ky-KG" dirty="0"/>
              <a:t>Кышкы экзамендик сессияда (негизги сессия) университетте 23035 студенттин ичинен 20758 (90,1%) катышты. Жалпысынан абсолюттук окуу көрсөткүчү 53,4% түздү.</a:t>
            </a:r>
            <a:endParaRPr lang="ru-RU" dirty="0"/>
          </a:p>
          <a:p>
            <a:r>
              <a:rPr lang="ru-RU" dirty="0"/>
              <a:t> </a:t>
            </a:r>
            <a:r>
              <a:rPr lang="ky-KG" dirty="0"/>
              <a:t>	Бардык предметтер боюнча </a:t>
            </a:r>
            <a:r>
              <a:rPr lang="ru-RU" dirty="0"/>
              <a:t> 11095 студент </a:t>
            </a:r>
            <a:r>
              <a:rPr lang="ru-RU" dirty="0" err="1"/>
              <a:t>тапшырды</a:t>
            </a:r>
            <a:r>
              <a:rPr lang="ru-RU" dirty="0"/>
              <a:t> (48,2%), </a:t>
            </a:r>
            <a:r>
              <a:rPr lang="ky-KG" dirty="0"/>
              <a:t>алардын ичинен</a:t>
            </a:r>
            <a:r>
              <a:rPr lang="ru-RU" dirty="0"/>
              <a:t> «</a:t>
            </a:r>
            <a:r>
              <a:rPr lang="ru-RU" dirty="0" err="1"/>
              <a:t>жакшы</a:t>
            </a:r>
            <a:r>
              <a:rPr lang="ru-RU" dirty="0"/>
              <a:t>» </a:t>
            </a:r>
            <a:r>
              <a:rPr lang="ru-RU" dirty="0" err="1"/>
              <a:t>жана</a:t>
            </a:r>
            <a:r>
              <a:rPr lang="ru-RU" dirty="0"/>
              <a:t> «</a:t>
            </a:r>
            <a:r>
              <a:rPr lang="ru-RU" dirty="0" err="1"/>
              <a:t>эң</a:t>
            </a:r>
            <a:r>
              <a:rPr lang="ru-RU" dirty="0"/>
              <a:t> </a:t>
            </a:r>
            <a:r>
              <a:rPr lang="ru-RU" dirty="0" err="1"/>
              <a:t>жакшыга</a:t>
            </a:r>
            <a:r>
              <a:rPr lang="ru-RU" dirty="0"/>
              <a:t>»  6677</a:t>
            </a:r>
            <a:r>
              <a:rPr lang="ru-RU" b="1" dirty="0"/>
              <a:t> </a:t>
            </a:r>
            <a:r>
              <a:rPr lang="ru-RU" dirty="0"/>
              <a:t>студент – 60,2 %. </a:t>
            </a:r>
            <a:r>
              <a:rPr lang="ky-KG" dirty="0"/>
              <a:t>У</a:t>
            </a:r>
            <a:r>
              <a:rPr lang="ru-RU" dirty="0" err="1"/>
              <a:t>ниверситет</a:t>
            </a:r>
            <a:r>
              <a:rPr lang="ru-RU" dirty="0"/>
              <a:t> </a:t>
            </a:r>
            <a:r>
              <a:rPr lang="ru-RU" dirty="0" err="1"/>
              <a:t>боюнча</a:t>
            </a:r>
            <a:r>
              <a:rPr lang="ru-RU" dirty="0"/>
              <a:t> </a:t>
            </a:r>
            <a:r>
              <a:rPr lang="ru-RU" dirty="0" err="1"/>
              <a:t>негизги</a:t>
            </a:r>
            <a:r>
              <a:rPr lang="ru-RU" dirty="0"/>
              <a:t> </a:t>
            </a:r>
            <a:r>
              <a:rPr lang="ru-RU" dirty="0" err="1"/>
              <a:t>сессияны</a:t>
            </a:r>
            <a:r>
              <a:rPr lang="ru-RU" dirty="0"/>
              <a:t> </a:t>
            </a:r>
            <a:r>
              <a:rPr lang="ru-RU" dirty="0" err="1"/>
              <a:t>тапшырбаган</a:t>
            </a:r>
            <a:r>
              <a:rPr lang="ru-RU" dirty="0"/>
              <a:t> </a:t>
            </a:r>
            <a:r>
              <a:rPr lang="ru-RU" dirty="0" err="1"/>
              <a:t>студенттердин</a:t>
            </a:r>
            <a:r>
              <a:rPr lang="ru-RU" dirty="0"/>
              <a:t> саны  – 11940 </a:t>
            </a:r>
            <a:r>
              <a:rPr lang="ru-RU" dirty="0" err="1"/>
              <a:t>студ</a:t>
            </a:r>
            <a:r>
              <a:rPr lang="ky-KG" dirty="0"/>
              <a:t>ент</a:t>
            </a:r>
            <a:r>
              <a:rPr lang="ru-RU" dirty="0"/>
              <a:t> (51,8%). </a:t>
            </a:r>
            <a:r>
              <a:rPr lang="ky-KG" dirty="0"/>
              <a:t>Университет боюнча жетишүүнүн сапаттык көрсөткүчү  </a:t>
            </a:r>
            <a:r>
              <a:rPr lang="ru-RU" dirty="0"/>
              <a:t>32,5%, ЖКББ </a:t>
            </a:r>
            <a:r>
              <a:rPr lang="ru-RU" dirty="0" err="1"/>
              <a:t>боюнча</a:t>
            </a:r>
            <a:r>
              <a:rPr lang="ru-RU" dirty="0"/>
              <a:t>  (бакалавр, </a:t>
            </a:r>
            <a:r>
              <a:rPr lang="ru-RU" dirty="0" err="1"/>
              <a:t>адис</a:t>
            </a:r>
            <a:r>
              <a:rPr lang="ru-RU" dirty="0"/>
              <a:t>) – 29,9%; магистратура </a:t>
            </a:r>
            <a:r>
              <a:rPr lang="ru-RU" dirty="0" err="1"/>
              <a:t>боюнча</a:t>
            </a:r>
            <a:r>
              <a:rPr lang="ru-RU" dirty="0"/>
              <a:t> – 35,5%; </a:t>
            </a:r>
            <a:r>
              <a:rPr lang="ky-KG" dirty="0"/>
              <a:t>ОКББ боюнча</a:t>
            </a:r>
            <a:r>
              <a:rPr lang="ru-RU" dirty="0"/>
              <a:t> – 32% </a:t>
            </a:r>
            <a:r>
              <a:rPr lang="ru-RU" dirty="0" err="1"/>
              <a:t>түзөт</a:t>
            </a:r>
            <a:r>
              <a:rPr lang="ru-RU" dirty="0"/>
              <a:t>. </a:t>
            </a:r>
          </a:p>
          <a:p>
            <a:r>
              <a:rPr lang="ky-KG" dirty="0"/>
              <a:t>Студенттер кредиттик билим берүү системасынын негизинде окуу процессин уюштуруу жөнүндө жобого ылайык, «FX» жана «I» баасын өз убагында бекитилген мөөнөттө (2023-жылдын 23-январынан 17-февралына чейин) оңдоп чыгышты.</a:t>
            </a:r>
            <a:endParaRPr lang="ru-RU" dirty="0"/>
          </a:p>
          <a:p>
            <a:r>
              <a:rPr lang="ky-KG" dirty="0"/>
              <a:t>Көрсөтүлгөн мөөнөттө упай топтогондон кийин "FX" жана "I" баанын жыйынтыгы боюнча көрсөткүч төмөндөгүдөй:</a:t>
            </a:r>
            <a:endParaRPr lang="ru-RU" dirty="0"/>
          </a:p>
          <a:p>
            <a:pPr marL="0" indent="0">
              <a:buNone/>
            </a:pPr>
            <a:endParaRPr lang="ru-RU" dirty="0"/>
          </a:p>
        </p:txBody>
      </p:sp>
    </p:spTree>
    <p:extLst>
      <p:ext uri="{BB962C8B-B14F-4D97-AF65-F5344CB8AC3E}">
        <p14:creationId xmlns:p14="http://schemas.microsoft.com/office/powerpoint/2010/main" val="940133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08" y="404664"/>
            <a:ext cx="9468544" cy="288032"/>
          </a:xfrm>
        </p:spPr>
        <p:txBody>
          <a:bodyPr>
            <a:noAutofit/>
          </a:bodyPr>
          <a:lstStyle/>
          <a:p>
            <a:pPr algn="ctr"/>
            <a:r>
              <a:rPr lang="ky-KG" sz="1700" b="1" dirty="0">
                <a:solidFill>
                  <a:schemeClr val="tx1"/>
                </a:solidFill>
              </a:rPr>
              <a:t>Студенттердин кышкы сынактык сессиядагы жетишкендиктери жөнүндө маалымат</a:t>
            </a:r>
            <a:r>
              <a:rPr lang="ru-RU" sz="1700" dirty="0">
                <a:solidFill>
                  <a:schemeClr val="tx1"/>
                </a:solidFill>
              </a:rPr>
              <a:t/>
            </a:r>
            <a:br>
              <a:rPr lang="ru-RU" sz="1700" dirty="0">
                <a:solidFill>
                  <a:schemeClr val="tx1"/>
                </a:solidFill>
              </a:rPr>
            </a:br>
            <a:r>
              <a:rPr lang="ky-KG" sz="1700" b="1" dirty="0">
                <a:solidFill>
                  <a:schemeClr val="tx1"/>
                </a:solidFill>
              </a:rPr>
              <a:t>2022-2023 окуу жылы (FX, I кайра тапшыруулар менен) - 2023-жылдын 28-февралына карата</a:t>
            </a:r>
            <a:endParaRPr lang="ru-RU" sz="1700" dirty="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025931976"/>
              </p:ext>
            </p:extLst>
          </p:nvPr>
        </p:nvGraphicFramePr>
        <p:xfrm>
          <a:off x="107504" y="836712"/>
          <a:ext cx="8856982" cy="5845625"/>
        </p:xfrm>
        <a:graphic>
          <a:graphicData uri="http://schemas.openxmlformats.org/drawingml/2006/table">
            <a:tbl>
              <a:tblPr firstRow="1" firstCol="1" bandRow="1"/>
              <a:tblGrid>
                <a:gridCol w="216025"/>
                <a:gridCol w="1464592"/>
                <a:gridCol w="670984"/>
                <a:gridCol w="671773"/>
                <a:gridCol w="670984"/>
                <a:gridCol w="449953"/>
                <a:gridCol w="449953"/>
                <a:gridCol w="449953"/>
                <a:gridCol w="449953"/>
                <a:gridCol w="449953"/>
                <a:gridCol w="559680"/>
                <a:gridCol w="559680"/>
                <a:gridCol w="671773"/>
                <a:gridCol w="671773"/>
                <a:gridCol w="449953"/>
              </a:tblGrid>
              <a:tr h="324243">
                <a:tc rowSpan="2">
                  <a:txBody>
                    <a:bodyPr/>
                    <a:lstStyle/>
                    <a:p>
                      <a:pPr algn="ctr">
                        <a:spcAft>
                          <a:spcPts val="0"/>
                        </a:spcAft>
                      </a:pPr>
                      <a:r>
                        <a:rPr lang="ru-RU" sz="1050" b="1" dirty="0">
                          <a:effectLst/>
                          <a:latin typeface="Times New Roman"/>
                          <a:ea typeface="Times New Roman"/>
                        </a:rPr>
                        <a:t>№ </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ru-RU" sz="1050" b="1" dirty="0">
                          <a:effectLst/>
                          <a:latin typeface="Times New Roman"/>
                          <a:ea typeface="Times New Roman"/>
                        </a:rPr>
                        <a:t>Институт, </a:t>
                      </a:r>
                      <a:r>
                        <a:rPr lang="ru-RU" sz="1050" b="1" dirty="0" err="1" smtClean="0">
                          <a:effectLst/>
                          <a:latin typeface="Times New Roman"/>
                          <a:ea typeface="Times New Roman"/>
                        </a:rPr>
                        <a:t>жогорку</a:t>
                      </a:r>
                      <a:r>
                        <a:rPr lang="ru-RU" sz="1050" b="1" dirty="0" smtClean="0">
                          <a:effectLst/>
                          <a:latin typeface="Times New Roman"/>
                          <a:ea typeface="Times New Roman"/>
                        </a:rPr>
                        <a:t> </a:t>
                      </a:r>
                      <a:r>
                        <a:rPr lang="ru-RU" sz="1050" b="1" dirty="0" err="1" smtClean="0">
                          <a:effectLst/>
                          <a:latin typeface="Times New Roman"/>
                          <a:ea typeface="Times New Roman"/>
                        </a:rPr>
                        <a:t>мектеби</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ru-RU" sz="1050" b="1" dirty="0" err="1">
                          <a:effectLst/>
                          <a:latin typeface="Times New Roman"/>
                          <a:ea typeface="Times New Roman"/>
                        </a:rPr>
                        <a:t>Студ</a:t>
                      </a:r>
                      <a:r>
                        <a:rPr lang="ky-KG" sz="1050" b="1" dirty="0">
                          <a:effectLst/>
                          <a:latin typeface="Times New Roman"/>
                          <a:ea typeface="Times New Roman"/>
                        </a:rPr>
                        <a:t>енттердин </a:t>
                      </a:r>
                      <a:r>
                        <a:rPr lang="ru-RU" sz="1050" b="1" dirty="0" err="1">
                          <a:effectLst/>
                          <a:latin typeface="Times New Roman"/>
                          <a:ea typeface="Times New Roman"/>
                        </a:rPr>
                        <a:t>жалпы</a:t>
                      </a:r>
                      <a:r>
                        <a:rPr lang="ru-RU" sz="1050" b="1" dirty="0">
                          <a:effectLst/>
                          <a:latin typeface="Times New Roman"/>
                          <a:ea typeface="Times New Roman"/>
                        </a:rPr>
                        <a:t> </a:t>
                      </a:r>
                      <a:r>
                        <a:rPr lang="ky-KG" sz="1050" b="1" dirty="0">
                          <a:effectLst/>
                          <a:latin typeface="Times New Roman"/>
                          <a:ea typeface="Times New Roman"/>
                        </a:rPr>
                        <a:t>саны</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ky-KG" sz="1050" b="1" dirty="0">
                          <a:effectLst/>
                          <a:latin typeface="Times New Roman"/>
                          <a:ea typeface="Times New Roman"/>
                        </a:rPr>
                        <a:t>тапшырууга уруксаат берил  студ.  </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ky-KG" sz="1050" b="1" dirty="0">
                          <a:effectLst/>
                          <a:latin typeface="Times New Roman"/>
                          <a:ea typeface="Times New Roman"/>
                        </a:rPr>
                        <a:t>Баардык предметтерди тапш студ</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y-KG" sz="1050" b="1" dirty="0" smtClean="0">
                          <a:effectLst/>
                          <a:latin typeface="Times New Roman"/>
                          <a:ea typeface="Times New Roman"/>
                        </a:rPr>
                        <a:t>Курстар боюнча жетишкендик</a:t>
                      </a:r>
                    </a:p>
                    <a:p>
                      <a:pPr marL="0" marR="0" indent="0" algn="ctr" defTabSz="914400" rtl="0" eaLnBrk="1" fontAlgn="auto" latinLnBrk="0" hangingPunct="1">
                        <a:lnSpc>
                          <a:spcPct val="100000"/>
                        </a:lnSpc>
                        <a:spcBef>
                          <a:spcPts val="0"/>
                        </a:spcBef>
                        <a:spcAft>
                          <a:spcPts val="0"/>
                        </a:spcAft>
                        <a:buClrTx/>
                        <a:buSzTx/>
                        <a:buFontTx/>
                        <a:buNone/>
                        <a:tabLst/>
                        <a:defRPr/>
                      </a:pPr>
                      <a:r>
                        <a:rPr lang="ky-KG" sz="1050" b="1" dirty="0" smtClean="0">
                          <a:effectLst/>
                          <a:latin typeface="Times New Roman"/>
                          <a:ea typeface="Times New Roman"/>
                        </a:rPr>
                        <a:t> (абсолюттук %)</a:t>
                      </a:r>
                      <a:endParaRPr lang="ru-RU" sz="1050" dirty="0" smtClean="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spcAft>
                          <a:spcPts val="0"/>
                        </a:spcAft>
                      </a:pPr>
                      <a:r>
                        <a:rPr lang="ky-KG" sz="1050" b="1" dirty="0">
                          <a:effectLst/>
                          <a:latin typeface="Times New Roman"/>
                          <a:ea typeface="Times New Roman"/>
                        </a:rPr>
                        <a:t>Жетишкен</a:t>
                      </a:r>
                      <a:endParaRPr lang="ru-RU" sz="1050" dirty="0">
                        <a:effectLst/>
                        <a:latin typeface="Times New Roman"/>
                        <a:ea typeface="Times New Roman"/>
                      </a:endParaRPr>
                    </a:p>
                    <a:p>
                      <a:pPr algn="ctr">
                        <a:spcAft>
                          <a:spcPts val="0"/>
                        </a:spcAft>
                      </a:pPr>
                      <a:r>
                        <a:rPr lang="ky-KG" sz="1050" b="1" dirty="0">
                          <a:effectLst/>
                          <a:latin typeface="Times New Roman"/>
                          <a:ea typeface="Times New Roman"/>
                        </a:rPr>
                        <a:t>дик</a:t>
                      </a:r>
                      <a:r>
                        <a:rPr lang="ru-RU" sz="1050" b="1" dirty="0">
                          <a:effectLst/>
                          <a:latin typeface="Times New Roman"/>
                          <a:ea typeface="Times New Roman"/>
                        </a:rPr>
                        <a:t>, %</a:t>
                      </a:r>
                      <a:endParaRPr lang="ru-RU" sz="105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a:spcAft>
                          <a:spcPts val="0"/>
                        </a:spcAft>
                      </a:pPr>
                      <a:r>
                        <a:rPr lang="ky-KG" sz="1050" b="1">
                          <a:effectLst/>
                          <a:latin typeface="Times New Roman"/>
                          <a:ea typeface="Times New Roman"/>
                        </a:rPr>
                        <a:t>Карыз</a:t>
                      </a:r>
                      <a:endParaRPr lang="ru-RU" sz="105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r>
              <a:tr h="52266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050" b="1" dirty="0">
                          <a:effectLst/>
                          <a:latin typeface="Times New Roman"/>
                          <a:ea typeface="Times New Roman"/>
                        </a:rPr>
                        <a:t>1</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2</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3</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4</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5</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6</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ru-RU" sz="1050" b="1" dirty="0">
                          <a:effectLst/>
                          <a:latin typeface="Times New Roman"/>
                          <a:ea typeface="Times New Roman"/>
                        </a:rPr>
                        <a:t>Абсолют</a:t>
                      </a:r>
                      <a:endParaRPr lang="ru-RU" sz="1050" dirty="0">
                        <a:effectLst/>
                        <a:latin typeface="Times New Roman"/>
                        <a:ea typeface="Times New Roman"/>
                      </a:endParaRPr>
                    </a:p>
                    <a:p>
                      <a:pPr marL="71755" marR="71755" algn="ctr">
                        <a:spcAft>
                          <a:spcPts val="0"/>
                        </a:spcAft>
                      </a:pPr>
                      <a:r>
                        <a:rPr lang="ky-KG" sz="1050" b="1" dirty="0">
                          <a:effectLst/>
                          <a:latin typeface="Times New Roman"/>
                          <a:ea typeface="Times New Roman"/>
                        </a:rPr>
                        <a:t>тук</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ky-KG" sz="1050" b="1" dirty="0">
                          <a:effectLst/>
                          <a:latin typeface="Times New Roman"/>
                          <a:ea typeface="Times New Roman"/>
                        </a:rPr>
                        <a:t>сапаты</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y-KG" sz="1050" b="1" dirty="0">
                          <a:effectLst/>
                          <a:latin typeface="Times New Roman"/>
                          <a:ea typeface="Times New Roman"/>
                        </a:rPr>
                        <a:t>саны</a:t>
                      </a:r>
                      <a:endParaRPr lang="ru-RU" sz="105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a:t>
                      </a:r>
                      <a:endParaRPr lang="ru-RU" sz="105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44">
                <a:tc gridSpan="15">
                  <a:txBody>
                    <a:bodyPr/>
                    <a:lstStyle/>
                    <a:p>
                      <a:pPr algn="l">
                        <a:spcAft>
                          <a:spcPts val="0"/>
                        </a:spcAft>
                      </a:pPr>
                      <a:r>
                        <a:rPr lang="ru-RU" sz="1100" b="1" dirty="0" err="1" smtClean="0">
                          <a:effectLst/>
                          <a:latin typeface="Times New Roman"/>
                          <a:ea typeface="Times New Roman"/>
                        </a:rPr>
                        <a:t>Жогорку</a:t>
                      </a:r>
                      <a:r>
                        <a:rPr lang="ru-RU" sz="1100" b="1" dirty="0" smtClean="0">
                          <a:effectLst/>
                          <a:latin typeface="Times New Roman"/>
                          <a:ea typeface="Times New Roman"/>
                        </a:rPr>
                        <a:t> </a:t>
                      </a:r>
                      <a:r>
                        <a:rPr lang="ru-RU" sz="1100" b="1" dirty="0" err="1" smtClean="0">
                          <a:effectLst/>
                          <a:latin typeface="Times New Roman"/>
                          <a:ea typeface="Times New Roman"/>
                        </a:rPr>
                        <a:t>кесиптик</a:t>
                      </a:r>
                      <a:r>
                        <a:rPr lang="ru-RU" sz="1100" b="1" dirty="0" smtClean="0">
                          <a:effectLst/>
                          <a:latin typeface="Times New Roman"/>
                          <a:ea typeface="Times New Roman"/>
                        </a:rPr>
                        <a:t> </a:t>
                      </a:r>
                      <a:r>
                        <a:rPr lang="ru-RU" sz="1100" b="1" dirty="0" err="1" smtClean="0">
                          <a:effectLst/>
                          <a:latin typeface="Times New Roman"/>
                          <a:ea typeface="Times New Roman"/>
                        </a:rPr>
                        <a:t>билим</a:t>
                      </a:r>
                      <a:r>
                        <a:rPr lang="ru-RU" sz="1100" b="1" dirty="0" smtClean="0">
                          <a:effectLst/>
                          <a:latin typeface="Times New Roman"/>
                          <a:ea typeface="Times New Roman"/>
                        </a:rPr>
                        <a:t> </a:t>
                      </a:r>
                      <a:r>
                        <a:rPr lang="ru-RU" sz="1100" b="1" dirty="0" err="1" smtClean="0">
                          <a:effectLst/>
                          <a:latin typeface="Times New Roman"/>
                          <a:ea typeface="Times New Roman"/>
                        </a:rPr>
                        <a:t>берүү</a:t>
                      </a:r>
                      <a:r>
                        <a:rPr lang="ru-RU" sz="1100" b="1" dirty="0" smtClean="0">
                          <a:effectLst/>
                          <a:latin typeface="Times New Roman"/>
                          <a:ea typeface="Times New Roman"/>
                        </a:rPr>
                        <a:t> (бакалавр, </a:t>
                      </a:r>
                      <a:r>
                        <a:rPr lang="ru-RU" sz="1100" b="1" dirty="0" err="1" smtClean="0">
                          <a:effectLst/>
                          <a:latin typeface="Times New Roman"/>
                          <a:ea typeface="Times New Roman"/>
                        </a:rPr>
                        <a:t>адис</a:t>
                      </a:r>
                      <a:r>
                        <a:rPr lang="ru-RU" sz="1100" b="1" dirty="0" smtClean="0">
                          <a:effectLst/>
                          <a:latin typeface="Times New Roman"/>
                          <a:ea typeface="Times New Roman"/>
                        </a:rPr>
                        <a:t>)</a:t>
                      </a:r>
                      <a:endParaRPr lang="ru-RU" sz="1100" b="1"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8923">
                <a:tc gridSpan="15">
                  <a:txBody>
                    <a:bodyPr/>
                    <a:lstStyle/>
                    <a:p>
                      <a:pPr algn="ctr">
                        <a:spcAft>
                          <a:spcPts val="0"/>
                        </a:spcAft>
                      </a:pPr>
                      <a:r>
                        <a:rPr lang="ky-KG" sz="1100" b="1" i="1" dirty="0" smtClean="0">
                          <a:effectLst/>
                          <a:latin typeface="Times New Roman"/>
                          <a:ea typeface="Times New Roman"/>
                        </a:rPr>
                        <a:t>Күндүзгү окутуу</a:t>
                      </a:r>
                      <a:r>
                        <a:rPr lang="ru-RU" sz="1100" b="1" i="1" dirty="0" smtClean="0">
                          <a:effectLst/>
                          <a:latin typeface="Times New Roman"/>
                          <a:ea typeface="Times New Roman"/>
                        </a:rPr>
                        <a:t> </a:t>
                      </a:r>
                      <a:r>
                        <a:rPr lang="ru-RU" sz="1100" b="1" i="1" dirty="0" err="1" smtClean="0">
                          <a:effectLst/>
                          <a:latin typeface="Times New Roman"/>
                          <a:ea typeface="Times New Roman"/>
                        </a:rPr>
                        <a:t>формасы</a:t>
                      </a:r>
                      <a:endParaRPr lang="ru-RU" sz="110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8707">
                <a:tc>
                  <a:txBody>
                    <a:bodyPr/>
                    <a:lstStyle/>
                    <a:p>
                      <a:pPr>
                        <a:spcAft>
                          <a:spcPts val="0"/>
                        </a:spcAft>
                      </a:pPr>
                      <a:r>
                        <a:rPr lang="ru-RU" sz="1000" dirty="0">
                          <a:effectLst/>
                          <a:latin typeface="Times New Roman"/>
                          <a:ea typeface="Times New Roman"/>
                        </a:rPr>
                        <a:t>1</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МТИ (ИИТ)</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2153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1263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ТжРИ</a:t>
                      </a:r>
                      <a:r>
                        <a:rPr lang="ru-RU" sz="1100" dirty="0" smtClean="0">
                          <a:effectLst/>
                          <a:latin typeface="Times New Roman"/>
                          <a:ea typeface="Times New Roman"/>
                        </a:rPr>
                        <a:t> (ИТР)</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a:effectLst/>
                          <a:latin typeface="Times New Roman"/>
                          <a:ea typeface="Times New Roman"/>
                        </a:rPr>
                        <a:t>ЭИ</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a:effectLst/>
                          <a:latin typeface="Times New Roman"/>
                          <a:ea typeface="Times New Roman"/>
                        </a:rPr>
                        <a:t>ТИ</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a:effectLst/>
                          <a:latin typeface="Times New Roman"/>
                          <a:ea typeface="Times New Roman"/>
                        </a:rPr>
                        <a:t>КГТИ</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ЭжТИ</a:t>
                      </a:r>
                      <a:r>
                        <a:rPr lang="ru-RU" sz="1100" dirty="0" smtClean="0">
                          <a:effectLst/>
                          <a:latin typeface="Times New Roman"/>
                          <a:ea typeface="Times New Roman"/>
                        </a:rPr>
                        <a:t> (ИЭТ)</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ЛЭЖМ (МВШЛ)</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ЭжБЖМ</a:t>
                      </a:r>
                      <a:r>
                        <a:rPr lang="ru-RU" sz="1100" dirty="0" smtClean="0">
                          <a:effectLst/>
                          <a:latin typeface="Times New Roman"/>
                          <a:ea typeface="Times New Roman"/>
                        </a:rPr>
                        <a:t> (ВШЭБ)</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9</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БББПИ (ИСОП)</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10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АжДИ</a:t>
                      </a:r>
                      <a:r>
                        <a:rPr lang="ru-RU" sz="1100" dirty="0" smtClean="0">
                          <a:effectLst/>
                          <a:latin typeface="Times New Roman"/>
                          <a:ea typeface="Times New Roman"/>
                        </a:rPr>
                        <a:t> (ИАД)</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1492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1447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11</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Исанов</a:t>
                      </a:r>
                      <a:r>
                        <a:rPr lang="ru-RU" sz="1100" dirty="0" smtClean="0">
                          <a:effectLst/>
                          <a:latin typeface="Times New Roman"/>
                          <a:ea typeface="Times New Roman"/>
                        </a:rPr>
                        <a:t> </a:t>
                      </a:r>
                      <a:r>
                        <a:rPr lang="ru-RU" sz="1100" dirty="0" err="1" smtClean="0">
                          <a:effectLst/>
                          <a:latin typeface="Times New Roman"/>
                          <a:ea typeface="Times New Roman"/>
                        </a:rPr>
                        <a:t>ат.КИ</a:t>
                      </a:r>
                      <a:r>
                        <a:rPr lang="ru-RU" sz="1100" dirty="0" smtClean="0">
                          <a:effectLst/>
                          <a:latin typeface="Times New Roman"/>
                          <a:ea typeface="Times New Roman"/>
                        </a:rPr>
                        <a:t>-КИ</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12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Асаналиев</a:t>
                      </a:r>
                      <a:r>
                        <a:rPr lang="ru-RU" sz="1100" dirty="0" smtClean="0">
                          <a:effectLst/>
                          <a:latin typeface="Times New Roman"/>
                          <a:ea typeface="Times New Roman"/>
                        </a:rPr>
                        <a:t> </a:t>
                      </a:r>
                      <a:r>
                        <a:rPr lang="ru-RU" sz="1100" dirty="0" err="1" smtClean="0">
                          <a:effectLst/>
                          <a:latin typeface="Times New Roman"/>
                          <a:ea typeface="Times New Roman"/>
                        </a:rPr>
                        <a:t>ат.КТ</a:t>
                      </a:r>
                      <a:r>
                        <a:rPr lang="ru-RU" sz="1100" dirty="0" smtClean="0">
                          <a:effectLst/>
                          <a:latin typeface="Times New Roman"/>
                          <a:ea typeface="Times New Roman"/>
                        </a:rPr>
                        <a:t>-МИ</a:t>
                      </a:r>
                      <a:endParaRPr lang="ru-RU" sz="1100" dirty="0">
                        <a:effectLst/>
                        <a:latin typeface="Times New Roman"/>
                        <a:ea typeface="Times New Roman"/>
                      </a:endParaRPr>
                    </a:p>
                    <a:p>
                      <a:pPr>
                        <a:spcAft>
                          <a:spcPts val="0"/>
                        </a:spcAft>
                      </a:pPr>
                      <a:r>
                        <a:rPr lang="ru-RU" sz="1100" dirty="0" smtClean="0">
                          <a:effectLst/>
                          <a:latin typeface="Times New Roman"/>
                          <a:ea typeface="Times New Roman"/>
                        </a:rPr>
                        <a:t>(</a:t>
                      </a:r>
                      <a:r>
                        <a:rPr lang="ru-RU" sz="1100" dirty="0" err="1" smtClean="0">
                          <a:effectLst/>
                          <a:latin typeface="Times New Roman"/>
                          <a:ea typeface="Times New Roman"/>
                        </a:rPr>
                        <a:t>күн</a:t>
                      </a:r>
                      <a:r>
                        <a:rPr lang="ru-RU" sz="1100" dirty="0" smtClean="0">
                          <a:effectLst/>
                          <a:latin typeface="Times New Roman"/>
                          <a:ea typeface="Times New Roman"/>
                        </a:rPr>
                        <a:t>/ сырт.)</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1890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13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Токмок</a:t>
                      </a:r>
                      <a:r>
                        <a:rPr lang="ru-RU" sz="1100" dirty="0" smtClean="0">
                          <a:effectLst/>
                          <a:latin typeface="Times New Roman"/>
                          <a:ea typeface="Times New Roman"/>
                        </a:rPr>
                        <a:t> ш. филиал</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8061">
                <a:tc>
                  <a:txBody>
                    <a:bodyPr/>
                    <a:lstStyle/>
                    <a:p>
                      <a:pPr>
                        <a:spcAft>
                          <a:spcPts val="0"/>
                        </a:spcAft>
                      </a:pPr>
                      <a:r>
                        <a:rPr lang="ru-RU" sz="1000" dirty="0">
                          <a:effectLst/>
                          <a:latin typeface="Times New Roman"/>
                          <a:ea typeface="Times New Roman"/>
                        </a:rPr>
                        <a:t>14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Кара-Балта ш. филиал </a:t>
                      </a:r>
                      <a:endParaRPr lang="ru-RU" sz="1100" dirty="0">
                        <a:effectLst/>
                        <a:latin typeface="Times New Roman"/>
                        <a:ea typeface="Times New Roman"/>
                      </a:endParaRPr>
                    </a:p>
                    <a:p>
                      <a:pPr>
                        <a:spcAft>
                          <a:spcPts val="0"/>
                        </a:spcAft>
                      </a:pPr>
                      <a:r>
                        <a:rPr lang="ru-RU" sz="1100" dirty="0" smtClean="0">
                          <a:effectLst/>
                          <a:latin typeface="Times New Roman"/>
                          <a:ea typeface="Times New Roman"/>
                        </a:rPr>
                        <a:t>(</a:t>
                      </a:r>
                      <a:r>
                        <a:rPr lang="ru-RU" sz="1100" dirty="0" err="1" smtClean="0">
                          <a:effectLst/>
                          <a:latin typeface="Times New Roman"/>
                          <a:ea typeface="Times New Roman"/>
                        </a:rPr>
                        <a:t>күн</a:t>
                      </a:r>
                      <a:r>
                        <a:rPr lang="ru-RU" sz="1100" dirty="0" smtClean="0">
                          <a:effectLst/>
                          <a:latin typeface="Times New Roman"/>
                          <a:ea typeface="Times New Roman"/>
                        </a:rPr>
                        <a:t>/ сырт.)</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8061">
                <a:tc>
                  <a:txBody>
                    <a:bodyPr/>
                    <a:lstStyle/>
                    <a:p>
                      <a:pPr>
                        <a:spcAft>
                          <a:spcPts val="0"/>
                        </a:spcAft>
                      </a:pPr>
                      <a:r>
                        <a:rPr lang="ru-RU" sz="1000" dirty="0">
                          <a:effectLst/>
                          <a:latin typeface="Times New Roman"/>
                          <a:ea typeface="Times New Roman"/>
                        </a:rPr>
                        <a:t>15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Кара-Куль ш. филиал  (</a:t>
                      </a:r>
                      <a:r>
                        <a:rPr lang="ru-RU" sz="1100" dirty="0" err="1" smtClean="0">
                          <a:effectLst/>
                          <a:latin typeface="Times New Roman"/>
                          <a:ea typeface="Times New Roman"/>
                        </a:rPr>
                        <a:t>күн</a:t>
                      </a:r>
                      <a:r>
                        <a:rPr lang="ru-RU" sz="1100" dirty="0" smtClean="0">
                          <a:effectLst/>
                          <a:latin typeface="Times New Roman"/>
                          <a:ea typeface="Times New Roman"/>
                        </a:rPr>
                        <a:t>/ сырт.)</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16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effectLst/>
                          <a:latin typeface="Times New Roman"/>
                          <a:ea typeface="Times New Roman"/>
                        </a:rPr>
                        <a:t>Кызыл-</a:t>
                      </a:r>
                      <a:r>
                        <a:rPr lang="ru-RU" sz="1100" dirty="0" err="1" smtClean="0">
                          <a:effectLst/>
                          <a:latin typeface="Times New Roman"/>
                          <a:ea typeface="Times New Roman"/>
                        </a:rPr>
                        <a:t>Кыя</a:t>
                      </a:r>
                      <a:r>
                        <a:rPr lang="ru-RU" sz="1100" dirty="0" smtClean="0">
                          <a:effectLst/>
                          <a:latin typeface="Times New Roman"/>
                          <a:ea typeface="Times New Roman"/>
                        </a:rPr>
                        <a:t> ш.</a:t>
                      </a:r>
                    </a:p>
                    <a:p>
                      <a:pPr>
                        <a:spcAft>
                          <a:spcPts val="0"/>
                        </a:spcAft>
                      </a:pPr>
                      <a:r>
                        <a:rPr lang="ru-RU" sz="1100" dirty="0" smtClean="0">
                          <a:effectLst/>
                          <a:latin typeface="Times New Roman"/>
                          <a:ea typeface="Times New Roman"/>
                        </a:rPr>
                        <a:t>филиал </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a:spcAft>
                          <a:spcPts val="0"/>
                        </a:spcAft>
                      </a:pPr>
                      <a:r>
                        <a:rPr lang="ru-RU" sz="1100" b="1" dirty="0" smtClean="0">
                          <a:effectLst/>
                          <a:latin typeface="Times New Roman"/>
                          <a:ea typeface="Times New Roman"/>
                        </a:rPr>
                        <a:t> </a:t>
                      </a:r>
                      <a:r>
                        <a:rPr lang="ky-KG" sz="1100" b="1" dirty="0" smtClean="0">
                          <a:effectLst/>
                          <a:latin typeface="Times New Roman"/>
                          <a:ea typeface="Times New Roman"/>
                        </a:rPr>
                        <a:t>Күндүзгү форма боюнча жыйынтык</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100" b="1">
                          <a:effectLst/>
                          <a:latin typeface="Times New Roman"/>
                          <a:ea typeface="Times New Roman"/>
                        </a:rPr>
                        <a:t>12018</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11268</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7471</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74,1</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64,8</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68,9</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80,2</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74,5</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94</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66,3</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35,6</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4547</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effectLst/>
                          <a:latin typeface="Times New Roman"/>
                          <a:ea typeface="Times New Roman"/>
                        </a:rPr>
                        <a:t>37,8</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350862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758382182"/>
              </p:ext>
            </p:extLst>
          </p:nvPr>
        </p:nvGraphicFramePr>
        <p:xfrm>
          <a:off x="107504" y="188640"/>
          <a:ext cx="8928989" cy="6058707"/>
        </p:xfrm>
        <a:graphic>
          <a:graphicData uri="http://schemas.openxmlformats.org/drawingml/2006/table">
            <a:tbl>
              <a:tblPr firstRow="1" firstCol="1" bandRow="1"/>
              <a:tblGrid>
                <a:gridCol w="352934"/>
                <a:gridCol w="1306947"/>
                <a:gridCol w="712575"/>
                <a:gridCol w="713413"/>
                <a:gridCol w="712575"/>
                <a:gridCol w="477845"/>
                <a:gridCol w="477845"/>
                <a:gridCol w="477845"/>
                <a:gridCol w="477845"/>
                <a:gridCol w="477845"/>
                <a:gridCol w="477845"/>
                <a:gridCol w="594372"/>
                <a:gridCol w="477845"/>
                <a:gridCol w="713413"/>
                <a:gridCol w="477845"/>
              </a:tblGrid>
              <a:tr h="301650">
                <a:tc gridSpan="15">
                  <a:txBody>
                    <a:bodyPr/>
                    <a:lstStyle/>
                    <a:p>
                      <a:pPr algn="ctr">
                        <a:spcAft>
                          <a:spcPts val="0"/>
                        </a:spcAft>
                      </a:pPr>
                      <a:r>
                        <a:rPr lang="ky-KG" sz="1100" b="1" i="1" dirty="0" smtClean="0">
                          <a:effectLst/>
                          <a:latin typeface="Times New Roman"/>
                          <a:ea typeface="Times New Roman"/>
                        </a:rPr>
                        <a:t>Сырттан окутуу формасы</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5100">
                <a:tc>
                  <a:txBody>
                    <a:bodyPr/>
                    <a:lstStyle/>
                    <a:p>
                      <a:pPr>
                        <a:spcAft>
                          <a:spcPts val="0"/>
                        </a:spcAft>
                      </a:pPr>
                      <a:r>
                        <a:rPr lang="ru-RU" sz="1000">
                          <a:effectLst/>
                          <a:latin typeface="Times New Roman"/>
                          <a:ea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МТИ (ИИТ)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5100">
                <a:tc>
                  <a:txBody>
                    <a:bodyPr/>
                    <a:lstStyle/>
                    <a:p>
                      <a:pPr>
                        <a:spcAft>
                          <a:spcPts val="0"/>
                        </a:spcAft>
                      </a:pPr>
                      <a:r>
                        <a:rPr lang="ru-RU" sz="1000">
                          <a:effectLst/>
                          <a:latin typeface="Times New Roman"/>
                          <a:ea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ТжРИ</a:t>
                      </a:r>
                      <a:r>
                        <a:rPr lang="ru-RU" sz="1100" dirty="0" smtClean="0">
                          <a:effectLst/>
                          <a:latin typeface="Times New Roman"/>
                          <a:ea typeface="Times New Roman"/>
                        </a:rPr>
                        <a:t> (ИТР)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ЭИ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ТИ</a:t>
                      </a:r>
                      <a:r>
                        <a:rPr lang="ru-RU" sz="1100" baseline="0" dirty="0" smtClean="0">
                          <a:effectLst/>
                          <a:latin typeface="Times New Roman"/>
                          <a:ea typeface="Times New Roman"/>
                        </a:rPr>
                        <a:t>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КГТИ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ЭжТИ</a:t>
                      </a:r>
                      <a:r>
                        <a:rPr lang="ru-RU" sz="1100" dirty="0" smtClean="0">
                          <a:effectLst/>
                          <a:latin typeface="Times New Roman"/>
                          <a:ea typeface="Times New Roman"/>
                        </a:rPr>
                        <a:t> (ИЭТ)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339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ЛЭЖМ (МВШЛ)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ЭжБЖМ</a:t>
                      </a:r>
                      <a:r>
                        <a:rPr lang="ru-RU" sz="1100" dirty="0" smtClean="0">
                          <a:effectLst/>
                          <a:latin typeface="Times New Roman"/>
                          <a:ea typeface="Times New Roman"/>
                        </a:rPr>
                        <a:t> (ВШЭБ)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275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1121">
                <a:tc>
                  <a:txBody>
                    <a:bodyPr/>
                    <a:lstStyle/>
                    <a:p>
                      <a:pPr>
                        <a:spcAft>
                          <a:spcPts val="0"/>
                        </a:spcAft>
                      </a:pPr>
                      <a:r>
                        <a:rPr lang="ru-RU" sz="1000">
                          <a:effectLst/>
                          <a:latin typeface="Times New Roman"/>
                          <a:ea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ДБББ (ЦДО)</a:t>
                      </a:r>
                      <a:endParaRPr lang="ru-RU" sz="1100" dirty="0">
                        <a:effectLst/>
                        <a:latin typeface="Times New Roman"/>
                        <a:ea typeface="Times New Roman"/>
                      </a:endParaRPr>
                    </a:p>
                    <a:p>
                      <a:pPr>
                        <a:spcAft>
                          <a:spcPts val="0"/>
                        </a:spcAft>
                      </a:pPr>
                      <a:r>
                        <a:rPr lang="ru-RU" sz="1100" dirty="0" smtClean="0">
                          <a:effectLst/>
                          <a:latin typeface="Times New Roman"/>
                          <a:ea typeface="Times New Roman"/>
                        </a:rPr>
                        <a:t>(2-чи Кампус)</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1366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0269">
                <a:tc>
                  <a:txBody>
                    <a:bodyPr/>
                    <a:lstStyle/>
                    <a:p>
                      <a:pPr>
                        <a:spcAft>
                          <a:spcPts val="0"/>
                        </a:spcAft>
                      </a:pPr>
                      <a:r>
                        <a:rPr lang="ru-RU" sz="1000">
                          <a:effectLst/>
                          <a:latin typeface="Times New Roman"/>
                          <a:ea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Токмок</a:t>
                      </a:r>
                      <a:r>
                        <a:rPr lang="ru-RU" sz="1100" dirty="0" smtClean="0">
                          <a:effectLst/>
                          <a:latin typeface="Times New Roman"/>
                          <a:ea typeface="Times New Roman"/>
                        </a:rPr>
                        <a:t>  ш. филиал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7037">
                <a:tc>
                  <a:txBody>
                    <a:bodyPr/>
                    <a:lstStyle/>
                    <a:p>
                      <a:pPr>
                        <a:spcAft>
                          <a:spcPts val="0"/>
                        </a:spcAft>
                      </a:pPr>
                      <a:r>
                        <a:rPr lang="ru-RU" sz="1000">
                          <a:effectLst/>
                          <a:latin typeface="Times New Roman"/>
                          <a:ea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Кызыл-</a:t>
                      </a:r>
                      <a:r>
                        <a:rPr lang="ru-RU" sz="1100" dirty="0" err="1" smtClean="0">
                          <a:effectLst/>
                          <a:latin typeface="Times New Roman"/>
                          <a:ea typeface="Times New Roman"/>
                        </a:rPr>
                        <a:t>Кыя</a:t>
                      </a:r>
                      <a:r>
                        <a:rPr lang="ru-RU" sz="1100" dirty="0" smtClean="0">
                          <a:effectLst/>
                          <a:latin typeface="Times New Roman"/>
                          <a:ea typeface="Times New Roman"/>
                        </a:rPr>
                        <a:t> ш. филиал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4846">
                <a:tc gridSpan="2">
                  <a:txBody>
                    <a:bodyPr/>
                    <a:lstStyle/>
                    <a:p>
                      <a:pPr>
                        <a:spcAft>
                          <a:spcPts val="0"/>
                        </a:spcAft>
                      </a:pPr>
                      <a:r>
                        <a:rPr lang="ky-KG" sz="1100" b="1" dirty="0" smtClean="0">
                          <a:effectLst/>
                          <a:latin typeface="Times New Roman"/>
                          <a:ea typeface="Times New Roman"/>
                        </a:rPr>
                        <a:t>Сырттан окутуу боюнча жыйынтык</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100" b="1">
                          <a:effectLst/>
                          <a:latin typeface="Times New Roman"/>
                          <a:ea typeface="Times New Roman"/>
                        </a:rPr>
                        <a:t>4467</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3507</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effectLst/>
                          <a:latin typeface="Times New Roman"/>
                          <a:ea typeface="Times New Roman"/>
                        </a:rPr>
                        <a:t>2911</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77,6</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70,7</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83,8</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79,8</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93,8</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 </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83,0</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24,2</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1556</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34,8</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4577">
                <a:tc gridSpan="2">
                  <a:txBody>
                    <a:bodyPr/>
                    <a:lstStyle/>
                    <a:p>
                      <a:pPr>
                        <a:spcAft>
                          <a:spcPts val="0"/>
                        </a:spcAft>
                      </a:pPr>
                      <a:r>
                        <a:rPr lang="ky-KG" sz="1100" b="1" dirty="0" smtClean="0">
                          <a:solidFill>
                            <a:srgbClr val="FF0000"/>
                          </a:solidFill>
                          <a:effectLst/>
                          <a:latin typeface="Times New Roman"/>
                          <a:ea typeface="Times New Roman"/>
                        </a:rPr>
                        <a:t>ЖКББ боюнча жыйынтык</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100" b="1" dirty="0">
                          <a:solidFill>
                            <a:srgbClr val="FF0000"/>
                          </a:solidFill>
                          <a:effectLst/>
                          <a:latin typeface="Times New Roman"/>
                          <a:ea typeface="Times New Roman"/>
                        </a:rPr>
                        <a:t>16485</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14775</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10382</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75,8</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67,7</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76,4</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80</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84,2</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94</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70,3</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29,9</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6103</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37,0</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479">
                <a:tc gridSpan="1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err="1" smtClean="0">
                          <a:effectLst/>
                          <a:latin typeface="Times New Roman"/>
                          <a:ea typeface="Times New Roman"/>
                        </a:rPr>
                        <a:t>Жогорку</a:t>
                      </a:r>
                      <a:r>
                        <a:rPr lang="ru-RU" sz="1100" b="1" dirty="0" smtClean="0">
                          <a:effectLst/>
                          <a:latin typeface="Times New Roman"/>
                          <a:ea typeface="Times New Roman"/>
                        </a:rPr>
                        <a:t> </a:t>
                      </a:r>
                      <a:r>
                        <a:rPr lang="ru-RU" sz="1100" b="1" dirty="0" err="1" smtClean="0">
                          <a:effectLst/>
                          <a:latin typeface="Times New Roman"/>
                          <a:ea typeface="Times New Roman"/>
                        </a:rPr>
                        <a:t>кесиптик</a:t>
                      </a:r>
                      <a:r>
                        <a:rPr lang="ru-RU" sz="1100" b="1" dirty="0" smtClean="0">
                          <a:effectLst/>
                          <a:latin typeface="Times New Roman"/>
                          <a:ea typeface="Times New Roman"/>
                        </a:rPr>
                        <a:t> </a:t>
                      </a:r>
                      <a:r>
                        <a:rPr lang="ru-RU" sz="1100" b="1" dirty="0" err="1" smtClean="0">
                          <a:effectLst/>
                          <a:latin typeface="Times New Roman"/>
                          <a:ea typeface="Times New Roman"/>
                        </a:rPr>
                        <a:t>билим</a:t>
                      </a:r>
                      <a:r>
                        <a:rPr lang="ru-RU" sz="1100" b="1" baseline="0" dirty="0" smtClean="0">
                          <a:effectLst/>
                          <a:latin typeface="Times New Roman"/>
                          <a:ea typeface="Times New Roman"/>
                        </a:rPr>
                        <a:t> </a:t>
                      </a:r>
                      <a:r>
                        <a:rPr lang="ru-RU" sz="1100" b="1" dirty="0" err="1" smtClean="0">
                          <a:effectLst/>
                          <a:latin typeface="Times New Roman"/>
                          <a:ea typeface="Times New Roman"/>
                        </a:rPr>
                        <a:t>берүү</a:t>
                      </a:r>
                      <a:r>
                        <a:rPr lang="ru-RU" sz="1100" b="1" dirty="0" smtClean="0">
                          <a:effectLst/>
                          <a:latin typeface="Times New Roman"/>
                          <a:ea typeface="Times New Roman"/>
                        </a:rPr>
                        <a:t>  (магистратура</a:t>
                      </a:r>
                      <a:r>
                        <a:rPr lang="ru-RU" sz="1100" b="1" dirty="0">
                          <a:effectLst/>
                          <a:latin typeface="Times New Roman"/>
                          <a:ea typeface="Times New Roman"/>
                        </a:rPr>
                        <a:t>)</a:t>
                      </a:r>
                      <a:endParaRPr lang="ru-RU"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1650">
                <a:tc>
                  <a:txBody>
                    <a:bodyPr/>
                    <a:lstStyle/>
                    <a:p>
                      <a:pPr>
                        <a:spcAft>
                          <a:spcPts val="0"/>
                        </a:spcAft>
                      </a:pPr>
                      <a:r>
                        <a:rPr lang="ru-RU" sz="1000">
                          <a:effectLst/>
                          <a:latin typeface="Times New Roman"/>
                          <a:ea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МЖМ</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887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МЖМ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112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rgbClr val="FF0000"/>
                          </a:solidFill>
                          <a:effectLst/>
                          <a:latin typeface="Times New Roman"/>
                          <a:ea typeface="Times New Roman"/>
                        </a:rPr>
                        <a:t>Магистратуре </a:t>
                      </a:r>
                      <a:r>
                        <a:rPr lang="ky-KG" sz="1100" b="1" dirty="0" smtClean="0">
                          <a:solidFill>
                            <a:srgbClr val="FF0000"/>
                          </a:solidFill>
                          <a:effectLst/>
                          <a:latin typeface="Times New Roman"/>
                          <a:ea typeface="Times New Roman"/>
                        </a:rPr>
                        <a:t>боюнча жыйынтык</a:t>
                      </a:r>
                      <a:endParaRPr lang="ru-RU" sz="1100" dirty="0" smtClean="0">
                        <a:solidFill>
                          <a:srgbClr val="FF0000"/>
                        </a:solidFill>
                        <a:effectLst/>
                        <a:latin typeface="Times New Roman"/>
                        <a:ea typeface="Times New Roman"/>
                      </a:endParaRPr>
                    </a:p>
                    <a:p>
                      <a:pPr>
                        <a:spcAft>
                          <a:spcPts val="0"/>
                        </a:spcAft>
                      </a:pP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100" b="1" dirty="0">
                          <a:solidFill>
                            <a:srgbClr val="FF0000"/>
                          </a:solidFill>
                          <a:effectLst/>
                          <a:latin typeface="Times New Roman"/>
                          <a:ea typeface="Times New Roman"/>
                        </a:rPr>
                        <a:t>1040</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969</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739</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69,5</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86,5</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 </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 </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 </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 </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76,3</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35,5</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301</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28,9</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177270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16729658"/>
              </p:ext>
            </p:extLst>
          </p:nvPr>
        </p:nvGraphicFramePr>
        <p:xfrm>
          <a:off x="179515" y="260650"/>
          <a:ext cx="8856979" cy="5040960"/>
        </p:xfrm>
        <a:graphic>
          <a:graphicData uri="http://schemas.openxmlformats.org/drawingml/2006/table">
            <a:tbl>
              <a:tblPr firstRow="1" firstCol="1" bandRow="1"/>
              <a:tblGrid>
                <a:gridCol w="350088"/>
                <a:gridCol w="1296407"/>
                <a:gridCol w="706829"/>
                <a:gridCol w="707660"/>
                <a:gridCol w="706829"/>
                <a:gridCol w="473991"/>
                <a:gridCol w="473991"/>
                <a:gridCol w="473991"/>
                <a:gridCol w="473991"/>
                <a:gridCol w="473991"/>
                <a:gridCol w="473991"/>
                <a:gridCol w="589578"/>
                <a:gridCol w="473991"/>
                <a:gridCol w="707660"/>
                <a:gridCol w="473991"/>
              </a:tblGrid>
              <a:tr h="360038">
                <a:tc gridSpan="15">
                  <a:txBody>
                    <a:bodyPr/>
                    <a:lstStyle/>
                    <a:p>
                      <a:pPr>
                        <a:spcAft>
                          <a:spcPts val="0"/>
                        </a:spcAft>
                      </a:pPr>
                      <a:r>
                        <a:rPr lang="ru-RU" sz="1100" b="1" dirty="0" err="1" smtClean="0">
                          <a:effectLst/>
                          <a:latin typeface="Times New Roman"/>
                          <a:ea typeface="Times New Roman"/>
                        </a:rPr>
                        <a:t>Орто</a:t>
                      </a:r>
                      <a:r>
                        <a:rPr lang="ru-RU" sz="1100" b="1" dirty="0" smtClean="0">
                          <a:effectLst/>
                          <a:latin typeface="Times New Roman"/>
                          <a:ea typeface="Times New Roman"/>
                        </a:rPr>
                        <a:t> </a:t>
                      </a:r>
                      <a:r>
                        <a:rPr lang="ru-RU" sz="1100" b="1" dirty="0" err="1" smtClean="0">
                          <a:effectLst/>
                          <a:latin typeface="Times New Roman"/>
                          <a:ea typeface="Times New Roman"/>
                        </a:rPr>
                        <a:t>кесиптик</a:t>
                      </a:r>
                      <a:r>
                        <a:rPr lang="ru-RU" sz="1100" b="1" dirty="0" smtClean="0">
                          <a:effectLst/>
                          <a:latin typeface="Times New Roman"/>
                          <a:ea typeface="Times New Roman"/>
                        </a:rPr>
                        <a:t> </a:t>
                      </a:r>
                      <a:r>
                        <a:rPr lang="ru-RU" sz="1100" b="1" dirty="0" err="1" smtClean="0">
                          <a:effectLst/>
                          <a:latin typeface="Times New Roman"/>
                          <a:ea typeface="Times New Roman"/>
                        </a:rPr>
                        <a:t>билим</a:t>
                      </a:r>
                      <a:r>
                        <a:rPr lang="ru-RU" sz="1100" b="1" dirty="0" smtClean="0">
                          <a:effectLst/>
                          <a:latin typeface="Times New Roman"/>
                          <a:ea typeface="Times New Roman"/>
                        </a:rPr>
                        <a:t> </a:t>
                      </a:r>
                      <a:r>
                        <a:rPr lang="ru-RU" sz="1100" b="1" dirty="0" err="1" smtClean="0">
                          <a:effectLst/>
                          <a:latin typeface="Times New Roman"/>
                          <a:ea typeface="Times New Roman"/>
                        </a:rPr>
                        <a:t>берүү</a:t>
                      </a:r>
                      <a:r>
                        <a:rPr lang="ru-RU" sz="1100" b="1" dirty="0" smtClean="0">
                          <a:effectLst/>
                          <a:latin typeface="Times New Roman"/>
                          <a:ea typeface="Times New Roman"/>
                        </a:rPr>
                        <a:t> </a:t>
                      </a:r>
                      <a:r>
                        <a:rPr lang="ru-RU" sz="1100" b="1" dirty="0">
                          <a:effectLst/>
                          <a:latin typeface="Times New Roman"/>
                          <a:ea typeface="Times New Roman"/>
                        </a:rPr>
                        <a:t>(</a:t>
                      </a:r>
                      <a:r>
                        <a:rPr lang="ru-RU" sz="1100" b="1" dirty="0" smtClean="0">
                          <a:effectLst/>
                          <a:latin typeface="Times New Roman"/>
                          <a:ea typeface="Times New Roman"/>
                        </a:rPr>
                        <a:t>колледжи)</a:t>
                      </a:r>
                      <a:endParaRPr lang="ru-RU"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2048">
                <a:tc>
                  <a:txBody>
                    <a:bodyPr/>
                    <a:lstStyle/>
                    <a:p>
                      <a:pPr>
                        <a:spcAft>
                          <a:spcPts val="0"/>
                        </a:spcAft>
                      </a:pPr>
                      <a:r>
                        <a:rPr lang="ru-RU" sz="1100" dirty="0">
                          <a:effectLst/>
                          <a:latin typeface="Times New Roman"/>
                          <a:ea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a:effectLst/>
                          <a:latin typeface="Times New Roman"/>
                          <a:ea typeface="Times New Roman"/>
                        </a:rPr>
                        <a:t>Политех</a:t>
                      </a:r>
                      <a:r>
                        <a:rPr lang="ru-RU" sz="1100" dirty="0">
                          <a:effectLst/>
                          <a:latin typeface="Times New Roman"/>
                          <a:ea typeface="Times New Roman"/>
                        </a:rPr>
                        <a:t>.</a:t>
                      </a:r>
                    </a:p>
                    <a:p>
                      <a:pPr>
                        <a:spcAft>
                          <a:spcPts val="0"/>
                        </a:spcAft>
                      </a:pPr>
                      <a:r>
                        <a:rPr lang="ru-RU" sz="1100" dirty="0" smtClean="0">
                          <a:effectLst/>
                          <a:latin typeface="Times New Roman"/>
                          <a:ea typeface="Times New Roman"/>
                        </a:rPr>
                        <a:t>колледжи</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1199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40">
                <a:tc>
                  <a:txBody>
                    <a:bodyPr/>
                    <a:lstStyle/>
                    <a:p>
                      <a:pPr>
                        <a:spcAft>
                          <a:spcPts val="0"/>
                        </a:spcAft>
                      </a:pPr>
                      <a:r>
                        <a:rPr lang="ru-RU" sz="1100" dirty="0">
                          <a:effectLst/>
                          <a:latin typeface="Times New Roman"/>
                          <a:ea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ОКББ </a:t>
                      </a:r>
                      <a:r>
                        <a:rPr lang="ru-RU" sz="1100" dirty="0">
                          <a:effectLst/>
                          <a:latin typeface="Times New Roman"/>
                          <a:ea typeface="Times New Roman"/>
                        </a:rPr>
                        <a:t>(</a:t>
                      </a:r>
                      <a:r>
                        <a:rPr lang="ru-RU" sz="1100" dirty="0" smtClean="0">
                          <a:effectLst/>
                          <a:latin typeface="Times New Roman"/>
                          <a:ea typeface="Times New Roman"/>
                        </a:rPr>
                        <a:t>колледжи) 2-чи кампус </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2239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1947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1539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4056">
                <a:tc>
                  <a:txBody>
                    <a:bodyPr/>
                    <a:lstStyle/>
                    <a:p>
                      <a:pPr>
                        <a:spcAft>
                          <a:spcPts val="0"/>
                        </a:spcAft>
                      </a:pPr>
                      <a:r>
                        <a:rPr lang="ru-RU" sz="1100">
                          <a:effectLst/>
                          <a:latin typeface="Times New Roman"/>
                          <a:ea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effectLst/>
                          <a:latin typeface="Times New Roman"/>
                          <a:ea typeface="Times New Roman"/>
                        </a:rPr>
                        <a:t>ОКББ </a:t>
                      </a:r>
                      <a:r>
                        <a:rPr lang="ru-RU" sz="1100" dirty="0">
                          <a:effectLst/>
                          <a:latin typeface="Times New Roman"/>
                          <a:ea typeface="Times New Roman"/>
                        </a:rPr>
                        <a:t>(</a:t>
                      </a:r>
                      <a:r>
                        <a:rPr lang="ru-RU" sz="1100" dirty="0" smtClean="0">
                          <a:effectLst/>
                          <a:latin typeface="Times New Roman"/>
                          <a:ea typeface="Times New Roman"/>
                        </a:rPr>
                        <a:t>колледжи) сырт., 2-чи </a:t>
                      </a:r>
                    </a:p>
                    <a:p>
                      <a:pPr>
                        <a:spcAft>
                          <a:spcPts val="0"/>
                        </a:spcAft>
                      </a:pPr>
                      <a:r>
                        <a:rPr lang="ru-RU" sz="1100" dirty="0" smtClean="0">
                          <a:effectLst/>
                          <a:latin typeface="Times New Roman"/>
                          <a:ea typeface="Times New Roman"/>
                        </a:rPr>
                        <a:t>кампус</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192">
                <a:tc>
                  <a:txBody>
                    <a:bodyPr/>
                    <a:lstStyle/>
                    <a:p>
                      <a:pPr>
                        <a:spcAft>
                          <a:spcPts val="0"/>
                        </a:spcAft>
                      </a:pPr>
                      <a:r>
                        <a:rPr lang="ru-RU" sz="1100">
                          <a:effectLst/>
                          <a:latin typeface="Times New Roman"/>
                          <a:ea typeface="Times New Roman"/>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Бишкек </a:t>
                      </a:r>
                      <a:r>
                        <a:rPr lang="ru-RU" sz="1100" dirty="0" err="1" smtClean="0">
                          <a:effectLst/>
                          <a:latin typeface="Times New Roman"/>
                          <a:ea typeface="Times New Roman"/>
                        </a:rPr>
                        <a:t>техникалык</a:t>
                      </a:r>
                      <a:r>
                        <a:rPr lang="ru-RU" sz="1100" dirty="0" smtClean="0">
                          <a:effectLst/>
                          <a:latin typeface="Times New Roman"/>
                          <a:ea typeface="Times New Roman"/>
                        </a:rPr>
                        <a:t> колледжи (БТК)</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738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509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8912">
                <a:tc>
                  <a:txBody>
                    <a:bodyPr/>
                    <a:lstStyle/>
                    <a:p>
                      <a:pPr>
                        <a:spcAft>
                          <a:spcPts val="0"/>
                        </a:spcAft>
                      </a:pPr>
                      <a:r>
                        <a:rPr lang="ru-RU" sz="1100">
                          <a:effectLst/>
                          <a:latin typeface="Times New Roman"/>
                          <a:ea typeface="Times New Roman"/>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Тоо-кен</a:t>
                      </a:r>
                      <a:r>
                        <a:rPr lang="ru-RU" sz="1100" dirty="0" smtClean="0">
                          <a:effectLst/>
                          <a:latin typeface="Times New Roman"/>
                          <a:ea typeface="Times New Roman"/>
                        </a:rPr>
                        <a:t> </a:t>
                      </a:r>
                      <a:r>
                        <a:rPr lang="ru-RU" sz="1100" dirty="0" err="1" smtClean="0">
                          <a:effectLst/>
                          <a:latin typeface="Times New Roman"/>
                          <a:ea typeface="Times New Roman"/>
                        </a:rPr>
                        <a:t>технологиялык</a:t>
                      </a:r>
                      <a:r>
                        <a:rPr lang="ru-RU" sz="1100" dirty="0" smtClean="0">
                          <a:effectLst/>
                          <a:latin typeface="Times New Roman"/>
                          <a:ea typeface="Times New Roman"/>
                        </a:rPr>
                        <a:t> колледжи</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032">
                <a:tc>
                  <a:txBody>
                    <a:bodyPr/>
                    <a:lstStyle/>
                    <a:p>
                      <a:pPr>
                        <a:spcAft>
                          <a:spcPts val="0"/>
                        </a:spcAft>
                      </a:pPr>
                      <a:r>
                        <a:rPr lang="ru-RU" sz="1100">
                          <a:effectLst/>
                          <a:latin typeface="Times New Roman"/>
                          <a:ea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Балыкчы</a:t>
                      </a:r>
                      <a:r>
                        <a:rPr lang="ru-RU" sz="1100" baseline="0" dirty="0" smtClean="0">
                          <a:effectLst/>
                          <a:latin typeface="Times New Roman"/>
                          <a:ea typeface="Times New Roman"/>
                        </a:rPr>
                        <a:t> </a:t>
                      </a:r>
                      <a:r>
                        <a:rPr lang="ru-RU" sz="1100" dirty="0" smtClean="0">
                          <a:effectLst/>
                          <a:latin typeface="Times New Roman"/>
                          <a:ea typeface="Times New Roman"/>
                        </a:rPr>
                        <a:t>колледжи</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40">
                <a:tc>
                  <a:txBody>
                    <a:bodyPr/>
                    <a:lstStyle/>
                    <a:p>
                      <a:pPr>
                        <a:spcAft>
                          <a:spcPts val="0"/>
                        </a:spcAft>
                      </a:pPr>
                      <a:r>
                        <a:rPr lang="ru-RU" sz="1100">
                          <a:effectLst/>
                          <a:latin typeface="Times New Roman"/>
                          <a:ea typeface="Times New Roman"/>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Токмок</a:t>
                      </a:r>
                      <a:r>
                        <a:rPr lang="ru-RU" sz="1100" dirty="0" smtClean="0">
                          <a:effectLst/>
                          <a:latin typeface="Times New Roman"/>
                          <a:ea typeface="Times New Roman"/>
                        </a:rPr>
                        <a:t> ш. филиал ОКББ</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68,2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40">
                <a:tc>
                  <a:txBody>
                    <a:bodyPr/>
                    <a:lstStyle/>
                    <a:p>
                      <a:pPr>
                        <a:spcAft>
                          <a:spcPts val="0"/>
                        </a:spcAft>
                      </a:pPr>
                      <a:r>
                        <a:rPr lang="ru-RU" sz="1100">
                          <a:effectLst/>
                          <a:latin typeface="Times New Roman"/>
                          <a:ea typeface="Times New Roman"/>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effectLst/>
                          <a:latin typeface="Times New Roman"/>
                          <a:ea typeface="Times New Roman"/>
                        </a:rPr>
                        <a:t>Кара-Балта ш. филиал ОКББ</a:t>
                      </a:r>
                    </a:p>
                    <a:p>
                      <a:pPr>
                        <a:spcAft>
                          <a:spcPts val="0"/>
                        </a:spcAft>
                      </a:pP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23,0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2048">
                <a:tc>
                  <a:txBody>
                    <a:bodyPr/>
                    <a:lstStyle/>
                    <a:p>
                      <a:pPr>
                        <a:spcAft>
                          <a:spcPts val="0"/>
                        </a:spcAft>
                      </a:pPr>
                      <a:r>
                        <a:rPr lang="ru-RU" sz="1100">
                          <a:effectLst/>
                          <a:latin typeface="Times New Roman"/>
                          <a:ea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effectLst/>
                          <a:latin typeface="Times New Roman"/>
                          <a:ea typeface="Times New Roman"/>
                        </a:rPr>
                        <a:t>Кара-Куль ш. филиал ОКББ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27,0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9657">
                <a:tc gridSpan="2">
                  <a:txBody>
                    <a:bodyPr/>
                    <a:lstStyle/>
                    <a:p>
                      <a:pPr>
                        <a:spcAft>
                          <a:spcPts val="0"/>
                        </a:spcAft>
                      </a:pPr>
                      <a:r>
                        <a:rPr lang="ky-KG" sz="1100" b="1" dirty="0" smtClean="0">
                          <a:solidFill>
                            <a:srgbClr val="FF0000"/>
                          </a:solidFill>
                          <a:effectLst/>
                          <a:latin typeface="Times New Roman"/>
                          <a:ea typeface="Times New Roman"/>
                        </a:rPr>
                        <a:t>ОКББ боюнча жыйынтык</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100" b="1" dirty="0">
                          <a:solidFill>
                            <a:srgbClr val="FF0000"/>
                          </a:solidFill>
                          <a:effectLst/>
                          <a:latin typeface="Times New Roman"/>
                          <a:ea typeface="Times New Roman"/>
                        </a:rPr>
                        <a:t>5510</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5014</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3857</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70,9</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65,9</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71,9</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90</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 </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 </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76,9</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32,0</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1653</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30,0</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0249">
                <a:tc gridSpan="2">
                  <a:txBody>
                    <a:bodyPr/>
                    <a:lstStyle/>
                    <a:p>
                      <a:pPr>
                        <a:spcAft>
                          <a:spcPts val="0"/>
                        </a:spcAft>
                      </a:pPr>
                      <a:r>
                        <a:rPr lang="ru-RU" sz="1100" b="1" dirty="0" smtClean="0">
                          <a:solidFill>
                            <a:srgbClr val="FF0000"/>
                          </a:solidFill>
                          <a:effectLst/>
                          <a:latin typeface="Times New Roman"/>
                          <a:ea typeface="Times New Roman"/>
                        </a:rPr>
                        <a:t>Университет</a:t>
                      </a:r>
                      <a:r>
                        <a:rPr lang="ru-RU" sz="1100" b="1" baseline="0" dirty="0" smtClean="0">
                          <a:solidFill>
                            <a:srgbClr val="FF0000"/>
                          </a:solidFill>
                          <a:effectLst/>
                          <a:latin typeface="Times New Roman"/>
                          <a:ea typeface="Times New Roman"/>
                        </a:rPr>
                        <a:t> </a:t>
                      </a:r>
                      <a:r>
                        <a:rPr lang="ru-RU" sz="1100" b="1" baseline="0" dirty="0" err="1" smtClean="0">
                          <a:solidFill>
                            <a:srgbClr val="FF0000"/>
                          </a:solidFill>
                          <a:effectLst/>
                          <a:latin typeface="Times New Roman"/>
                          <a:ea typeface="Times New Roman"/>
                        </a:rPr>
                        <a:t>боюнча</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100" b="1">
                          <a:solidFill>
                            <a:srgbClr val="FF0000"/>
                          </a:solidFill>
                          <a:effectLst/>
                          <a:latin typeface="Times New Roman"/>
                          <a:ea typeface="Times New Roman"/>
                        </a:rPr>
                        <a:t>23035</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20758</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14978</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72,1</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73,4</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74,1</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85,0</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84,2</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94,0</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72,2</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32,5</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solidFill>
                            <a:srgbClr val="FF0000"/>
                          </a:solidFill>
                          <a:effectLst/>
                          <a:latin typeface="Times New Roman"/>
                          <a:ea typeface="Times New Roman"/>
                        </a:rPr>
                        <a:t>8057</a:t>
                      </a:r>
                      <a:endParaRPr lang="ru-RU" sz="110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35,0</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326650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260648"/>
            <a:ext cx="8784976" cy="6408712"/>
          </a:xfrm>
        </p:spPr>
        <p:txBody>
          <a:bodyPr>
            <a:normAutofit lnSpcReduction="10000"/>
          </a:bodyPr>
          <a:lstStyle/>
          <a:p>
            <a:r>
              <a:rPr lang="ky-KG" dirty="0"/>
              <a:t>Сессияга уруксат берилген студенттердин ичинен (FX жана I эске алуу менен) 14978 студент сынактык сессияны тапшырышты (65 %), карызы барлар – 8057 (35 %), тактап айтканда, негизги сессиядан кийин жетишүү 18,8 % га жогорулады. Бүтүндөй алганда, университет боюнча жетишүү 72,2 % болду; ЖКБ боюнча (бакалавр, адис) – 70,3 %; магистратура боюнча – 76,3 %; ОКБ боюнча – 76,9 % болду.</a:t>
            </a:r>
            <a:endParaRPr lang="ru-RU" dirty="0"/>
          </a:p>
          <a:p>
            <a:r>
              <a:rPr lang="ky-KG" dirty="0"/>
              <a:t>Курстардын кесилишинде университет боюнча жетишүү төмөнкүдөй болду:</a:t>
            </a:r>
            <a:r>
              <a:rPr lang="ru-RU" dirty="0"/>
              <a:t> 1-курс б-а - 72,1%; 2-курс б-а - 73,4%; 3-курс б-а – 74,1%; 4-курс б-а – 85,0%; 5 </a:t>
            </a:r>
            <a:r>
              <a:rPr lang="ky-KG" dirty="0"/>
              <a:t>–к</a:t>
            </a:r>
            <a:r>
              <a:rPr lang="ru-RU" dirty="0" err="1"/>
              <a:t>урс</a:t>
            </a:r>
            <a:r>
              <a:rPr lang="ru-RU" dirty="0"/>
              <a:t> </a:t>
            </a:r>
            <a:r>
              <a:rPr lang="ky-KG" dirty="0"/>
              <a:t>б-а</a:t>
            </a:r>
            <a:r>
              <a:rPr lang="ru-RU" dirty="0"/>
              <a:t> – 84,2; 6-курс б-а – 94%.</a:t>
            </a:r>
          </a:p>
          <a:p>
            <a:r>
              <a:rPr lang="ky-KG" dirty="0"/>
              <a:t> </a:t>
            </a:r>
            <a:r>
              <a:rPr lang="ky-KG" dirty="0" smtClean="0"/>
              <a:t>«</a:t>
            </a:r>
            <a:r>
              <a:rPr lang="ky-KG" dirty="0"/>
              <a:t>FX» ж-а «I» университет боюнча  күндүзгү жана сырттан окуу формасы боюнча 8627 студ. катталган. Анын ичинен 4751 студ. тапшырды, бул 55,1 % ды түзөт.</a:t>
            </a:r>
            <a:endParaRPr lang="ru-RU" dirty="0"/>
          </a:p>
          <a:p>
            <a:endParaRPr lang="ru-RU" dirty="0" smtClean="0">
              <a:solidFill>
                <a:srgbClr val="FF0000"/>
              </a:solidFill>
            </a:endParaRPr>
          </a:p>
        </p:txBody>
      </p:sp>
    </p:spTree>
    <p:extLst>
      <p:ext uri="{BB962C8B-B14F-4D97-AF65-F5344CB8AC3E}">
        <p14:creationId xmlns:p14="http://schemas.microsoft.com/office/powerpoint/2010/main" val="1399186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940966"/>
          </a:xfrm>
        </p:spPr>
        <p:txBody>
          <a:bodyPr>
            <a:normAutofit/>
          </a:bodyPr>
          <a:lstStyle/>
          <a:p>
            <a:pPr algn="ctr"/>
            <a:r>
              <a:rPr lang="ky-KG" sz="2400" b="1" dirty="0">
                <a:solidFill>
                  <a:schemeClr val="tx1"/>
                </a:solidFill>
              </a:rPr>
              <a:t>КМТУда студенттердин жетишүүсүн талдоо (негизги скссиядан жана FX, I боюнча кайра тапшыруудан кийин</a:t>
            </a:r>
            <a:r>
              <a:rPr lang="ky-KG" sz="2400" b="1" dirty="0" smtClean="0">
                <a:solidFill>
                  <a:schemeClr val="tx1"/>
                </a:solidFill>
              </a:rPr>
              <a:t>)</a:t>
            </a:r>
            <a:r>
              <a:rPr lang="ky-KG" sz="2400" b="1" dirty="0" smtClean="0">
                <a:solidFill>
                  <a:schemeClr val="tx1"/>
                </a:solidFill>
                <a:latin typeface="Times New Roman"/>
                <a:ea typeface="Times New Roman"/>
              </a:rPr>
              <a:t> </a:t>
            </a:r>
            <a:endParaRPr lang="ru-RU" dirty="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518111837"/>
              </p:ext>
            </p:extLst>
          </p:nvPr>
        </p:nvGraphicFramePr>
        <p:xfrm>
          <a:off x="179513" y="1052742"/>
          <a:ext cx="8856983" cy="5531336"/>
        </p:xfrm>
        <a:graphic>
          <a:graphicData uri="http://schemas.openxmlformats.org/drawingml/2006/table">
            <a:tbl>
              <a:tblPr firstRow="1" firstCol="1" bandRow="1"/>
              <a:tblGrid>
                <a:gridCol w="1240511"/>
                <a:gridCol w="892042"/>
                <a:gridCol w="1022605"/>
                <a:gridCol w="1088308"/>
                <a:gridCol w="1631621"/>
                <a:gridCol w="101576"/>
                <a:gridCol w="833426"/>
                <a:gridCol w="174686"/>
                <a:gridCol w="936104"/>
                <a:gridCol w="936104"/>
              </a:tblGrid>
              <a:tr h="583450">
                <a:tc>
                  <a:txBody>
                    <a:bodyPr/>
                    <a:lstStyle/>
                    <a:p>
                      <a:pPr algn="ctr">
                        <a:spcAft>
                          <a:spcPts val="0"/>
                        </a:spcAft>
                      </a:pPr>
                      <a:r>
                        <a:rPr lang="ru-RU" sz="1000" b="1" dirty="0">
                          <a:effectLst/>
                          <a:latin typeface="Times New Roman"/>
                          <a:ea typeface="Times New Roman"/>
                        </a:rPr>
                        <a:t>Институт</a:t>
                      </a:r>
                      <a:endParaRPr lang="ru-RU" sz="1000" dirty="0">
                        <a:effectLst/>
                        <a:latin typeface="Times New Roman"/>
                        <a:ea typeface="Times New Roman"/>
                      </a:endParaRPr>
                    </a:p>
                  </a:txBody>
                  <a:tcPr marL="54142" marR="5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y-KG" sz="1000" b="1" dirty="0" smtClean="0">
                          <a:effectLst/>
                          <a:latin typeface="Times New Roman"/>
                          <a:ea typeface="Times New Roman"/>
                        </a:rPr>
                        <a:t>Негизги кышкы </a:t>
                      </a:r>
                      <a:r>
                        <a:rPr lang="ru-RU" sz="1000" b="1" dirty="0" err="1" smtClean="0">
                          <a:effectLst/>
                          <a:latin typeface="Times New Roman"/>
                          <a:ea typeface="Times New Roman"/>
                        </a:rPr>
                        <a:t>сессиядан</a:t>
                      </a:r>
                      <a:r>
                        <a:rPr lang="ru-RU" sz="1000" b="1" dirty="0" smtClean="0">
                          <a:effectLst/>
                          <a:latin typeface="Times New Roman"/>
                          <a:ea typeface="Times New Roman"/>
                        </a:rPr>
                        <a:t> </a:t>
                      </a:r>
                      <a:r>
                        <a:rPr lang="ru-RU" sz="1000" b="1" dirty="0" err="1" smtClean="0">
                          <a:effectLst/>
                          <a:latin typeface="Times New Roman"/>
                          <a:ea typeface="Times New Roman"/>
                        </a:rPr>
                        <a:t>кийин</a:t>
                      </a:r>
                      <a:r>
                        <a:rPr lang="ru-RU" sz="1000" b="1" dirty="0" smtClean="0">
                          <a:effectLst/>
                          <a:latin typeface="Times New Roman"/>
                          <a:ea typeface="Times New Roman"/>
                        </a:rPr>
                        <a:t> </a:t>
                      </a:r>
                      <a:endParaRPr lang="ru-RU" sz="1000" dirty="0">
                        <a:effectLst/>
                        <a:latin typeface="Times New Roman"/>
                        <a:ea typeface="Times New Roman"/>
                      </a:endParaRPr>
                    </a:p>
                  </a:txBody>
                  <a:tcPr marL="54142" marR="5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dirty="0" smtClean="0">
                          <a:effectLst/>
                          <a:latin typeface="Times New Roman"/>
                          <a:ea typeface="Times New Roman"/>
                        </a:rPr>
                        <a:t>FX</a:t>
                      </a:r>
                      <a:r>
                        <a:rPr lang="ru-RU" sz="1000" b="1" dirty="0" smtClean="0">
                          <a:effectLst/>
                          <a:latin typeface="Times New Roman"/>
                          <a:ea typeface="Times New Roman"/>
                        </a:rPr>
                        <a:t>, </a:t>
                      </a:r>
                      <a:r>
                        <a:rPr lang="en-US" sz="1000" b="1" dirty="0" smtClean="0">
                          <a:effectLst/>
                          <a:latin typeface="Times New Roman"/>
                          <a:ea typeface="Times New Roman"/>
                        </a:rPr>
                        <a:t>I</a:t>
                      </a:r>
                      <a:endParaRPr lang="ru-RU" sz="1000" dirty="0" smtClean="0">
                        <a:effectLst/>
                        <a:latin typeface="Times New Roman"/>
                        <a:ea typeface="Times New Roman"/>
                      </a:endParaRPr>
                    </a:p>
                    <a:p>
                      <a:pPr algn="ctr">
                        <a:spcAft>
                          <a:spcPts val="0"/>
                        </a:spcAft>
                      </a:pPr>
                      <a:r>
                        <a:rPr lang="ky-KG" sz="1000" b="1" dirty="0" smtClean="0">
                          <a:effectLst/>
                          <a:latin typeface="Times New Roman"/>
                          <a:ea typeface="Times New Roman"/>
                        </a:rPr>
                        <a:t>тапшыргандан кийин</a:t>
                      </a:r>
                      <a:endParaRPr lang="ru-RU" sz="1000" dirty="0">
                        <a:effectLst/>
                        <a:latin typeface="Times New Roman"/>
                        <a:ea typeface="Times New Roman"/>
                      </a:endParaRPr>
                    </a:p>
                  </a:txBody>
                  <a:tcPr marL="54142" marR="5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effectLst/>
                        <a:latin typeface="Times New Roman"/>
                      </a:endParaRPr>
                    </a:p>
                    <a:p>
                      <a:pPr algn="ctr">
                        <a:spcAft>
                          <a:spcPts val="0"/>
                        </a:spcAft>
                      </a:pPr>
                      <a:r>
                        <a:rPr lang="ru-RU" sz="1000" b="1" dirty="0" smtClean="0">
                          <a:effectLst/>
                          <a:latin typeface="Times New Roman"/>
                        </a:rPr>
                        <a:t>% </a:t>
                      </a:r>
                      <a:r>
                        <a:rPr lang="ru-RU" sz="1000" b="1" dirty="0" err="1" smtClean="0">
                          <a:effectLst/>
                          <a:latin typeface="Times New Roman"/>
                        </a:rPr>
                        <a:t>жогорулатуу</a:t>
                      </a:r>
                      <a:endParaRPr lang="ru-RU" sz="1000" b="1" dirty="0">
                        <a:effectLst/>
                        <a:latin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b="1" dirty="0">
                          <a:effectLst/>
                          <a:latin typeface="Times New Roman"/>
                        </a:rPr>
                        <a:t>Институт</a:t>
                      </a:r>
                    </a:p>
                  </a:txBody>
                  <a:tcPr marL="54142" marR="5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a:ea typeface="Times New Roman"/>
                      </a:endParaRPr>
                    </a:p>
                  </a:txBody>
                  <a:tcPr marL="54142" marR="5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y-KG" sz="1000" b="1" dirty="0" smtClean="0">
                          <a:effectLst/>
                          <a:latin typeface="Times New Roman"/>
                          <a:ea typeface="Times New Roman"/>
                        </a:rPr>
                        <a:t>Негизги кышкы </a:t>
                      </a:r>
                      <a:r>
                        <a:rPr lang="ru-RU" sz="1000" b="1" dirty="0" err="1" smtClean="0">
                          <a:effectLst/>
                          <a:latin typeface="Times New Roman"/>
                          <a:ea typeface="Times New Roman"/>
                        </a:rPr>
                        <a:t>сессиядан</a:t>
                      </a:r>
                      <a:r>
                        <a:rPr lang="ru-RU" sz="1000" b="1" dirty="0" smtClean="0">
                          <a:effectLst/>
                          <a:latin typeface="Times New Roman"/>
                          <a:ea typeface="Times New Roman"/>
                        </a:rPr>
                        <a:t> </a:t>
                      </a:r>
                      <a:r>
                        <a:rPr lang="ru-RU" sz="1000" b="1" dirty="0" err="1" smtClean="0">
                          <a:effectLst/>
                          <a:latin typeface="Times New Roman"/>
                          <a:ea typeface="Times New Roman"/>
                        </a:rPr>
                        <a:t>кийин</a:t>
                      </a:r>
                      <a:r>
                        <a:rPr lang="ru-RU" sz="1000" b="1" dirty="0" smtClean="0">
                          <a:effectLst/>
                          <a:latin typeface="Times New Roman"/>
                          <a:ea typeface="Times New Roman"/>
                        </a:rPr>
                        <a:t> </a:t>
                      </a:r>
                      <a:endParaRPr lang="ru-RU" sz="1000" dirty="0">
                        <a:effectLst/>
                        <a:latin typeface="Times New Roman"/>
                        <a:ea typeface="Times New Roman"/>
                      </a:endParaRPr>
                    </a:p>
                  </a:txBody>
                  <a:tcPr marL="54142" marR="5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dirty="0" smtClean="0">
                          <a:effectLst/>
                          <a:latin typeface="Times New Roman"/>
                          <a:ea typeface="Times New Roman"/>
                        </a:rPr>
                        <a:t>FX</a:t>
                      </a:r>
                      <a:r>
                        <a:rPr lang="ru-RU" sz="1000" b="1" dirty="0" smtClean="0">
                          <a:effectLst/>
                          <a:latin typeface="Times New Roman"/>
                          <a:ea typeface="Times New Roman"/>
                        </a:rPr>
                        <a:t>, </a:t>
                      </a:r>
                      <a:r>
                        <a:rPr lang="en-US" sz="1000" b="1" dirty="0" smtClean="0">
                          <a:effectLst/>
                          <a:latin typeface="Times New Roman"/>
                          <a:ea typeface="Times New Roman"/>
                        </a:rPr>
                        <a:t>I</a:t>
                      </a:r>
                      <a:endParaRPr lang="ru-RU" sz="1000" dirty="0" smtClean="0">
                        <a:effectLst/>
                        <a:latin typeface="Times New Roman"/>
                        <a:ea typeface="Times New Roman"/>
                      </a:endParaRPr>
                    </a:p>
                    <a:p>
                      <a:pPr algn="ctr">
                        <a:spcAft>
                          <a:spcPts val="0"/>
                        </a:spcAft>
                      </a:pPr>
                      <a:r>
                        <a:rPr lang="ky-KG" sz="1000" b="1" dirty="0" smtClean="0">
                          <a:effectLst/>
                          <a:latin typeface="Times New Roman"/>
                          <a:ea typeface="Times New Roman"/>
                        </a:rPr>
                        <a:t>тапшыргандан кийин</a:t>
                      </a:r>
                      <a:endParaRPr lang="ru-RU" sz="1000" dirty="0">
                        <a:effectLst/>
                        <a:latin typeface="Times New Roman"/>
                        <a:ea typeface="Times New Roman"/>
                      </a:endParaRPr>
                    </a:p>
                  </a:txBody>
                  <a:tcPr marL="54142" marR="5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dirty="0" smtClean="0">
                          <a:effectLst/>
                          <a:latin typeface="Times New Roman"/>
                        </a:rPr>
                        <a:t>% </a:t>
                      </a:r>
                      <a:r>
                        <a:rPr lang="ru-RU" sz="1000" b="1" dirty="0" err="1" smtClean="0">
                          <a:effectLst/>
                          <a:latin typeface="Times New Roman"/>
                        </a:rPr>
                        <a:t>жогорулатуу</a:t>
                      </a:r>
                      <a:endParaRPr lang="ru-RU" sz="1000" b="1" dirty="0">
                        <a:effectLst/>
                        <a:latin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862">
                <a:tc gridSpan="10">
                  <a:txBody>
                    <a:bodyPr/>
                    <a:lstStyle/>
                    <a:p>
                      <a:pPr algn="ctr">
                        <a:spcAft>
                          <a:spcPts val="0"/>
                        </a:spcAft>
                      </a:pPr>
                      <a:r>
                        <a:rPr lang="ru-RU" sz="1100" b="1" dirty="0" err="1" smtClean="0">
                          <a:effectLst/>
                          <a:latin typeface="Times New Roman"/>
                          <a:ea typeface="Times New Roman"/>
                        </a:rPr>
                        <a:t>Жогорку</a:t>
                      </a:r>
                      <a:r>
                        <a:rPr lang="ru-RU" sz="1100" b="1" dirty="0" smtClean="0">
                          <a:effectLst/>
                          <a:latin typeface="Times New Roman"/>
                          <a:ea typeface="Times New Roman"/>
                        </a:rPr>
                        <a:t> </a:t>
                      </a:r>
                      <a:r>
                        <a:rPr lang="ru-RU" sz="1100" b="1" dirty="0" err="1" smtClean="0">
                          <a:effectLst/>
                          <a:latin typeface="Times New Roman"/>
                          <a:ea typeface="Times New Roman"/>
                        </a:rPr>
                        <a:t>кесиптик</a:t>
                      </a:r>
                      <a:r>
                        <a:rPr lang="ru-RU" sz="1100" b="1" dirty="0" smtClean="0">
                          <a:effectLst/>
                          <a:latin typeface="Times New Roman"/>
                          <a:ea typeface="Times New Roman"/>
                        </a:rPr>
                        <a:t> </a:t>
                      </a:r>
                      <a:r>
                        <a:rPr lang="ru-RU" sz="1100" b="1" dirty="0" err="1" smtClean="0">
                          <a:effectLst/>
                          <a:latin typeface="Times New Roman"/>
                          <a:ea typeface="Times New Roman"/>
                        </a:rPr>
                        <a:t>билим</a:t>
                      </a:r>
                      <a:r>
                        <a:rPr lang="ru-RU" sz="1100" b="1" dirty="0" smtClean="0">
                          <a:effectLst/>
                          <a:latin typeface="Times New Roman"/>
                          <a:ea typeface="Times New Roman"/>
                        </a:rPr>
                        <a:t> </a:t>
                      </a:r>
                      <a:r>
                        <a:rPr lang="ru-RU" sz="1100" b="1" dirty="0" err="1" smtClean="0">
                          <a:effectLst/>
                          <a:latin typeface="Times New Roman"/>
                          <a:ea typeface="Times New Roman"/>
                        </a:rPr>
                        <a:t>берүү</a:t>
                      </a:r>
                      <a:r>
                        <a:rPr lang="ru-RU" sz="1100" b="1" dirty="0" smtClean="0">
                          <a:effectLst/>
                          <a:latin typeface="Times New Roman"/>
                          <a:ea typeface="Times New Roman"/>
                        </a:rPr>
                        <a:t> (бакалавр, </a:t>
                      </a:r>
                      <a:r>
                        <a:rPr lang="ru-RU" sz="1100" b="1" dirty="0" err="1" smtClean="0">
                          <a:effectLst/>
                          <a:latin typeface="Times New Roman"/>
                          <a:ea typeface="Times New Roman"/>
                        </a:rPr>
                        <a:t>адис</a:t>
                      </a:r>
                      <a:r>
                        <a:rPr lang="ru-RU" sz="1100" b="1" dirty="0" smtClean="0">
                          <a:effectLst/>
                          <a:latin typeface="Times New Roman"/>
                          <a:ea typeface="Times New Roman"/>
                        </a:rPr>
                        <a:t>)</a:t>
                      </a:r>
                      <a:endParaRPr lang="ru-RU" sz="1100" b="1"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5862">
                <a:tc gridSpan="3">
                  <a:txBody>
                    <a:bodyPr/>
                    <a:lstStyle/>
                    <a:p>
                      <a:pPr algn="ctr">
                        <a:spcAft>
                          <a:spcPts val="0"/>
                        </a:spcAft>
                      </a:pPr>
                      <a:r>
                        <a:rPr lang="ky-KG" sz="1000" b="1" i="1" dirty="0" smtClean="0">
                          <a:effectLst/>
                          <a:latin typeface="Times New Roman"/>
                          <a:ea typeface="Times New Roman"/>
                        </a:rPr>
                        <a:t>Күндүзгү окутуу</a:t>
                      </a:r>
                      <a:r>
                        <a:rPr lang="ru-RU" sz="1000" b="1" i="1" dirty="0" smtClean="0">
                          <a:effectLst/>
                          <a:latin typeface="Times New Roman"/>
                          <a:ea typeface="Times New Roman"/>
                        </a:rPr>
                        <a:t> </a:t>
                      </a:r>
                      <a:r>
                        <a:rPr lang="ru-RU" sz="1000" b="1" i="1" dirty="0" err="1" smtClean="0">
                          <a:effectLst/>
                          <a:latin typeface="Times New Roman"/>
                          <a:ea typeface="Times New Roman"/>
                        </a:rPr>
                        <a:t>формасы</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ky-KG" sz="1000" b="1" i="1" dirty="0" smtClean="0">
                          <a:effectLst/>
                          <a:latin typeface="Times New Roman"/>
                          <a:ea typeface="Times New Roman"/>
                        </a:rPr>
                        <a:t>Сырттан окутуу формасы</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45862">
                <a:tc>
                  <a:txBody>
                    <a:bodyPr/>
                    <a:lstStyle/>
                    <a:p>
                      <a:pPr>
                        <a:spcAft>
                          <a:spcPts val="0"/>
                        </a:spcAft>
                      </a:pPr>
                      <a:r>
                        <a:rPr lang="ru-RU" sz="1000" dirty="0" smtClean="0">
                          <a:effectLst/>
                          <a:latin typeface="Times New Roman"/>
                          <a:ea typeface="Times New Roman"/>
                        </a:rPr>
                        <a:t>МТИ (ИИТ)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a:ea typeface="Times New Roman"/>
                        </a:rPr>
                        <a:t>38,4</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58,7</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+20,3</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000" dirty="0" smtClean="0">
                          <a:effectLst/>
                          <a:latin typeface="Times New Roman"/>
                          <a:ea typeface="Times New Roman"/>
                        </a:rPr>
                        <a:t>МТИ (ИИТ) сырт.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dirty="0">
                          <a:effectLst/>
                          <a:latin typeface="Times New Roman"/>
                          <a:ea typeface="Times New Roman"/>
                        </a:rPr>
                        <a:t>72,9</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a:ea typeface="Times New Roman"/>
                        </a:rPr>
                        <a:t>84,9</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+12</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862">
                <a:tc>
                  <a:txBody>
                    <a:bodyPr/>
                    <a:lstStyle/>
                    <a:p>
                      <a:pPr>
                        <a:spcAft>
                          <a:spcPts val="0"/>
                        </a:spcAft>
                      </a:pPr>
                      <a:r>
                        <a:rPr lang="ru-RU" sz="1000" dirty="0" err="1" smtClean="0">
                          <a:effectLst/>
                          <a:latin typeface="Times New Roman"/>
                          <a:ea typeface="Times New Roman"/>
                        </a:rPr>
                        <a:t>ТжРИ</a:t>
                      </a:r>
                      <a:r>
                        <a:rPr lang="ru-RU" sz="1000" dirty="0" smtClean="0">
                          <a:effectLst/>
                          <a:latin typeface="Times New Roman"/>
                          <a:ea typeface="Times New Roman"/>
                        </a:rPr>
                        <a:t> (ИТР)</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a:ea typeface="Times New Roman"/>
                        </a:rPr>
                        <a:t>42,0</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78,9</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+36,9</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000" dirty="0" err="1" smtClean="0">
                          <a:effectLst/>
                          <a:latin typeface="Times New Roman"/>
                          <a:ea typeface="Times New Roman"/>
                        </a:rPr>
                        <a:t>ТжРИ</a:t>
                      </a:r>
                      <a:r>
                        <a:rPr lang="ru-RU" sz="1000" dirty="0" smtClean="0">
                          <a:effectLst/>
                          <a:latin typeface="Times New Roman"/>
                          <a:ea typeface="Times New Roman"/>
                        </a:rPr>
                        <a:t> (ИТР) сырт.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dirty="0">
                          <a:effectLst/>
                          <a:latin typeface="Times New Roman"/>
                          <a:ea typeface="Times New Roman"/>
                        </a:rPr>
                        <a:t>82,3</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a:ea typeface="Times New Roman"/>
                        </a:rPr>
                        <a:t>93,1</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+10,8</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862">
                <a:tc>
                  <a:txBody>
                    <a:bodyPr/>
                    <a:lstStyle/>
                    <a:p>
                      <a:pPr>
                        <a:spcAft>
                          <a:spcPts val="0"/>
                        </a:spcAft>
                      </a:pPr>
                      <a:r>
                        <a:rPr lang="ru-RU" sz="1000" dirty="0" smtClean="0">
                          <a:effectLst/>
                          <a:latin typeface="Times New Roman"/>
                          <a:ea typeface="Times New Roman"/>
                        </a:rPr>
                        <a:t>ЭИ</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29,4</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74,7</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+45,3</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000" dirty="0" smtClean="0">
                          <a:effectLst/>
                          <a:latin typeface="Times New Roman"/>
                          <a:ea typeface="Times New Roman"/>
                        </a:rPr>
                        <a:t>ЭИ</a:t>
                      </a:r>
                      <a:r>
                        <a:rPr lang="ru-RU" sz="1000" baseline="0" dirty="0" smtClean="0">
                          <a:effectLst/>
                          <a:latin typeface="Times New Roman"/>
                          <a:ea typeface="Times New Roman"/>
                        </a:rPr>
                        <a:t> сырт.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dirty="0">
                          <a:effectLst/>
                          <a:latin typeface="Times New Roman"/>
                          <a:ea typeface="Times New Roman"/>
                        </a:rPr>
                        <a:t>64,8</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a:ea typeface="Times New Roman"/>
                        </a:rPr>
                        <a:t>86,9</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+22,1</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862">
                <a:tc>
                  <a:txBody>
                    <a:bodyPr/>
                    <a:lstStyle/>
                    <a:p>
                      <a:pPr>
                        <a:spcAft>
                          <a:spcPts val="0"/>
                        </a:spcAft>
                      </a:pPr>
                      <a:r>
                        <a:rPr lang="ru-RU" sz="1000" dirty="0" smtClean="0">
                          <a:effectLst/>
                          <a:latin typeface="Times New Roman"/>
                          <a:ea typeface="Times New Roman"/>
                        </a:rPr>
                        <a:t>ТИ</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52,3</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a:ea typeface="Times New Roman"/>
                        </a:rPr>
                        <a:t>74,1</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+21,8</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000" dirty="0" smtClean="0">
                          <a:effectLst/>
                          <a:latin typeface="Times New Roman"/>
                          <a:ea typeface="Times New Roman"/>
                        </a:rPr>
                        <a:t>ТИ </a:t>
                      </a:r>
                      <a:r>
                        <a:rPr lang="ru-RU" sz="1000" baseline="0" dirty="0" smtClean="0">
                          <a:effectLst/>
                          <a:latin typeface="Times New Roman"/>
                          <a:ea typeface="Times New Roman"/>
                        </a:rPr>
                        <a:t>сырт.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dirty="0">
                          <a:effectLst/>
                          <a:latin typeface="Times New Roman"/>
                          <a:ea typeface="Times New Roman"/>
                        </a:rPr>
                        <a:t>42,0</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a:ea typeface="Times New Roman"/>
                        </a:rPr>
                        <a:t>55,4</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+13,4</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862">
                <a:tc>
                  <a:txBody>
                    <a:bodyPr/>
                    <a:lstStyle/>
                    <a:p>
                      <a:pPr>
                        <a:spcAft>
                          <a:spcPts val="0"/>
                        </a:spcAft>
                      </a:pPr>
                      <a:r>
                        <a:rPr lang="ru-RU" sz="1000" dirty="0" smtClean="0">
                          <a:effectLst/>
                          <a:latin typeface="Times New Roman"/>
                          <a:ea typeface="Times New Roman"/>
                        </a:rPr>
                        <a:t>КГТИ</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27,4</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a:ea typeface="Times New Roman"/>
                        </a:rPr>
                        <a:t>54,2</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+26,8</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000" dirty="0" smtClean="0">
                          <a:effectLst/>
                          <a:latin typeface="Times New Roman"/>
                          <a:ea typeface="Times New Roman"/>
                        </a:rPr>
                        <a:t>КГТИ</a:t>
                      </a:r>
                      <a:r>
                        <a:rPr lang="ru-RU" sz="1000" baseline="0" dirty="0" smtClean="0">
                          <a:effectLst/>
                          <a:latin typeface="Times New Roman"/>
                          <a:ea typeface="Times New Roman"/>
                        </a:rPr>
                        <a:t> сырт.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a:effectLst/>
                          <a:latin typeface="Times New Roman"/>
                          <a:ea typeface="Times New Roman"/>
                        </a:rPr>
                        <a:t>47,1</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78,8</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+31,7</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862">
                <a:tc>
                  <a:txBody>
                    <a:bodyPr/>
                    <a:lstStyle/>
                    <a:p>
                      <a:pPr>
                        <a:spcAft>
                          <a:spcPts val="0"/>
                        </a:spcAft>
                      </a:pPr>
                      <a:r>
                        <a:rPr lang="ru-RU" sz="1000" dirty="0" err="1" smtClean="0">
                          <a:effectLst/>
                          <a:latin typeface="Times New Roman"/>
                          <a:ea typeface="Times New Roman"/>
                        </a:rPr>
                        <a:t>ЭжТИ</a:t>
                      </a:r>
                      <a:r>
                        <a:rPr lang="ru-RU" sz="1000" dirty="0" smtClean="0">
                          <a:effectLst/>
                          <a:latin typeface="Times New Roman"/>
                          <a:ea typeface="Times New Roman"/>
                        </a:rPr>
                        <a:t> (ИЭТ)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39,4</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74,3</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+34,9</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000" dirty="0" err="1" smtClean="0">
                          <a:effectLst/>
                          <a:latin typeface="Times New Roman"/>
                          <a:ea typeface="Times New Roman"/>
                        </a:rPr>
                        <a:t>ЭжТИ</a:t>
                      </a:r>
                      <a:r>
                        <a:rPr lang="ru-RU" sz="1000" dirty="0" smtClean="0">
                          <a:effectLst/>
                          <a:latin typeface="Times New Roman"/>
                          <a:ea typeface="Times New Roman"/>
                        </a:rPr>
                        <a:t> (ИЭТ) сырт.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dirty="0">
                          <a:effectLst/>
                          <a:latin typeface="Times New Roman"/>
                          <a:ea typeface="Times New Roman"/>
                        </a:rPr>
                        <a:t>37,9</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80,2</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+42,3</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862">
                <a:tc>
                  <a:txBody>
                    <a:bodyPr/>
                    <a:lstStyle/>
                    <a:p>
                      <a:pPr>
                        <a:spcAft>
                          <a:spcPts val="0"/>
                        </a:spcAft>
                      </a:pPr>
                      <a:r>
                        <a:rPr lang="ru-RU" sz="1000" dirty="0" smtClean="0">
                          <a:effectLst/>
                          <a:latin typeface="Times New Roman"/>
                          <a:ea typeface="Times New Roman"/>
                        </a:rPr>
                        <a:t>ЛЭЖМ (МВШЛ)</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57,3</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77,7</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+20,4</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000" dirty="0" smtClean="0">
                          <a:effectLst/>
                          <a:latin typeface="Times New Roman"/>
                          <a:ea typeface="Times New Roman"/>
                        </a:rPr>
                        <a:t>ЛЭЖМ (МВШЛ) сырт.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dirty="0">
                          <a:effectLst/>
                          <a:latin typeface="Times New Roman"/>
                          <a:ea typeface="Times New Roman"/>
                        </a:rPr>
                        <a:t>82,4</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100,0</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+17,6</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862">
                <a:tc>
                  <a:txBody>
                    <a:bodyPr/>
                    <a:lstStyle/>
                    <a:p>
                      <a:pPr>
                        <a:spcAft>
                          <a:spcPts val="0"/>
                        </a:spcAft>
                      </a:pPr>
                      <a:r>
                        <a:rPr lang="ru-RU" sz="1000" dirty="0" err="1" smtClean="0">
                          <a:effectLst/>
                          <a:latin typeface="Times New Roman"/>
                          <a:ea typeface="Times New Roman"/>
                        </a:rPr>
                        <a:t>ЭжБЖМ</a:t>
                      </a:r>
                      <a:r>
                        <a:rPr lang="ru-RU" sz="1000" dirty="0" smtClean="0">
                          <a:effectLst/>
                          <a:latin typeface="Times New Roman"/>
                          <a:ea typeface="Times New Roman"/>
                        </a:rPr>
                        <a:t> (ВШЭБ)</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45,8</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a:ea typeface="Times New Roman"/>
                        </a:rPr>
                        <a:t>73,8</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+28</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000" dirty="0" err="1" smtClean="0">
                          <a:effectLst/>
                          <a:latin typeface="Times New Roman"/>
                          <a:ea typeface="Times New Roman"/>
                        </a:rPr>
                        <a:t>ЭжБЖМ</a:t>
                      </a:r>
                      <a:r>
                        <a:rPr lang="ru-RU" sz="1000" dirty="0" smtClean="0">
                          <a:effectLst/>
                          <a:latin typeface="Times New Roman"/>
                          <a:ea typeface="Times New Roman"/>
                        </a:rPr>
                        <a:t> (ВШЭБ) сырт.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a:effectLst/>
                          <a:latin typeface="Times New Roman"/>
                          <a:ea typeface="Times New Roman"/>
                        </a:rPr>
                        <a:t>71,6</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80,4</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+8,8</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506">
                <a:tc>
                  <a:txBody>
                    <a:bodyPr/>
                    <a:lstStyle/>
                    <a:p>
                      <a:pPr>
                        <a:spcAft>
                          <a:spcPts val="0"/>
                        </a:spcAft>
                      </a:pPr>
                      <a:r>
                        <a:rPr lang="ru-RU" sz="1000" dirty="0" smtClean="0">
                          <a:effectLst/>
                          <a:latin typeface="Times New Roman"/>
                          <a:ea typeface="Times New Roman"/>
                        </a:rPr>
                        <a:t>БББПИ (ИСОП)</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38,9</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a:ea typeface="Times New Roman"/>
                        </a:rPr>
                        <a:t>66,3</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+27,4</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000" dirty="0" smtClean="0">
                          <a:effectLst/>
                          <a:latin typeface="Times New Roman"/>
                          <a:ea typeface="Times New Roman"/>
                        </a:rPr>
                        <a:t>ДБББ (ЦДО)</a:t>
                      </a:r>
                    </a:p>
                    <a:p>
                      <a:pPr>
                        <a:spcAft>
                          <a:spcPts val="0"/>
                        </a:spcAft>
                      </a:pPr>
                      <a:r>
                        <a:rPr lang="ru-RU" sz="1000" dirty="0" smtClean="0">
                          <a:effectLst/>
                          <a:latin typeface="Times New Roman"/>
                          <a:ea typeface="Times New Roman"/>
                        </a:rPr>
                        <a:t>(2-чи Кампус)</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dirty="0">
                          <a:effectLst/>
                          <a:latin typeface="Times New Roman"/>
                          <a:ea typeface="Times New Roman"/>
                        </a:rPr>
                        <a:t>50,0</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88,7</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+37,7</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a:txBody>
                    <a:bodyPr/>
                    <a:lstStyle/>
                    <a:p>
                      <a:pPr>
                        <a:spcAft>
                          <a:spcPts val="0"/>
                        </a:spcAft>
                      </a:pPr>
                      <a:r>
                        <a:rPr lang="ru-RU" sz="1000" dirty="0" err="1" smtClean="0">
                          <a:effectLst/>
                          <a:latin typeface="Times New Roman"/>
                          <a:ea typeface="Times New Roman"/>
                        </a:rPr>
                        <a:t>АжДИ</a:t>
                      </a:r>
                      <a:r>
                        <a:rPr lang="ru-RU" sz="1000" dirty="0" smtClean="0">
                          <a:effectLst/>
                          <a:latin typeface="Times New Roman"/>
                          <a:ea typeface="Times New Roman"/>
                        </a:rPr>
                        <a:t> (ИАД)</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40,4</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a:ea typeface="Times New Roman"/>
                        </a:rPr>
                        <a:t>67,0</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+26,6</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000" dirty="0" err="1" smtClean="0">
                          <a:effectLst/>
                          <a:latin typeface="Times New Roman"/>
                          <a:ea typeface="Times New Roman"/>
                        </a:rPr>
                        <a:t>Токмок</a:t>
                      </a:r>
                      <a:r>
                        <a:rPr lang="ru-RU" sz="1000" dirty="0" smtClean="0">
                          <a:effectLst/>
                          <a:latin typeface="Times New Roman"/>
                          <a:ea typeface="Times New Roman"/>
                        </a:rPr>
                        <a:t>  ш. филиал сырт.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dirty="0">
                          <a:effectLst/>
                          <a:latin typeface="Times New Roman"/>
                          <a:ea typeface="Times New Roman"/>
                        </a:rPr>
                        <a:t>90,3</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90,3</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 </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400">
                <a:tc>
                  <a:txBody>
                    <a:bodyPr/>
                    <a:lstStyle/>
                    <a:p>
                      <a:pPr>
                        <a:spcAft>
                          <a:spcPts val="0"/>
                        </a:spcAft>
                      </a:pPr>
                      <a:r>
                        <a:rPr lang="ru-RU" sz="1000" dirty="0" err="1" smtClean="0">
                          <a:effectLst/>
                          <a:latin typeface="Times New Roman"/>
                          <a:ea typeface="Times New Roman"/>
                        </a:rPr>
                        <a:t>Исанов</a:t>
                      </a:r>
                      <a:r>
                        <a:rPr lang="ru-RU" sz="1000" dirty="0" smtClean="0">
                          <a:effectLst/>
                          <a:latin typeface="Times New Roman"/>
                          <a:ea typeface="Times New Roman"/>
                        </a:rPr>
                        <a:t> </a:t>
                      </a:r>
                      <a:r>
                        <a:rPr lang="ru-RU" sz="1000" dirty="0" err="1" smtClean="0">
                          <a:effectLst/>
                          <a:latin typeface="Times New Roman"/>
                          <a:ea typeface="Times New Roman"/>
                        </a:rPr>
                        <a:t>ат.КИ</a:t>
                      </a:r>
                      <a:r>
                        <a:rPr lang="ru-RU" sz="1000" dirty="0" smtClean="0">
                          <a:effectLst/>
                          <a:latin typeface="Times New Roman"/>
                          <a:ea typeface="Times New Roman"/>
                        </a:rPr>
                        <a:t>-КИ</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48,1</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a:ea typeface="Times New Roman"/>
                        </a:rPr>
                        <a:t>78,0</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+29,9</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000" dirty="0" smtClean="0">
                          <a:effectLst/>
                          <a:latin typeface="Times New Roman"/>
                          <a:ea typeface="Times New Roman"/>
                        </a:rPr>
                        <a:t>Кызыл-</a:t>
                      </a:r>
                      <a:r>
                        <a:rPr lang="ru-RU" sz="1000" dirty="0" err="1" smtClean="0">
                          <a:effectLst/>
                          <a:latin typeface="Times New Roman"/>
                          <a:ea typeface="Times New Roman"/>
                        </a:rPr>
                        <a:t>Кыя</a:t>
                      </a:r>
                      <a:r>
                        <a:rPr lang="ru-RU" sz="1000" dirty="0" smtClean="0">
                          <a:effectLst/>
                          <a:latin typeface="Times New Roman"/>
                          <a:ea typeface="Times New Roman"/>
                        </a:rPr>
                        <a:t> ш. филиал сырт.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dirty="0">
                          <a:effectLst/>
                          <a:latin typeface="Times New Roman"/>
                          <a:ea typeface="Times New Roman"/>
                        </a:rPr>
                        <a:t>61,2</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a:ea typeface="Times New Roman"/>
                        </a:rPr>
                        <a:t>61,2</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 </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724">
                <a:tc>
                  <a:txBody>
                    <a:bodyPr/>
                    <a:lstStyle/>
                    <a:p>
                      <a:pPr>
                        <a:spcAft>
                          <a:spcPts val="0"/>
                        </a:spcAft>
                      </a:pPr>
                      <a:r>
                        <a:rPr lang="ru-RU" sz="1000" dirty="0" err="1" smtClean="0">
                          <a:effectLst/>
                          <a:latin typeface="Times New Roman"/>
                          <a:ea typeface="Times New Roman"/>
                        </a:rPr>
                        <a:t>Асаналиев</a:t>
                      </a:r>
                      <a:r>
                        <a:rPr lang="ru-RU" sz="1000" dirty="0" smtClean="0">
                          <a:effectLst/>
                          <a:latin typeface="Times New Roman"/>
                          <a:ea typeface="Times New Roman"/>
                        </a:rPr>
                        <a:t> </a:t>
                      </a:r>
                      <a:r>
                        <a:rPr lang="ru-RU" sz="1000" dirty="0" err="1" smtClean="0">
                          <a:effectLst/>
                          <a:latin typeface="Times New Roman"/>
                          <a:ea typeface="Times New Roman"/>
                        </a:rPr>
                        <a:t>ат</a:t>
                      </a:r>
                      <a:r>
                        <a:rPr lang="ru-RU" sz="1000" dirty="0" smtClean="0">
                          <a:effectLst/>
                          <a:latin typeface="Times New Roman"/>
                          <a:ea typeface="Times New Roman"/>
                        </a:rPr>
                        <a:t>. КТ-МИ (</a:t>
                      </a:r>
                      <a:r>
                        <a:rPr lang="ru-RU" sz="1000" dirty="0" err="1" smtClean="0">
                          <a:effectLst/>
                          <a:latin typeface="Times New Roman"/>
                          <a:ea typeface="Times New Roman"/>
                        </a:rPr>
                        <a:t>күн</a:t>
                      </a:r>
                      <a:r>
                        <a:rPr lang="ru-RU" sz="1000" dirty="0" smtClean="0">
                          <a:effectLst/>
                          <a:latin typeface="Times New Roman"/>
                          <a:ea typeface="Times New Roman"/>
                        </a:rPr>
                        <a:t>/ сырт.)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40,7</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a:ea typeface="Times New Roman"/>
                        </a:rPr>
                        <a:t>51,3</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+10,6</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800" b="1" dirty="0">
                          <a:effectLst/>
                          <a:latin typeface="Times New Roman"/>
                          <a:ea typeface="Times New Roman"/>
                        </a:rPr>
                        <a:t> </a:t>
                      </a:r>
                      <a:endParaRPr lang="ru-RU" sz="8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256">
                <a:tc>
                  <a:txBody>
                    <a:bodyPr/>
                    <a:lstStyle/>
                    <a:p>
                      <a:pPr>
                        <a:spcAft>
                          <a:spcPts val="0"/>
                        </a:spcAft>
                      </a:pPr>
                      <a:r>
                        <a:rPr lang="ru-RU" sz="1000" dirty="0" err="1" smtClean="0">
                          <a:effectLst/>
                          <a:latin typeface="Times New Roman"/>
                          <a:ea typeface="Times New Roman"/>
                        </a:rPr>
                        <a:t>Токмок</a:t>
                      </a:r>
                      <a:r>
                        <a:rPr lang="ru-RU" sz="1000" dirty="0" smtClean="0">
                          <a:effectLst/>
                          <a:latin typeface="Times New Roman"/>
                          <a:ea typeface="Times New Roman"/>
                        </a:rPr>
                        <a:t> ш. филиал</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88,8</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88,8</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 </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spcAft>
                          <a:spcPts val="0"/>
                        </a:spcAft>
                      </a:pPr>
                      <a:r>
                        <a:rPr lang="ru-RU" sz="1000" dirty="0" smtClean="0">
                          <a:effectLst/>
                          <a:latin typeface="Times New Roman"/>
                          <a:ea typeface="Times New Roman"/>
                        </a:rPr>
                        <a:t>Кара-Балта ш. филиал (</a:t>
                      </a:r>
                      <a:r>
                        <a:rPr lang="ru-RU" sz="1000" dirty="0" err="1" smtClean="0">
                          <a:effectLst/>
                          <a:latin typeface="Times New Roman"/>
                          <a:ea typeface="Times New Roman"/>
                        </a:rPr>
                        <a:t>күн</a:t>
                      </a:r>
                      <a:r>
                        <a:rPr lang="ru-RU" sz="1000" dirty="0" smtClean="0">
                          <a:effectLst/>
                          <a:latin typeface="Times New Roman"/>
                          <a:ea typeface="Times New Roman"/>
                        </a:rPr>
                        <a:t>/ сырт.)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97,7</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97,7</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 </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800" b="1" dirty="0">
                          <a:effectLst/>
                          <a:latin typeface="Times New Roman"/>
                          <a:ea typeface="Times New Roman"/>
                        </a:rPr>
                        <a:t> </a:t>
                      </a:r>
                      <a:endParaRPr lang="ru-RU" sz="8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1" dirty="0">
                          <a:effectLst/>
                          <a:latin typeface="Times New Roman"/>
                          <a:ea typeface="Times New Roman"/>
                        </a:rPr>
                        <a:t> </a:t>
                      </a:r>
                      <a:endParaRPr lang="ru-RU" sz="8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spcAft>
                          <a:spcPts val="0"/>
                        </a:spcAft>
                      </a:pPr>
                      <a:r>
                        <a:rPr lang="ru-RU" sz="1000" dirty="0" smtClean="0">
                          <a:effectLst/>
                          <a:latin typeface="Times New Roman"/>
                          <a:ea typeface="Times New Roman"/>
                        </a:rPr>
                        <a:t>Кара-Куль ш. филиал (</a:t>
                      </a:r>
                      <a:r>
                        <a:rPr lang="ru-RU" sz="1000" dirty="0" err="1" smtClean="0">
                          <a:effectLst/>
                          <a:latin typeface="Times New Roman"/>
                          <a:ea typeface="Times New Roman"/>
                        </a:rPr>
                        <a:t>күн</a:t>
                      </a:r>
                      <a:r>
                        <a:rPr lang="ru-RU" sz="1000" dirty="0" smtClean="0">
                          <a:effectLst/>
                          <a:latin typeface="Times New Roman"/>
                          <a:ea typeface="Times New Roman"/>
                        </a:rPr>
                        <a:t>/ сырт.)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83,1</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86,3</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+3,2</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a:ea typeface="Times New Roman"/>
                        </a:rPr>
                        <a:t>Кызыл-</a:t>
                      </a:r>
                      <a:r>
                        <a:rPr lang="ru-RU" sz="1000" dirty="0" err="1" smtClean="0">
                          <a:effectLst/>
                          <a:latin typeface="Times New Roman"/>
                          <a:ea typeface="Times New Roman"/>
                        </a:rPr>
                        <a:t>Кыя</a:t>
                      </a:r>
                      <a:r>
                        <a:rPr lang="ru-RU" sz="1000" dirty="0" smtClean="0">
                          <a:effectLst/>
                          <a:latin typeface="Times New Roman"/>
                          <a:ea typeface="Times New Roman"/>
                        </a:rPr>
                        <a:t> ш.</a:t>
                      </a:r>
                    </a:p>
                    <a:p>
                      <a:pPr>
                        <a:spcAft>
                          <a:spcPts val="0"/>
                        </a:spcAft>
                      </a:pPr>
                      <a:r>
                        <a:rPr lang="ru-RU" sz="1000" dirty="0" smtClean="0">
                          <a:effectLst/>
                          <a:latin typeface="Times New Roman"/>
                          <a:ea typeface="Times New Roman"/>
                        </a:rPr>
                        <a:t>филиал </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77,5</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a:ea typeface="Times New Roman"/>
                        </a:rPr>
                        <a:t>77,5</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 </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724">
                <a:tc>
                  <a:txBody>
                    <a:bodyPr/>
                    <a:lstStyle/>
                    <a:p>
                      <a:pPr>
                        <a:spcAft>
                          <a:spcPts val="0"/>
                        </a:spcAft>
                      </a:pPr>
                      <a:r>
                        <a:rPr lang="ky-KG" sz="1000" b="1" dirty="0" smtClean="0">
                          <a:solidFill>
                            <a:schemeClr val="tx1"/>
                          </a:solidFill>
                          <a:effectLst/>
                          <a:latin typeface="Times New Roman"/>
                          <a:ea typeface="Times New Roman"/>
                        </a:rPr>
                        <a:t>ЖКББ боюнча бардыгы</a:t>
                      </a:r>
                      <a:endParaRPr lang="ru-RU" sz="1000" dirty="0">
                        <a:solidFill>
                          <a:schemeClr val="tx1"/>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effectLst/>
                          <a:latin typeface="Times New Roman"/>
                          <a:ea typeface="Times New Roman"/>
                        </a:rPr>
                        <a:t>47,4</a:t>
                      </a:r>
                      <a:endParaRPr lang="ru-RU" sz="11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effectLst/>
                          <a:latin typeface="Times New Roman"/>
                          <a:ea typeface="Times New Roman"/>
                        </a:rPr>
                        <a:t>70,3</a:t>
                      </a:r>
                      <a:endParaRPr lang="ru-RU" sz="11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b="1" dirty="0">
                          <a:solidFill>
                            <a:srgbClr val="00B050"/>
                          </a:solidFill>
                          <a:effectLst/>
                          <a:latin typeface="Times New Roman"/>
                          <a:ea typeface="Times New Roman"/>
                        </a:rPr>
                        <a:t>+22,9</a:t>
                      </a:r>
                      <a:endParaRPr lang="ru-RU" sz="11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862">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err="1" smtClean="0">
                          <a:effectLst/>
                          <a:latin typeface="Times New Roman"/>
                          <a:ea typeface="Times New Roman"/>
                        </a:rPr>
                        <a:t>Жогорку</a:t>
                      </a:r>
                      <a:r>
                        <a:rPr lang="ru-RU" sz="1000" b="1" dirty="0" smtClean="0">
                          <a:effectLst/>
                          <a:latin typeface="Times New Roman"/>
                          <a:ea typeface="Times New Roman"/>
                        </a:rPr>
                        <a:t> </a:t>
                      </a:r>
                      <a:r>
                        <a:rPr lang="ru-RU" sz="1000" b="1" dirty="0" err="1" smtClean="0">
                          <a:effectLst/>
                          <a:latin typeface="Times New Roman"/>
                          <a:ea typeface="Times New Roman"/>
                        </a:rPr>
                        <a:t>кесиптик</a:t>
                      </a:r>
                      <a:r>
                        <a:rPr lang="ru-RU" sz="1000" b="1" dirty="0" smtClean="0">
                          <a:effectLst/>
                          <a:latin typeface="Times New Roman"/>
                          <a:ea typeface="Times New Roman"/>
                        </a:rPr>
                        <a:t> </a:t>
                      </a:r>
                      <a:r>
                        <a:rPr lang="ru-RU" sz="1000" b="1" dirty="0" err="1" smtClean="0">
                          <a:effectLst/>
                          <a:latin typeface="Times New Roman"/>
                          <a:ea typeface="Times New Roman"/>
                        </a:rPr>
                        <a:t>билим</a:t>
                      </a:r>
                      <a:r>
                        <a:rPr lang="ru-RU" sz="1000" b="1" dirty="0" smtClean="0">
                          <a:effectLst/>
                          <a:latin typeface="Times New Roman"/>
                          <a:ea typeface="Times New Roman"/>
                        </a:rPr>
                        <a:t> </a:t>
                      </a:r>
                      <a:r>
                        <a:rPr lang="ru-RU" sz="1000" b="1" dirty="0" err="1" smtClean="0">
                          <a:effectLst/>
                          <a:latin typeface="Times New Roman"/>
                          <a:ea typeface="Times New Roman"/>
                        </a:rPr>
                        <a:t>берүү</a:t>
                      </a:r>
                      <a:r>
                        <a:rPr lang="ru-RU" sz="1000" b="1" dirty="0" smtClean="0">
                          <a:effectLst/>
                          <a:latin typeface="Times New Roman"/>
                          <a:ea typeface="Times New Roman"/>
                        </a:rPr>
                        <a:t> (магистратура)</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5862">
                <a:tc>
                  <a:txBody>
                    <a:bodyPr/>
                    <a:lstStyle/>
                    <a:p>
                      <a:pPr>
                        <a:spcAft>
                          <a:spcPts val="0"/>
                        </a:spcAft>
                      </a:pPr>
                      <a:r>
                        <a:rPr lang="ru-RU" sz="800" dirty="0" smtClean="0">
                          <a:effectLst/>
                          <a:latin typeface="Times New Roman"/>
                          <a:ea typeface="Times New Roman"/>
                        </a:rPr>
                        <a:t>МЖМ</a:t>
                      </a:r>
                      <a:endParaRPr lang="ru-RU" sz="8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a:effectLst/>
                          <a:latin typeface="Times New Roman"/>
                          <a:ea typeface="Times New Roman"/>
                        </a:rPr>
                        <a:t>54,7</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effectLst/>
                          <a:latin typeface="Times New Roman"/>
                          <a:ea typeface="Times New Roman"/>
                        </a:rPr>
                        <a:t>76,1</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solidFill>
                            <a:srgbClr val="00B050"/>
                          </a:solidFill>
                          <a:effectLst/>
                          <a:latin typeface="Times New Roman"/>
                          <a:ea typeface="Times New Roman"/>
                        </a:rPr>
                        <a:t>+21,4</a:t>
                      </a:r>
                      <a:endParaRPr lang="ru-RU" sz="10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y-KG" sz="1000" dirty="0" smtClean="0">
                          <a:effectLst/>
                          <a:latin typeface="Times New Roman"/>
                          <a:ea typeface="Times New Roman"/>
                        </a:rPr>
                        <a:t>МЖМ</a:t>
                      </a:r>
                      <a:r>
                        <a:rPr lang="ky-KG" sz="1000" baseline="0" dirty="0" smtClean="0">
                          <a:effectLst/>
                          <a:latin typeface="Times New Roman"/>
                          <a:ea typeface="Times New Roman"/>
                        </a:rPr>
                        <a:t> сырт</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a:effectLst/>
                          <a:latin typeface="Times New Roman"/>
                          <a:ea typeface="Times New Roman"/>
                        </a:rPr>
                        <a:t>54,1</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000" dirty="0">
                          <a:effectLst/>
                          <a:latin typeface="Times New Roman"/>
                          <a:ea typeface="Times New Roman"/>
                        </a:rPr>
                        <a:t>77</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spcAft>
                          <a:spcPts val="0"/>
                        </a:spcAft>
                      </a:pPr>
                      <a:r>
                        <a:rPr lang="ru-RU" sz="1000" b="1" dirty="0">
                          <a:solidFill>
                            <a:srgbClr val="00B050"/>
                          </a:solidFill>
                          <a:effectLst/>
                          <a:latin typeface="Times New Roman"/>
                          <a:ea typeface="Times New Roman"/>
                        </a:rPr>
                        <a:t>+22,9</a:t>
                      </a:r>
                      <a:endParaRPr lang="ru-RU" sz="10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862">
                <a:tc gridSpan="10">
                  <a:txBody>
                    <a:bodyPr/>
                    <a:lstStyle/>
                    <a:p>
                      <a:pPr algn="ctr">
                        <a:spcAft>
                          <a:spcPts val="0"/>
                        </a:spcAft>
                      </a:pPr>
                      <a:r>
                        <a:rPr lang="ru-RU" sz="1000" b="1" dirty="0" err="1" smtClean="0">
                          <a:effectLst/>
                          <a:latin typeface="Times New Roman"/>
                          <a:ea typeface="Times New Roman"/>
                        </a:rPr>
                        <a:t>Орто</a:t>
                      </a:r>
                      <a:r>
                        <a:rPr lang="ru-RU" sz="1000" b="1" dirty="0" smtClean="0">
                          <a:effectLst/>
                          <a:latin typeface="Times New Roman"/>
                          <a:ea typeface="Times New Roman"/>
                        </a:rPr>
                        <a:t> </a:t>
                      </a:r>
                      <a:r>
                        <a:rPr lang="ru-RU" sz="1000" b="1" dirty="0" err="1" smtClean="0">
                          <a:effectLst/>
                          <a:latin typeface="Times New Roman"/>
                          <a:ea typeface="Times New Roman"/>
                        </a:rPr>
                        <a:t>кесиптик</a:t>
                      </a:r>
                      <a:r>
                        <a:rPr lang="ru-RU" sz="1000" b="1" dirty="0" smtClean="0">
                          <a:effectLst/>
                          <a:latin typeface="Times New Roman"/>
                          <a:ea typeface="Times New Roman"/>
                        </a:rPr>
                        <a:t> </a:t>
                      </a:r>
                      <a:r>
                        <a:rPr lang="ru-RU" sz="1000" b="1" dirty="0" err="1" smtClean="0">
                          <a:effectLst/>
                          <a:latin typeface="Times New Roman"/>
                          <a:ea typeface="Times New Roman"/>
                        </a:rPr>
                        <a:t>билим</a:t>
                      </a:r>
                      <a:r>
                        <a:rPr lang="ru-RU" sz="1000" b="1" dirty="0" smtClean="0">
                          <a:effectLst/>
                          <a:latin typeface="Times New Roman"/>
                          <a:ea typeface="Times New Roman"/>
                        </a:rPr>
                        <a:t> </a:t>
                      </a:r>
                      <a:r>
                        <a:rPr lang="ru-RU" sz="1000" b="1" dirty="0" err="1" smtClean="0">
                          <a:effectLst/>
                          <a:latin typeface="Times New Roman"/>
                          <a:ea typeface="Times New Roman"/>
                        </a:rPr>
                        <a:t>берүү</a:t>
                      </a:r>
                      <a:r>
                        <a:rPr lang="ru-RU" sz="1000" b="1" dirty="0" smtClean="0">
                          <a:effectLst/>
                          <a:latin typeface="Times New Roman"/>
                          <a:ea typeface="Times New Roman"/>
                        </a:rPr>
                        <a:t> (колледжи)</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1724">
                <a:tc>
                  <a:txBody>
                    <a:bodyPr/>
                    <a:lstStyle/>
                    <a:p>
                      <a:pPr>
                        <a:spcAft>
                          <a:spcPts val="0"/>
                        </a:spcAft>
                      </a:pPr>
                      <a:r>
                        <a:rPr lang="ky-KG" sz="1000" b="1" dirty="0" smtClean="0">
                          <a:solidFill>
                            <a:schemeClr val="tx1"/>
                          </a:solidFill>
                          <a:effectLst/>
                          <a:latin typeface="Times New Roman"/>
                          <a:ea typeface="Times New Roman"/>
                        </a:rPr>
                        <a:t>ОКББ боюнча бардыгы</a:t>
                      </a:r>
                      <a:endParaRPr lang="ru-RU" sz="1000" dirty="0">
                        <a:solidFill>
                          <a:schemeClr val="tx1"/>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a:ea typeface="Times New Roman"/>
                        </a:rPr>
                        <a:t>71,0</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a:ea typeface="Times New Roman"/>
                        </a:rPr>
                        <a:t>76,9</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solidFill>
                            <a:srgbClr val="00B050"/>
                          </a:solidFill>
                          <a:effectLst/>
                          <a:latin typeface="Times New Roman"/>
                          <a:ea typeface="Times New Roman"/>
                        </a:rPr>
                        <a:t>+5,9</a:t>
                      </a:r>
                      <a:endParaRPr lang="ru-RU" sz="1000" dirty="0">
                        <a:solidFill>
                          <a:srgbClr val="00B050"/>
                        </a:solidFill>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dirty="0">
                          <a:effectLst/>
                          <a:latin typeface="Times New Roman"/>
                          <a:ea typeface="Times New Roman"/>
                        </a:rPr>
                        <a:t> </a:t>
                      </a:r>
                      <a:endParaRPr lang="ru-RU" sz="10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800" b="1">
                          <a:effectLst/>
                          <a:latin typeface="Times New Roman"/>
                          <a:ea typeface="Times New Roman"/>
                        </a:rPr>
                        <a:t> </a:t>
                      </a:r>
                      <a:endParaRPr lang="ru-RU" sz="80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800" b="1" dirty="0">
                          <a:effectLst/>
                          <a:latin typeface="Times New Roman"/>
                          <a:ea typeface="Times New Roman"/>
                        </a:rPr>
                        <a:t> </a:t>
                      </a:r>
                      <a:endParaRPr lang="ru-RU" sz="800" dirty="0">
                        <a:effectLst/>
                        <a:latin typeface="Times New Roman"/>
                        <a:ea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3547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332656"/>
            <a:ext cx="8856984" cy="6408712"/>
          </a:xfrm>
        </p:spPr>
        <p:txBody>
          <a:bodyPr>
            <a:normAutofit fontScale="85000" lnSpcReduction="20000"/>
          </a:bodyPr>
          <a:lstStyle/>
          <a:p>
            <a:r>
              <a:rPr lang="ky-KG" dirty="0"/>
              <a:t>Университет боюнча бардыгы: негизги сесиядан кийинки жетишүү – 53,4%, ал эми </a:t>
            </a:r>
            <a:r>
              <a:rPr lang="ru-RU" dirty="0"/>
              <a:t>FX, I</a:t>
            </a:r>
            <a:r>
              <a:rPr lang="ky-KG" dirty="0"/>
              <a:t> боюнча кайра тапшыргандан кийин – 72,2% болду, тактап айтканда 18,8% га жогорулады.</a:t>
            </a:r>
            <a:endParaRPr lang="ru-RU" dirty="0"/>
          </a:p>
          <a:p>
            <a:r>
              <a:rPr lang="ky-KG" dirty="0"/>
              <a:t>Күндүзгү жана сырттан окуу формалары боюнча сессиянын жыйынтыгын талдоо институттардын кесилишинде төмөнкүдөй маалыматтарды берди: </a:t>
            </a:r>
            <a:endParaRPr lang="ru-RU" dirty="0"/>
          </a:p>
          <a:p>
            <a:pPr lvl="0" fontAlgn="base"/>
            <a:r>
              <a:rPr lang="ky-KG" dirty="0"/>
              <a:t>ЖКБнын (ВПО)күндүзгү окуу формасы боюнча (бакалавр, адис): эң жогорку жетишүү Тж-аРИде (ИТР) – 78,9%; эң төмөнкү жетишүү КГТИде – 54,2% жана Т-КМИде – (күндүзгү, сырттан) – 51,3% болду.</a:t>
            </a:r>
            <a:endParaRPr lang="ru-RU" dirty="0"/>
          </a:p>
          <a:p>
            <a:pPr lvl="0" fontAlgn="base"/>
            <a:r>
              <a:rPr lang="ky-KG" dirty="0"/>
              <a:t>ЖКБнын сырттан окуу формасы боюнча (бакалавр, адис): эң жогорку жетишүү ЭЖЛМ</a:t>
            </a:r>
            <a:r>
              <a:rPr lang="ky-KG" baseline="-25000" dirty="0"/>
              <a:t>З </a:t>
            </a:r>
            <a:r>
              <a:rPr lang="ky-KG" dirty="0"/>
              <a:t> – 100%; эң төмөнкү жетишүү ТИ</a:t>
            </a:r>
            <a:r>
              <a:rPr lang="ky-KG" baseline="-25000" dirty="0"/>
              <a:t>З</a:t>
            </a:r>
            <a:r>
              <a:rPr lang="ky-KG" dirty="0"/>
              <a:t> – 55,4 % болду.</a:t>
            </a:r>
            <a:endParaRPr lang="ru-RU" dirty="0"/>
          </a:p>
          <a:p>
            <a:pPr lvl="0" fontAlgn="base"/>
            <a:r>
              <a:rPr lang="ky-KG" dirty="0"/>
              <a:t>Аймактардагы филиалдар боюнча: </a:t>
            </a:r>
            <a:r>
              <a:rPr lang="ky-KG" dirty="0" smtClean="0"/>
              <a:t>эң </a:t>
            </a:r>
            <a:r>
              <a:rPr lang="ky-KG" dirty="0"/>
              <a:t>жогорку жетишүү Кара-Балта шаарындагы филиалда (күндүзгү, сырттан) – 97,7%; эң төмөнкү жетишүү Кызыл-Кыя шаарындагы филиалда сырттан окуу – 61,2% болду.</a:t>
            </a:r>
            <a:endParaRPr lang="ru-RU" dirty="0"/>
          </a:p>
          <a:p>
            <a:pPr lvl="0" fontAlgn="base"/>
            <a:r>
              <a:rPr lang="ky-KG" dirty="0"/>
              <a:t>ОКБ (СПО) боюнча: эң жогорку жетишүү Тоо-кен-технологиялык колледжинде</a:t>
            </a:r>
            <a:r>
              <a:rPr lang="ky-KG" baseline="-25000" dirty="0"/>
              <a:t> </a:t>
            </a:r>
            <a:r>
              <a:rPr lang="ky-KG" dirty="0"/>
              <a:t> – 90,8%; эң төмөнкү жетишүү Кара-Балта шаарынын филиалында– 49,2 % болду.</a:t>
            </a:r>
            <a:endParaRPr lang="ru-RU" dirty="0"/>
          </a:p>
        </p:txBody>
      </p:sp>
    </p:spTree>
    <p:extLst>
      <p:ext uri="{BB962C8B-B14F-4D97-AF65-F5344CB8AC3E}">
        <p14:creationId xmlns:p14="http://schemas.microsoft.com/office/powerpoint/2010/main" val="1519020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856984" cy="1143000"/>
          </a:xfrm>
        </p:spPr>
        <p:txBody>
          <a:bodyPr>
            <a:normAutofit fontScale="90000"/>
          </a:bodyPr>
          <a:lstStyle/>
          <a:p>
            <a:pPr algn="ctr"/>
            <a:r>
              <a:rPr lang="ru-RU" sz="2800" b="1" dirty="0" err="1" smtClean="0">
                <a:solidFill>
                  <a:schemeClr val="tx1"/>
                </a:solidFill>
              </a:rPr>
              <a:t>Окутуунун</a:t>
            </a:r>
            <a:r>
              <a:rPr lang="ru-RU" sz="2800" b="1" dirty="0" smtClean="0">
                <a:solidFill>
                  <a:schemeClr val="tx1"/>
                </a:solidFill>
              </a:rPr>
              <a:t> </a:t>
            </a:r>
            <a:r>
              <a:rPr lang="ky-KG" sz="2800" b="1" dirty="0" smtClean="0">
                <a:solidFill>
                  <a:schemeClr val="tx1"/>
                </a:solidFill>
              </a:rPr>
              <a:t>күндүзгү формасы ЖКББ (бакалавр, адис, магистратура) боюнча кышкы сынактык сессиянын жетишкендиктеринин анализи</a:t>
            </a:r>
            <a:endParaRPr lang="ru-RU" sz="2800" b="1" dirty="0">
              <a:solidFill>
                <a:schemeClr val="tx1"/>
              </a:solidFill>
            </a:endParaRPr>
          </a:p>
        </p:txBody>
      </p:sp>
      <p:graphicFrame>
        <p:nvGraphicFramePr>
          <p:cNvPr id="6" name="Диаграмма 5"/>
          <p:cNvGraphicFramePr>
            <a:graphicFrameLocks/>
          </p:cNvGraphicFramePr>
          <p:nvPr>
            <p:extLst>
              <p:ext uri="{D42A27DB-BD31-4B8C-83A1-F6EECF244321}">
                <p14:modId xmlns:p14="http://schemas.microsoft.com/office/powerpoint/2010/main" val="3902670858"/>
              </p:ext>
            </p:extLst>
          </p:nvPr>
        </p:nvGraphicFramePr>
        <p:xfrm>
          <a:off x="179512" y="1412776"/>
          <a:ext cx="8856984"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0100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404664"/>
            <a:ext cx="9433048" cy="864096"/>
          </a:xfrm>
        </p:spPr>
        <p:txBody>
          <a:bodyPr>
            <a:normAutofit fontScale="90000"/>
          </a:bodyPr>
          <a:lstStyle/>
          <a:p>
            <a:pPr algn="ctr"/>
            <a:r>
              <a:rPr lang="ru-RU" sz="2800" b="1" dirty="0" err="1" smtClean="0">
                <a:solidFill>
                  <a:schemeClr val="tx1"/>
                </a:solidFill>
              </a:rPr>
              <a:t>Сырттан</a:t>
            </a:r>
            <a:r>
              <a:rPr lang="ru-RU" sz="2800" b="1" dirty="0" smtClean="0">
                <a:solidFill>
                  <a:schemeClr val="tx1"/>
                </a:solidFill>
              </a:rPr>
              <a:t> </a:t>
            </a:r>
            <a:r>
              <a:rPr lang="ru-RU" sz="2800" b="1" dirty="0" err="1" smtClean="0">
                <a:solidFill>
                  <a:schemeClr val="tx1"/>
                </a:solidFill>
              </a:rPr>
              <a:t>окуу</a:t>
            </a:r>
            <a:r>
              <a:rPr lang="ky-KG" sz="2800" b="1" dirty="0" smtClean="0">
                <a:solidFill>
                  <a:schemeClr val="tx1"/>
                </a:solidFill>
              </a:rPr>
              <a:t> </a:t>
            </a:r>
            <a:r>
              <a:rPr lang="ky-KG" sz="2800" b="1" dirty="0">
                <a:solidFill>
                  <a:schemeClr val="tx1"/>
                </a:solidFill>
              </a:rPr>
              <a:t>формасы ЖКББ (бакалавр, адис, </a:t>
            </a:r>
            <a:r>
              <a:rPr lang="ky-KG" sz="2800" b="1" dirty="0" smtClean="0">
                <a:solidFill>
                  <a:schemeClr val="tx1"/>
                </a:solidFill>
              </a:rPr>
              <a:t>магистратура) боюнча </a:t>
            </a:r>
            <a:r>
              <a:rPr lang="ky-KG" sz="2800" b="1" dirty="0">
                <a:solidFill>
                  <a:schemeClr val="tx1"/>
                </a:solidFill>
              </a:rPr>
              <a:t>кышкы сынактык сессиянын жетишкендиктеринин анализи</a:t>
            </a:r>
            <a:endParaRPr lang="ru-RU" sz="2800" dirty="0"/>
          </a:p>
        </p:txBody>
      </p:sp>
      <p:graphicFrame>
        <p:nvGraphicFramePr>
          <p:cNvPr id="6" name="Диаграмма 5"/>
          <p:cNvGraphicFramePr>
            <a:graphicFrameLocks/>
          </p:cNvGraphicFramePr>
          <p:nvPr>
            <p:extLst>
              <p:ext uri="{D42A27DB-BD31-4B8C-83A1-F6EECF244321}">
                <p14:modId xmlns:p14="http://schemas.microsoft.com/office/powerpoint/2010/main" val="1125805612"/>
              </p:ext>
            </p:extLst>
          </p:nvPr>
        </p:nvGraphicFramePr>
        <p:xfrm>
          <a:off x="251520" y="1124744"/>
          <a:ext cx="8784976"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3822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
          </p:nvPr>
        </p:nvSpPr>
        <p:spPr>
          <a:xfrm>
            <a:off x="395536" y="404664"/>
            <a:ext cx="8748464" cy="6120680"/>
          </a:xfrm>
        </p:spPr>
        <p:txBody>
          <a:bodyPr/>
          <a:lstStyle/>
          <a:p>
            <a:pPr marL="0" indent="0">
              <a:buNone/>
            </a:pPr>
            <a:r>
              <a:rPr lang="ky-KG" sz="3200" b="1" dirty="0" smtClean="0"/>
              <a:t>2022-2023-окуу </a:t>
            </a:r>
            <a:r>
              <a:rPr lang="ky-KG" sz="3200" b="1" dirty="0"/>
              <a:t>жылында КМТУда кышкы сынактык сессиянын жыйынтыктары төмөндөгү критериялар менен аныкталды: </a:t>
            </a:r>
            <a:endParaRPr lang="ky-KG" sz="3200" b="1" dirty="0" smtClean="0"/>
          </a:p>
          <a:p>
            <a:r>
              <a:rPr lang="ky-KG" sz="3200" dirty="0" smtClean="0"/>
              <a:t>окуу </a:t>
            </a:r>
            <a:r>
              <a:rPr lang="ky-KG" sz="3200" dirty="0"/>
              <a:t>процессин уюштуруунун натыйжалуулугу</a:t>
            </a:r>
            <a:r>
              <a:rPr lang="ky-KG" sz="3200" dirty="0" smtClean="0"/>
              <a:t>,</a:t>
            </a:r>
          </a:p>
          <a:p>
            <a:r>
              <a:rPr lang="ky-KG" sz="3200" dirty="0" smtClean="0"/>
              <a:t>академиялык </a:t>
            </a:r>
            <a:r>
              <a:rPr lang="ky-KG" sz="3200" dirty="0"/>
              <a:t>жетишкендик</a:t>
            </a:r>
            <a:r>
              <a:rPr lang="ky-KG" sz="3200" dirty="0" smtClean="0"/>
              <a:t>,</a:t>
            </a:r>
          </a:p>
          <a:p>
            <a:r>
              <a:rPr lang="ky-KG" sz="3200" dirty="0" smtClean="0"/>
              <a:t>студенттердин </a:t>
            </a:r>
            <a:r>
              <a:rPr lang="ky-KG" sz="3200" dirty="0"/>
              <a:t>сабактарга катышуусу. </a:t>
            </a:r>
            <a:endParaRPr lang="ru-RU" sz="3200" dirty="0"/>
          </a:p>
          <a:p>
            <a:endParaRPr lang="ru-RU" dirty="0"/>
          </a:p>
        </p:txBody>
      </p:sp>
    </p:spTree>
    <p:extLst>
      <p:ext uri="{BB962C8B-B14F-4D97-AF65-F5344CB8AC3E}">
        <p14:creationId xmlns:p14="http://schemas.microsoft.com/office/powerpoint/2010/main" val="31124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6512" y="274638"/>
            <a:ext cx="9145016" cy="1143000"/>
          </a:xfrm>
        </p:spPr>
        <p:txBody>
          <a:bodyPr>
            <a:noAutofit/>
          </a:bodyPr>
          <a:lstStyle/>
          <a:p>
            <a:pPr algn="ctr"/>
            <a:r>
              <a:rPr lang="ru-RU" sz="2400" b="1" dirty="0" err="1">
                <a:solidFill>
                  <a:schemeClr val="tx1"/>
                </a:solidFill>
                <a:ea typeface="Times New Roman"/>
              </a:rPr>
              <a:t>Орто</a:t>
            </a:r>
            <a:r>
              <a:rPr lang="ru-RU" sz="2400" b="1" dirty="0">
                <a:solidFill>
                  <a:schemeClr val="tx1"/>
                </a:solidFill>
                <a:ea typeface="Times New Roman"/>
              </a:rPr>
              <a:t> </a:t>
            </a:r>
            <a:r>
              <a:rPr lang="ru-RU" sz="2400" b="1" dirty="0" err="1">
                <a:solidFill>
                  <a:schemeClr val="tx1"/>
                </a:solidFill>
                <a:ea typeface="Times New Roman"/>
              </a:rPr>
              <a:t>кесиптик</a:t>
            </a:r>
            <a:r>
              <a:rPr lang="ru-RU" sz="2400" b="1" dirty="0">
                <a:solidFill>
                  <a:schemeClr val="tx1"/>
                </a:solidFill>
                <a:ea typeface="Times New Roman"/>
              </a:rPr>
              <a:t> </a:t>
            </a:r>
            <a:r>
              <a:rPr lang="ru-RU" sz="2400" b="1" dirty="0" err="1">
                <a:solidFill>
                  <a:schemeClr val="tx1"/>
                </a:solidFill>
                <a:ea typeface="Times New Roman"/>
              </a:rPr>
              <a:t>билим</a:t>
            </a:r>
            <a:r>
              <a:rPr lang="ru-RU" sz="2400" b="1" dirty="0">
                <a:solidFill>
                  <a:schemeClr val="tx1"/>
                </a:solidFill>
                <a:ea typeface="Times New Roman"/>
              </a:rPr>
              <a:t> </a:t>
            </a:r>
            <a:r>
              <a:rPr lang="ru-RU" sz="2400" b="1" dirty="0" err="1">
                <a:solidFill>
                  <a:schemeClr val="tx1"/>
                </a:solidFill>
                <a:ea typeface="Times New Roman"/>
              </a:rPr>
              <a:t>берүү</a:t>
            </a:r>
            <a:r>
              <a:rPr lang="ru-RU" sz="2400" b="1" dirty="0">
                <a:solidFill>
                  <a:schemeClr val="tx1"/>
                </a:solidFill>
                <a:ea typeface="Times New Roman"/>
              </a:rPr>
              <a:t> (колледжи)</a:t>
            </a:r>
            <a:br>
              <a:rPr lang="ru-RU" sz="2400" b="1" dirty="0">
                <a:solidFill>
                  <a:schemeClr val="tx1"/>
                </a:solidFill>
                <a:ea typeface="Times New Roman"/>
              </a:rPr>
            </a:br>
            <a:r>
              <a:rPr lang="ky-KG" sz="2400" b="1" dirty="0" smtClean="0">
                <a:solidFill>
                  <a:schemeClr val="tx1"/>
                </a:solidFill>
              </a:rPr>
              <a:t>боюнча </a:t>
            </a:r>
            <a:r>
              <a:rPr lang="ky-KG" sz="2400" b="1" dirty="0">
                <a:solidFill>
                  <a:schemeClr val="tx1"/>
                </a:solidFill>
              </a:rPr>
              <a:t>кышкы сынактык сессиянын жетишкендиктеринин анализи</a:t>
            </a:r>
            <a:endParaRPr lang="ru-RU" sz="2400" b="1" dirty="0"/>
          </a:p>
        </p:txBody>
      </p:sp>
      <p:graphicFrame>
        <p:nvGraphicFramePr>
          <p:cNvPr id="5" name="Диаграмма 4"/>
          <p:cNvGraphicFramePr>
            <a:graphicFrameLocks/>
          </p:cNvGraphicFramePr>
          <p:nvPr>
            <p:extLst>
              <p:ext uri="{D42A27DB-BD31-4B8C-83A1-F6EECF244321}">
                <p14:modId xmlns:p14="http://schemas.microsoft.com/office/powerpoint/2010/main" val="3252142602"/>
              </p:ext>
            </p:extLst>
          </p:nvPr>
        </p:nvGraphicFramePr>
        <p:xfrm>
          <a:off x="323528" y="1412776"/>
          <a:ext cx="8640960" cy="5445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761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712968" cy="1012974"/>
          </a:xfrm>
        </p:spPr>
        <p:txBody>
          <a:bodyPr>
            <a:noAutofit/>
          </a:bodyPr>
          <a:lstStyle/>
          <a:p>
            <a:pPr algn="ctr"/>
            <a:r>
              <a:rPr lang="ru-RU" sz="2800" b="1" dirty="0" err="1">
                <a:solidFill>
                  <a:schemeClr val="tx1"/>
                </a:solidFill>
              </a:rPr>
              <a:t>А</a:t>
            </a:r>
            <a:r>
              <a:rPr lang="ru-RU" sz="2800" b="1" dirty="0" err="1" smtClean="0">
                <a:solidFill>
                  <a:schemeClr val="tx1"/>
                </a:solidFill>
              </a:rPr>
              <a:t>ймактык</a:t>
            </a:r>
            <a:r>
              <a:rPr lang="ru-RU" sz="2800" b="1" dirty="0" smtClean="0">
                <a:solidFill>
                  <a:schemeClr val="tx1"/>
                </a:solidFill>
              </a:rPr>
              <a:t> </a:t>
            </a:r>
            <a:r>
              <a:rPr lang="ru-RU" sz="2800" b="1" dirty="0" err="1" smtClean="0">
                <a:solidFill>
                  <a:schemeClr val="tx1"/>
                </a:solidFill>
              </a:rPr>
              <a:t>филиалдардын</a:t>
            </a:r>
            <a:r>
              <a:rPr lang="ru-RU" sz="2800" b="1" dirty="0" smtClean="0">
                <a:solidFill>
                  <a:schemeClr val="tx1"/>
                </a:solidFill>
              </a:rPr>
              <a:t> </a:t>
            </a:r>
            <a:r>
              <a:rPr lang="ky-KG" sz="2800" b="1" dirty="0" smtClean="0">
                <a:solidFill>
                  <a:schemeClr val="tx1"/>
                </a:solidFill>
              </a:rPr>
              <a:t>кышкы </a:t>
            </a:r>
            <a:r>
              <a:rPr lang="ky-KG" sz="2800" b="1" dirty="0">
                <a:solidFill>
                  <a:schemeClr val="tx1"/>
                </a:solidFill>
              </a:rPr>
              <a:t>сынактык сессиянын </a:t>
            </a:r>
            <a:r>
              <a:rPr lang="ru-RU" sz="2800" b="1" dirty="0" err="1" smtClean="0">
                <a:solidFill>
                  <a:schemeClr val="tx1"/>
                </a:solidFill>
              </a:rPr>
              <a:t>боюнча</a:t>
            </a:r>
            <a:r>
              <a:rPr lang="ru-RU" sz="2800" b="1" dirty="0" smtClean="0">
                <a:solidFill>
                  <a:schemeClr val="tx1"/>
                </a:solidFill>
              </a:rPr>
              <a:t> </a:t>
            </a:r>
            <a:r>
              <a:rPr lang="ky-KG" sz="2800" b="1" dirty="0" smtClean="0">
                <a:solidFill>
                  <a:schemeClr val="tx1"/>
                </a:solidFill>
              </a:rPr>
              <a:t>жетишкендиктеринин </a:t>
            </a:r>
            <a:r>
              <a:rPr lang="ky-KG" sz="2800" b="1" dirty="0">
                <a:solidFill>
                  <a:schemeClr val="tx1"/>
                </a:solidFill>
              </a:rPr>
              <a:t>анализи</a:t>
            </a:r>
            <a:endParaRPr lang="ru-RU" sz="2800" dirty="0"/>
          </a:p>
        </p:txBody>
      </p:sp>
      <p:sp>
        <p:nvSpPr>
          <p:cNvPr id="3" name="Объект 2"/>
          <p:cNvSpPr>
            <a:spLocks noGrp="1"/>
          </p:cNvSpPr>
          <p:nvPr>
            <p:ph sz="quarter" idx="1"/>
          </p:nvPr>
        </p:nvSpPr>
        <p:spPr>
          <a:xfrm>
            <a:off x="395536" y="1556792"/>
            <a:ext cx="8291264" cy="4463008"/>
          </a:xfrm>
        </p:spPr>
        <p:txBody>
          <a:bodyPr/>
          <a:lstStyle/>
          <a:p>
            <a:pPr marL="0" indent="0">
              <a:buNone/>
            </a:pPr>
            <a:endParaRPr lang="ky-KG" sz="2400" b="1" dirty="0" smtClean="0"/>
          </a:p>
          <a:p>
            <a:endParaRPr lang="ru-RU" sz="2400" dirty="0"/>
          </a:p>
          <a:p>
            <a:endParaRPr lang="ru-RU" dirty="0"/>
          </a:p>
        </p:txBody>
      </p:sp>
      <p:graphicFrame>
        <p:nvGraphicFramePr>
          <p:cNvPr id="6" name="Диаграмма 5"/>
          <p:cNvGraphicFramePr>
            <a:graphicFrameLocks/>
          </p:cNvGraphicFramePr>
          <p:nvPr>
            <p:extLst>
              <p:ext uri="{D42A27DB-BD31-4B8C-83A1-F6EECF244321}">
                <p14:modId xmlns:p14="http://schemas.microsoft.com/office/powerpoint/2010/main" val="4244317596"/>
              </p:ext>
            </p:extLst>
          </p:nvPr>
        </p:nvGraphicFramePr>
        <p:xfrm>
          <a:off x="107504" y="126876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3943423898"/>
              </p:ext>
            </p:extLst>
          </p:nvPr>
        </p:nvGraphicFramePr>
        <p:xfrm>
          <a:off x="4499992" y="400506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2435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492480" cy="490066"/>
          </a:xfrm>
        </p:spPr>
        <p:txBody>
          <a:bodyPr>
            <a:noAutofit/>
          </a:bodyPr>
          <a:lstStyle/>
          <a:p>
            <a:pPr algn="ctr"/>
            <a:r>
              <a:rPr lang="ru-RU" sz="2400" b="1" dirty="0" err="1" smtClean="0">
                <a:solidFill>
                  <a:schemeClr val="tx1"/>
                </a:solidFill>
              </a:rPr>
              <a:t>Күндүзгү</a:t>
            </a:r>
            <a:r>
              <a:rPr lang="ru-RU" sz="2400" b="1" dirty="0" smtClean="0">
                <a:solidFill>
                  <a:schemeClr val="tx1"/>
                </a:solidFill>
              </a:rPr>
              <a:t> </a:t>
            </a:r>
            <a:r>
              <a:rPr lang="ru-RU" sz="2400" b="1" dirty="0" err="1" smtClean="0">
                <a:solidFill>
                  <a:schemeClr val="tx1"/>
                </a:solidFill>
              </a:rPr>
              <a:t>окуу</a:t>
            </a:r>
            <a:r>
              <a:rPr lang="ru-RU" sz="2400" b="1" dirty="0" smtClean="0">
                <a:solidFill>
                  <a:schemeClr val="tx1"/>
                </a:solidFill>
              </a:rPr>
              <a:t> </a:t>
            </a:r>
            <a:r>
              <a:rPr lang="ru-RU" sz="2400" b="1" dirty="0" err="1" smtClean="0">
                <a:solidFill>
                  <a:schemeClr val="tx1"/>
                </a:solidFill>
              </a:rPr>
              <a:t>формасынын</a:t>
            </a:r>
            <a:r>
              <a:rPr lang="ru-RU" sz="2400" b="1" dirty="0" smtClean="0">
                <a:solidFill>
                  <a:schemeClr val="tx1"/>
                </a:solidFill>
              </a:rPr>
              <a:t> </a:t>
            </a:r>
            <a:r>
              <a:rPr lang="ru-RU" sz="2400" b="1" dirty="0" err="1" smtClean="0">
                <a:solidFill>
                  <a:schemeClr val="tx1"/>
                </a:solidFill>
              </a:rPr>
              <a:t>курстар</a:t>
            </a:r>
            <a:r>
              <a:rPr lang="ru-RU" sz="2400" b="1" dirty="0" smtClean="0">
                <a:solidFill>
                  <a:schemeClr val="tx1"/>
                </a:solidFill>
              </a:rPr>
              <a:t> </a:t>
            </a:r>
            <a:r>
              <a:rPr lang="ru-RU" sz="2400" b="1" dirty="0" err="1" smtClean="0">
                <a:solidFill>
                  <a:schemeClr val="tx1"/>
                </a:solidFill>
              </a:rPr>
              <a:t>боюнча</a:t>
            </a:r>
            <a:r>
              <a:rPr lang="ru-RU" sz="2400" b="1" dirty="0" smtClean="0">
                <a:solidFill>
                  <a:schemeClr val="tx1"/>
                </a:solidFill>
              </a:rPr>
              <a:t> </a:t>
            </a:r>
            <a:r>
              <a:rPr lang="ru-RU" sz="2400" b="1" dirty="0" err="1" smtClean="0">
                <a:solidFill>
                  <a:schemeClr val="tx1"/>
                </a:solidFill>
              </a:rPr>
              <a:t>башкы</a:t>
            </a:r>
            <a:r>
              <a:rPr lang="ru-RU" sz="2400" b="1" dirty="0" smtClean="0">
                <a:solidFill>
                  <a:schemeClr val="tx1"/>
                </a:solidFill>
              </a:rPr>
              <a:t> </a:t>
            </a:r>
            <a:r>
              <a:rPr lang="ru-RU" sz="2400" b="1" dirty="0" err="1" smtClean="0">
                <a:solidFill>
                  <a:schemeClr val="tx1"/>
                </a:solidFill>
              </a:rPr>
              <a:t>ЖОЖдун</a:t>
            </a:r>
            <a:r>
              <a:rPr lang="ru-RU" sz="2400" b="1" dirty="0" smtClean="0">
                <a:solidFill>
                  <a:schemeClr val="tx1"/>
                </a:solidFill>
              </a:rPr>
              <a:t> </a:t>
            </a:r>
            <a:r>
              <a:rPr lang="ru-RU" sz="2400" b="1" dirty="0" err="1" smtClean="0">
                <a:solidFill>
                  <a:schemeClr val="tx1"/>
                </a:solidFill>
              </a:rPr>
              <a:t>структуралык</a:t>
            </a:r>
            <a:r>
              <a:rPr lang="ru-RU" sz="2400" b="1" dirty="0" smtClean="0">
                <a:solidFill>
                  <a:schemeClr val="tx1"/>
                </a:solidFill>
              </a:rPr>
              <a:t> </a:t>
            </a:r>
            <a:r>
              <a:rPr lang="ru-RU" sz="2400" b="1" dirty="0" err="1" smtClean="0">
                <a:solidFill>
                  <a:schemeClr val="tx1"/>
                </a:solidFill>
              </a:rPr>
              <a:t>бөлүмдөрүнүн</a:t>
            </a:r>
            <a:r>
              <a:rPr lang="ru-RU" sz="2400" b="1" dirty="0" smtClean="0">
                <a:solidFill>
                  <a:schemeClr val="tx1"/>
                </a:solidFill>
              </a:rPr>
              <a:t> </a:t>
            </a:r>
            <a:r>
              <a:rPr lang="ru-RU" sz="2400" b="1" dirty="0" err="1" smtClean="0">
                <a:solidFill>
                  <a:schemeClr val="tx1"/>
                </a:solidFill>
              </a:rPr>
              <a:t>жетишкендиктери</a:t>
            </a:r>
            <a:endParaRPr lang="ru-RU" sz="2400" b="1" dirty="0">
              <a:solidFill>
                <a:schemeClr val="tx1"/>
              </a:solidFill>
            </a:endParaRPr>
          </a:p>
        </p:txBody>
      </p:sp>
      <p:graphicFrame>
        <p:nvGraphicFramePr>
          <p:cNvPr id="7" name="Диаграмма 6"/>
          <p:cNvGraphicFramePr>
            <a:graphicFrameLocks/>
          </p:cNvGraphicFramePr>
          <p:nvPr>
            <p:extLst>
              <p:ext uri="{D42A27DB-BD31-4B8C-83A1-F6EECF244321}">
                <p14:modId xmlns:p14="http://schemas.microsoft.com/office/powerpoint/2010/main" val="4283183453"/>
              </p:ext>
            </p:extLst>
          </p:nvPr>
        </p:nvGraphicFramePr>
        <p:xfrm>
          <a:off x="107504" y="908721"/>
          <a:ext cx="5031110"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2850043706"/>
              </p:ext>
            </p:extLst>
          </p:nvPr>
        </p:nvGraphicFramePr>
        <p:xfrm>
          <a:off x="4067944" y="3212976"/>
          <a:ext cx="5076056" cy="3645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505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492480" cy="490066"/>
          </a:xfrm>
        </p:spPr>
        <p:txBody>
          <a:bodyPr>
            <a:noAutofit/>
          </a:bodyPr>
          <a:lstStyle/>
          <a:p>
            <a:pPr algn="ctr"/>
            <a:r>
              <a:rPr lang="ru-RU" sz="2400" b="1" dirty="0" err="1" smtClean="0">
                <a:solidFill>
                  <a:schemeClr val="tx1"/>
                </a:solidFill>
              </a:rPr>
              <a:t>Күндүзгү</a:t>
            </a:r>
            <a:r>
              <a:rPr lang="ru-RU" sz="2400" b="1" dirty="0" smtClean="0">
                <a:solidFill>
                  <a:schemeClr val="tx1"/>
                </a:solidFill>
              </a:rPr>
              <a:t> </a:t>
            </a:r>
            <a:r>
              <a:rPr lang="ru-RU" sz="2400" b="1" dirty="0" err="1" smtClean="0">
                <a:solidFill>
                  <a:schemeClr val="tx1"/>
                </a:solidFill>
              </a:rPr>
              <a:t>окуу</a:t>
            </a:r>
            <a:r>
              <a:rPr lang="ru-RU" sz="2400" b="1" dirty="0" smtClean="0">
                <a:solidFill>
                  <a:schemeClr val="tx1"/>
                </a:solidFill>
              </a:rPr>
              <a:t> </a:t>
            </a:r>
            <a:r>
              <a:rPr lang="ru-RU" sz="2400" b="1" dirty="0" err="1" smtClean="0">
                <a:solidFill>
                  <a:schemeClr val="tx1"/>
                </a:solidFill>
              </a:rPr>
              <a:t>формасынын</a:t>
            </a:r>
            <a:r>
              <a:rPr lang="ru-RU" sz="2400" b="1" dirty="0" smtClean="0">
                <a:solidFill>
                  <a:schemeClr val="tx1"/>
                </a:solidFill>
              </a:rPr>
              <a:t> </a:t>
            </a:r>
            <a:r>
              <a:rPr lang="ru-RU" sz="2400" b="1" dirty="0" err="1" smtClean="0">
                <a:solidFill>
                  <a:schemeClr val="tx1"/>
                </a:solidFill>
              </a:rPr>
              <a:t>курстар</a:t>
            </a:r>
            <a:r>
              <a:rPr lang="ru-RU" sz="2400" b="1" dirty="0" smtClean="0">
                <a:solidFill>
                  <a:schemeClr val="tx1"/>
                </a:solidFill>
              </a:rPr>
              <a:t> </a:t>
            </a:r>
            <a:r>
              <a:rPr lang="ru-RU" sz="2400" b="1" dirty="0" err="1" smtClean="0">
                <a:solidFill>
                  <a:schemeClr val="tx1"/>
                </a:solidFill>
              </a:rPr>
              <a:t>боюнча</a:t>
            </a:r>
            <a:r>
              <a:rPr lang="ru-RU" sz="2400" b="1" dirty="0" smtClean="0">
                <a:solidFill>
                  <a:schemeClr val="tx1"/>
                </a:solidFill>
              </a:rPr>
              <a:t> </a:t>
            </a:r>
            <a:r>
              <a:rPr lang="ru-RU" sz="2400" b="1" dirty="0" err="1" smtClean="0">
                <a:solidFill>
                  <a:schemeClr val="tx1"/>
                </a:solidFill>
              </a:rPr>
              <a:t>башкы</a:t>
            </a:r>
            <a:r>
              <a:rPr lang="ru-RU" sz="2400" b="1" dirty="0" smtClean="0">
                <a:solidFill>
                  <a:schemeClr val="tx1"/>
                </a:solidFill>
              </a:rPr>
              <a:t> </a:t>
            </a:r>
            <a:r>
              <a:rPr lang="ru-RU" sz="2400" b="1" dirty="0" err="1" smtClean="0">
                <a:solidFill>
                  <a:schemeClr val="tx1"/>
                </a:solidFill>
              </a:rPr>
              <a:t>ЖОЖдун</a:t>
            </a:r>
            <a:r>
              <a:rPr lang="ru-RU" sz="2400" b="1" dirty="0" smtClean="0">
                <a:solidFill>
                  <a:schemeClr val="tx1"/>
                </a:solidFill>
              </a:rPr>
              <a:t> </a:t>
            </a:r>
            <a:r>
              <a:rPr lang="ru-RU" sz="2400" b="1" dirty="0" err="1" smtClean="0">
                <a:solidFill>
                  <a:schemeClr val="tx1"/>
                </a:solidFill>
              </a:rPr>
              <a:t>структуралык</a:t>
            </a:r>
            <a:r>
              <a:rPr lang="ru-RU" sz="2400" b="1" dirty="0" smtClean="0">
                <a:solidFill>
                  <a:schemeClr val="tx1"/>
                </a:solidFill>
              </a:rPr>
              <a:t> </a:t>
            </a:r>
            <a:r>
              <a:rPr lang="ru-RU" sz="2400" b="1" dirty="0" err="1" smtClean="0">
                <a:solidFill>
                  <a:schemeClr val="tx1"/>
                </a:solidFill>
              </a:rPr>
              <a:t>бөлүмдөрүнүн</a:t>
            </a:r>
            <a:r>
              <a:rPr lang="ru-RU" sz="2400" b="1" dirty="0" smtClean="0">
                <a:solidFill>
                  <a:schemeClr val="tx1"/>
                </a:solidFill>
              </a:rPr>
              <a:t> </a:t>
            </a:r>
            <a:r>
              <a:rPr lang="ru-RU" sz="2400" b="1" dirty="0" err="1" smtClean="0">
                <a:solidFill>
                  <a:schemeClr val="tx1"/>
                </a:solidFill>
              </a:rPr>
              <a:t>жетишкендиктери</a:t>
            </a:r>
            <a:endParaRPr lang="ru-RU" sz="2400" b="1" dirty="0">
              <a:solidFill>
                <a:schemeClr val="tx1"/>
              </a:solidFill>
            </a:endParaRPr>
          </a:p>
        </p:txBody>
      </p:sp>
      <p:graphicFrame>
        <p:nvGraphicFramePr>
          <p:cNvPr id="5" name="Диаграмма 4"/>
          <p:cNvGraphicFramePr>
            <a:graphicFrameLocks/>
          </p:cNvGraphicFramePr>
          <p:nvPr>
            <p:extLst>
              <p:ext uri="{D42A27DB-BD31-4B8C-83A1-F6EECF244321}">
                <p14:modId xmlns:p14="http://schemas.microsoft.com/office/powerpoint/2010/main" val="2481151994"/>
              </p:ext>
            </p:extLst>
          </p:nvPr>
        </p:nvGraphicFramePr>
        <p:xfrm>
          <a:off x="107504" y="836712"/>
          <a:ext cx="5184576"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2958490437"/>
              </p:ext>
            </p:extLst>
          </p:nvPr>
        </p:nvGraphicFramePr>
        <p:xfrm>
          <a:off x="4067944" y="3573016"/>
          <a:ext cx="5076056" cy="3175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4925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856984" cy="1296144"/>
          </a:xfrm>
        </p:spPr>
        <p:txBody>
          <a:bodyPr>
            <a:normAutofit/>
          </a:bodyPr>
          <a:lstStyle/>
          <a:p>
            <a:pPr algn="ctr"/>
            <a:r>
              <a:rPr lang="ru-RU" sz="2500" b="1" dirty="0" err="1">
                <a:solidFill>
                  <a:prstClr val="black"/>
                </a:solidFill>
              </a:rPr>
              <a:t>Окутуунун</a:t>
            </a:r>
            <a:r>
              <a:rPr lang="ru-RU" sz="2500" b="1" dirty="0">
                <a:solidFill>
                  <a:prstClr val="black"/>
                </a:solidFill>
              </a:rPr>
              <a:t> </a:t>
            </a:r>
            <a:r>
              <a:rPr lang="ky-KG" sz="2500" b="1" dirty="0">
                <a:solidFill>
                  <a:prstClr val="black"/>
                </a:solidFill>
              </a:rPr>
              <a:t>күндүзгү формасы ЖКББ (бакалавр, адис, магистратура) боюнча кышкы сынактык сессиянын </a:t>
            </a:r>
            <a:r>
              <a:rPr lang="ky-KG" sz="2500" b="1" dirty="0" smtClean="0">
                <a:solidFill>
                  <a:prstClr val="black"/>
                </a:solidFill>
              </a:rPr>
              <a:t>сапаттуу жетишкендиктеринин </a:t>
            </a:r>
            <a:r>
              <a:rPr lang="ky-KG" sz="2500" b="1" dirty="0">
                <a:solidFill>
                  <a:prstClr val="black"/>
                </a:solidFill>
              </a:rPr>
              <a:t>анализи</a:t>
            </a:r>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val="3799056485"/>
              </p:ext>
            </p:extLst>
          </p:nvPr>
        </p:nvGraphicFramePr>
        <p:xfrm>
          <a:off x="179512" y="1340768"/>
          <a:ext cx="8856984"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354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856984" cy="1152128"/>
          </a:xfrm>
        </p:spPr>
        <p:txBody>
          <a:bodyPr>
            <a:normAutofit fontScale="90000"/>
          </a:bodyPr>
          <a:lstStyle/>
          <a:p>
            <a:pPr algn="ctr"/>
            <a:r>
              <a:rPr lang="ru-RU" sz="2500" b="1" dirty="0" err="1">
                <a:solidFill>
                  <a:prstClr val="black"/>
                </a:solidFill>
              </a:rPr>
              <a:t>Сырттан</a:t>
            </a:r>
            <a:r>
              <a:rPr lang="ru-RU" sz="2500" b="1" dirty="0">
                <a:solidFill>
                  <a:prstClr val="black"/>
                </a:solidFill>
              </a:rPr>
              <a:t> </a:t>
            </a:r>
            <a:r>
              <a:rPr lang="ru-RU" sz="2500" b="1" dirty="0" err="1">
                <a:solidFill>
                  <a:prstClr val="black"/>
                </a:solidFill>
              </a:rPr>
              <a:t>окуу</a:t>
            </a:r>
            <a:r>
              <a:rPr lang="ky-KG" sz="2500" b="1" dirty="0">
                <a:solidFill>
                  <a:prstClr val="black"/>
                </a:solidFill>
              </a:rPr>
              <a:t> формасы ЖКББ (бакалавр, адис, магистратура) боюнча кышкы сынактык сессиянын </a:t>
            </a:r>
            <a:r>
              <a:rPr lang="ky-KG" sz="2500" b="1" dirty="0" smtClean="0">
                <a:solidFill>
                  <a:prstClr val="black"/>
                </a:solidFill>
              </a:rPr>
              <a:t>сапаттуу жетишкендиктеринин </a:t>
            </a:r>
            <a:r>
              <a:rPr lang="ky-KG" sz="2500" b="1" dirty="0">
                <a:solidFill>
                  <a:prstClr val="black"/>
                </a:solidFill>
              </a:rPr>
              <a:t>анализи</a:t>
            </a:r>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val="3491210008"/>
              </p:ext>
            </p:extLst>
          </p:nvPr>
        </p:nvGraphicFramePr>
        <p:xfrm>
          <a:off x="107504" y="1412776"/>
          <a:ext cx="9001000"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7558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9036496" cy="936104"/>
          </a:xfrm>
        </p:spPr>
        <p:txBody>
          <a:bodyPr>
            <a:normAutofit fontScale="90000"/>
          </a:bodyPr>
          <a:lstStyle/>
          <a:p>
            <a:pPr algn="ctr"/>
            <a:r>
              <a:rPr lang="ru-RU" sz="2400" b="1" dirty="0" err="1">
                <a:solidFill>
                  <a:prstClr val="black"/>
                </a:solidFill>
                <a:ea typeface="Times New Roman"/>
              </a:rPr>
              <a:t>Орто</a:t>
            </a:r>
            <a:r>
              <a:rPr lang="ru-RU" sz="2400" b="1" dirty="0">
                <a:solidFill>
                  <a:prstClr val="black"/>
                </a:solidFill>
                <a:ea typeface="Times New Roman"/>
              </a:rPr>
              <a:t> </a:t>
            </a:r>
            <a:r>
              <a:rPr lang="ru-RU" sz="2400" b="1" dirty="0" err="1">
                <a:solidFill>
                  <a:prstClr val="black"/>
                </a:solidFill>
                <a:ea typeface="Times New Roman"/>
              </a:rPr>
              <a:t>кесиптик</a:t>
            </a:r>
            <a:r>
              <a:rPr lang="ru-RU" sz="2400" b="1" dirty="0">
                <a:solidFill>
                  <a:prstClr val="black"/>
                </a:solidFill>
                <a:ea typeface="Times New Roman"/>
              </a:rPr>
              <a:t> </a:t>
            </a:r>
            <a:r>
              <a:rPr lang="ru-RU" sz="2400" b="1" dirty="0" err="1">
                <a:solidFill>
                  <a:prstClr val="black"/>
                </a:solidFill>
                <a:ea typeface="Times New Roman"/>
              </a:rPr>
              <a:t>билим</a:t>
            </a:r>
            <a:r>
              <a:rPr lang="ru-RU" sz="2400" b="1" dirty="0">
                <a:solidFill>
                  <a:prstClr val="black"/>
                </a:solidFill>
                <a:ea typeface="Times New Roman"/>
              </a:rPr>
              <a:t> </a:t>
            </a:r>
            <a:r>
              <a:rPr lang="ru-RU" sz="2400" b="1" dirty="0" err="1">
                <a:solidFill>
                  <a:prstClr val="black"/>
                </a:solidFill>
                <a:ea typeface="Times New Roman"/>
              </a:rPr>
              <a:t>берүү</a:t>
            </a:r>
            <a:r>
              <a:rPr lang="ru-RU" sz="2400" b="1" dirty="0">
                <a:solidFill>
                  <a:prstClr val="black"/>
                </a:solidFill>
                <a:ea typeface="Times New Roman"/>
              </a:rPr>
              <a:t> (колледжи)</a:t>
            </a:r>
            <a:br>
              <a:rPr lang="ru-RU" sz="2400" b="1" dirty="0">
                <a:solidFill>
                  <a:prstClr val="black"/>
                </a:solidFill>
                <a:ea typeface="Times New Roman"/>
              </a:rPr>
            </a:br>
            <a:r>
              <a:rPr lang="ky-KG" sz="2400" b="1" dirty="0">
                <a:solidFill>
                  <a:prstClr val="black"/>
                </a:solidFill>
              </a:rPr>
              <a:t>боюнча кышкы сынактык сессиянын </a:t>
            </a:r>
            <a:r>
              <a:rPr lang="ky-KG" sz="2400" b="1" dirty="0" smtClean="0">
                <a:solidFill>
                  <a:prstClr val="black"/>
                </a:solidFill>
              </a:rPr>
              <a:t>сапаттуу</a:t>
            </a:r>
            <a:br>
              <a:rPr lang="ky-KG" sz="2400" b="1" dirty="0" smtClean="0">
                <a:solidFill>
                  <a:prstClr val="black"/>
                </a:solidFill>
              </a:rPr>
            </a:br>
            <a:r>
              <a:rPr lang="ky-KG" sz="2400" b="1" dirty="0" smtClean="0">
                <a:solidFill>
                  <a:prstClr val="black"/>
                </a:solidFill>
              </a:rPr>
              <a:t> жетишкендиктеринин </a:t>
            </a:r>
            <a:r>
              <a:rPr lang="ky-KG" sz="2400" b="1" dirty="0">
                <a:solidFill>
                  <a:prstClr val="black"/>
                </a:solidFill>
              </a:rPr>
              <a:t>анализи</a:t>
            </a:r>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val="1991240720"/>
              </p:ext>
            </p:extLst>
          </p:nvPr>
        </p:nvGraphicFramePr>
        <p:xfrm>
          <a:off x="251520" y="1196752"/>
          <a:ext cx="8856984"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1789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404664"/>
            <a:ext cx="8712968" cy="504056"/>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ru-RU" sz="2400" b="1" dirty="0" err="1" smtClean="0">
                <a:solidFill>
                  <a:schemeClr val="tx1"/>
                </a:solidFill>
              </a:rPr>
              <a:t>Жалпы</a:t>
            </a:r>
            <a:r>
              <a:rPr lang="ru-RU" sz="2400" b="1" dirty="0" smtClean="0">
                <a:solidFill>
                  <a:schemeClr val="tx1"/>
                </a:solidFill>
              </a:rPr>
              <a:t> университет </a:t>
            </a:r>
            <a:r>
              <a:rPr lang="ru-RU" sz="2400" b="1" dirty="0" err="1" smtClean="0">
                <a:solidFill>
                  <a:schemeClr val="tx1"/>
                </a:solidFill>
              </a:rPr>
              <a:t>боюнча</a:t>
            </a:r>
            <a:r>
              <a:rPr lang="ru-RU" sz="2400" b="1" dirty="0" smtClean="0">
                <a:solidFill>
                  <a:schemeClr val="tx1"/>
                </a:solidFill>
              </a:rPr>
              <a:t> </a:t>
            </a:r>
            <a:r>
              <a:rPr lang="ru-RU" sz="2400" b="1" dirty="0" err="1" smtClean="0">
                <a:solidFill>
                  <a:schemeClr val="tx1"/>
                </a:solidFill>
              </a:rPr>
              <a:t>кышкы</a:t>
            </a:r>
            <a:r>
              <a:rPr lang="ru-RU" sz="2400" b="1" dirty="0" smtClean="0">
                <a:solidFill>
                  <a:schemeClr val="tx1"/>
                </a:solidFill>
              </a:rPr>
              <a:t> </a:t>
            </a:r>
            <a:r>
              <a:rPr lang="ru-RU" sz="2400" b="1" dirty="0" err="1" smtClean="0">
                <a:solidFill>
                  <a:schemeClr val="tx1"/>
                </a:solidFill>
              </a:rPr>
              <a:t>сынактык</a:t>
            </a:r>
            <a:r>
              <a:rPr lang="ru-RU" sz="2400" b="1" dirty="0" smtClean="0">
                <a:solidFill>
                  <a:schemeClr val="tx1"/>
                </a:solidFill>
              </a:rPr>
              <a:t> </a:t>
            </a:r>
            <a:r>
              <a:rPr lang="ru-RU" sz="2400" b="1" dirty="0" err="1" smtClean="0">
                <a:solidFill>
                  <a:schemeClr val="tx1"/>
                </a:solidFill>
              </a:rPr>
              <a:t>сессиянын</a:t>
            </a:r>
            <a:r>
              <a:rPr lang="ru-RU" sz="2400" b="1" dirty="0" smtClean="0">
                <a:solidFill>
                  <a:schemeClr val="tx1"/>
                </a:solidFill>
              </a:rPr>
              <a:t> </a:t>
            </a:r>
            <a:r>
              <a:rPr lang="ru-RU" sz="2400" b="1" dirty="0" err="1" smtClean="0">
                <a:solidFill>
                  <a:schemeClr val="tx1"/>
                </a:solidFill>
              </a:rPr>
              <a:t>жетишкендиктеринин</a:t>
            </a:r>
            <a:r>
              <a:rPr lang="ru-RU" sz="2400" b="1" dirty="0" smtClean="0">
                <a:solidFill>
                  <a:schemeClr val="tx1"/>
                </a:solidFill>
              </a:rPr>
              <a:t> </a:t>
            </a:r>
            <a:r>
              <a:rPr lang="ru-RU" sz="2400" b="1" dirty="0" err="1" smtClean="0">
                <a:solidFill>
                  <a:schemeClr val="tx1"/>
                </a:solidFill>
              </a:rPr>
              <a:t>анализи</a:t>
            </a:r>
            <a:endParaRPr lang="ru-RU" sz="2400" b="1" dirty="0">
              <a:solidFill>
                <a:schemeClr val="tx1"/>
              </a:solidFill>
            </a:endParaRPr>
          </a:p>
        </p:txBody>
      </p:sp>
      <p:graphicFrame>
        <p:nvGraphicFramePr>
          <p:cNvPr id="6" name="Диаграмма 5"/>
          <p:cNvGraphicFramePr>
            <a:graphicFrameLocks/>
          </p:cNvGraphicFramePr>
          <p:nvPr>
            <p:extLst>
              <p:ext uri="{D42A27DB-BD31-4B8C-83A1-F6EECF244321}">
                <p14:modId xmlns:p14="http://schemas.microsoft.com/office/powerpoint/2010/main" val="2164939721"/>
              </p:ext>
            </p:extLst>
          </p:nvPr>
        </p:nvGraphicFramePr>
        <p:xfrm>
          <a:off x="539552" y="908720"/>
          <a:ext cx="7848872"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213912" y="5733256"/>
            <a:ext cx="8678567" cy="892552"/>
          </a:xfrm>
          <a:prstGeom prst="rect">
            <a:avLst/>
          </a:prstGeom>
        </p:spPr>
        <p:txBody>
          <a:bodyPr wrap="square">
            <a:spAutoFit/>
          </a:bodyPr>
          <a:lstStyle/>
          <a:p>
            <a:r>
              <a:rPr lang="ky-KG" sz="2600" dirty="0">
                <a:solidFill>
                  <a:prstClr val="black"/>
                </a:solidFill>
              </a:rPr>
              <a:t>Бүтүндөй алганда, университет боюнча жетишүү 72,2 % болду</a:t>
            </a:r>
            <a:endParaRPr lang="ru-RU" dirty="0"/>
          </a:p>
        </p:txBody>
      </p:sp>
    </p:spTree>
    <p:extLst>
      <p:ext uri="{BB962C8B-B14F-4D97-AF65-F5344CB8AC3E}">
        <p14:creationId xmlns:p14="http://schemas.microsoft.com/office/powerpoint/2010/main" val="3571185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260648"/>
            <a:ext cx="8568952" cy="6192688"/>
          </a:xfrm>
        </p:spPr>
        <p:txBody>
          <a:bodyPr>
            <a:normAutofit/>
          </a:bodyPr>
          <a:lstStyle/>
          <a:p>
            <a:r>
              <a:rPr lang="ky-KG" dirty="0"/>
              <a:t> «Кыргызстандын тарыхы», «Кыргызстандын географиясы» жана «Кыргыз тили жана адабияты» дисциплиналар аралык комплекстүү сынагы боюнча,  МТИ, Тж-аРИ, КГТИ, ЭИ, ББПИнин 2-курсунун студенттери үчүн бекитилген графикке ылайык off-line форматында компьютердик тестирлөө өткөрүлдү. Ага 521 студент катышты, алардын ичинен 452 студент (145 студ. – эң жакшы, 178 студ. – жакшы, 129 студ. – канааттандырарлык) тапшырды, 33 студент канаатандырарлык эмес деген баа алды, 36 студент сынакка келген жок.</a:t>
            </a:r>
            <a:endParaRPr lang="ru-RU" dirty="0"/>
          </a:p>
        </p:txBody>
      </p:sp>
    </p:spTree>
    <p:extLst>
      <p:ext uri="{BB962C8B-B14F-4D97-AF65-F5344CB8AC3E}">
        <p14:creationId xmlns:p14="http://schemas.microsoft.com/office/powerpoint/2010/main" val="1386390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994122"/>
          </a:xfrm>
        </p:spPr>
        <p:txBody>
          <a:bodyPr>
            <a:normAutofit fontScale="90000"/>
          </a:bodyPr>
          <a:lstStyle/>
          <a:p>
            <a:pPr algn="ctr"/>
            <a:r>
              <a:rPr lang="ky-KG" b="1" dirty="0" smtClean="0">
                <a:solidFill>
                  <a:schemeClr val="tx1"/>
                </a:solidFill>
              </a:rPr>
              <a:t>Сессияга киргизилген студенттердин саны боюнча маалымат</a:t>
            </a:r>
            <a:endParaRPr lang="ru-RU" b="1" dirty="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103804185"/>
              </p:ext>
            </p:extLst>
          </p:nvPr>
        </p:nvGraphicFramePr>
        <p:xfrm>
          <a:off x="179512" y="1484784"/>
          <a:ext cx="3744416" cy="3976885"/>
        </p:xfrm>
        <a:graphic>
          <a:graphicData uri="http://schemas.openxmlformats.org/drawingml/2006/table">
            <a:tbl>
              <a:tblPr firstRow="1" firstCol="1" bandRow="1"/>
              <a:tblGrid>
                <a:gridCol w="2088232"/>
                <a:gridCol w="865700"/>
                <a:gridCol w="790484"/>
              </a:tblGrid>
              <a:tr h="763334">
                <a:tc>
                  <a:txBody>
                    <a:bodyPr/>
                    <a:lstStyle/>
                    <a:p>
                      <a:pPr algn="ctr">
                        <a:spcAft>
                          <a:spcPts val="0"/>
                        </a:spcAft>
                      </a:pPr>
                      <a:r>
                        <a:rPr lang="ky-KG" sz="1600" b="1" dirty="0">
                          <a:effectLst/>
                          <a:latin typeface="Times New Roman"/>
                          <a:ea typeface="Times New Roman"/>
                        </a:rPr>
                        <a:t>Окуу түзүмдөрү</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ky-KG" sz="1600" b="1" dirty="0">
                          <a:effectLst/>
                          <a:latin typeface="Times New Roman"/>
                          <a:ea typeface="Times New Roman"/>
                        </a:rPr>
                        <a:t>Катышкан</a:t>
                      </a:r>
                      <a:r>
                        <a:rPr lang="ru-RU" sz="1600" b="1" dirty="0">
                          <a:effectLst/>
                          <a:latin typeface="Times New Roman"/>
                          <a:ea typeface="Times New Roman"/>
                        </a:rPr>
                        <a:t> студент</a:t>
                      </a:r>
                      <a:r>
                        <a:rPr lang="ky-KG" sz="1600" b="1" dirty="0">
                          <a:effectLst/>
                          <a:latin typeface="Times New Roman"/>
                          <a:ea typeface="Times New Roman"/>
                        </a:rPr>
                        <a:t>тердин саны</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58864">
                <a:tc>
                  <a:txBody>
                    <a:bodyPr/>
                    <a:lstStyle/>
                    <a:p>
                      <a:pPr algn="ctr">
                        <a:spcAft>
                          <a:spcPts val="0"/>
                        </a:spcAft>
                      </a:pPr>
                      <a:r>
                        <a:rPr lang="ky-KG" sz="1600" b="1" dirty="0">
                          <a:effectLst/>
                          <a:latin typeface="Times New Roman"/>
                          <a:ea typeface="Times New Roman"/>
                        </a:rPr>
                        <a:t>Бардыгы КМТУ боюнча</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600" b="1" dirty="0" smtClean="0">
                          <a:effectLst/>
                          <a:latin typeface="Times New Roman"/>
                          <a:ea typeface="Times New Roman"/>
                        </a:rPr>
                        <a:t>20758</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58864">
                <a:tc>
                  <a:txBody>
                    <a:bodyPr/>
                    <a:lstStyle/>
                    <a:p>
                      <a:pPr algn="l">
                        <a:spcAft>
                          <a:spcPts val="0"/>
                        </a:spcAft>
                      </a:pPr>
                      <a:r>
                        <a:rPr lang="ky-KG" sz="1600" b="1" i="1" dirty="0">
                          <a:effectLst/>
                          <a:latin typeface="Times New Roman"/>
                          <a:ea typeface="Times New Roman"/>
                        </a:rPr>
                        <a:t>Окутуунун күндүзгу формасы</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effectLst/>
                          <a:latin typeface="Times New Roman"/>
                          <a:ea typeface="Times New Roman"/>
                        </a:rPr>
                        <a:t>17003</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effectLst/>
                          <a:latin typeface="Times New Roman"/>
                          <a:ea typeface="Times New Roman"/>
                        </a:rPr>
                        <a:t>81,9%</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64">
                <a:tc>
                  <a:txBody>
                    <a:bodyPr/>
                    <a:lstStyle/>
                    <a:p>
                      <a:pPr algn="l">
                        <a:spcAft>
                          <a:spcPts val="0"/>
                        </a:spcAft>
                      </a:pPr>
                      <a:r>
                        <a:rPr lang="ky-KG" sz="1600" b="1" i="1" dirty="0">
                          <a:effectLst/>
                          <a:latin typeface="Times New Roman"/>
                          <a:ea typeface="Times New Roman"/>
                        </a:rPr>
                        <a:t>Сырттан окутуу формасы</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effectLst/>
                          <a:latin typeface="Times New Roman"/>
                          <a:ea typeface="Times New Roman"/>
                        </a:rPr>
                        <a:t>3755</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effectLst/>
                          <a:latin typeface="Times New Roman"/>
                          <a:ea typeface="Times New Roman"/>
                        </a:rPr>
                        <a:t>18,1%</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114">
                <a:tc>
                  <a:txBody>
                    <a:bodyPr/>
                    <a:lstStyle/>
                    <a:p>
                      <a:pPr algn="l">
                        <a:spcAft>
                          <a:spcPts val="0"/>
                        </a:spcAft>
                      </a:pPr>
                      <a:r>
                        <a:rPr lang="ky-KG" sz="1600" b="1" dirty="0">
                          <a:effectLst/>
                          <a:latin typeface="Times New Roman"/>
                          <a:ea typeface="Times New Roman"/>
                        </a:rPr>
                        <a:t>Анын ичинде</a:t>
                      </a:r>
                      <a:r>
                        <a:rPr lang="ru-RU" sz="1600" b="1" dirty="0">
                          <a:effectLst/>
                          <a:latin typeface="Times New Roman"/>
                          <a:ea typeface="Times New Roman"/>
                        </a:rPr>
                        <a:t>:</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013">
                <a:tc>
                  <a:txBody>
                    <a:bodyPr/>
                    <a:lstStyle/>
                    <a:p>
                      <a:pPr algn="l">
                        <a:spcAft>
                          <a:spcPts val="0"/>
                        </a:spcAft>
                      </a:pPr>
                      <a:r>
                        <a:rPr lang="ru-RU" sz="1600" dirty="0" err="1" smtClean="0">
                          <a:effectLst/>
                          <a:latin typeface="Times New Roman"/>
                          <a:ea typeface="Times New Roman"/>
                        </a:rPr>
                        <a:t>Жогорку</a:t>
                      </a:r>
                      <a:r>
                        <a:rPr lang="ru-RU" sz="1600" dirty="0" smtClean="0">
                          <a:effectLst/>
                          <a:latin typeface="Times New Roman"/>
                          <a:ea typeface="Times New Roman"/>
                        </a:rPr>
                        <a:t> </a:t>
                      </a:r>
                      <a:r>
                        <a:rPr lang="ru-RU" sz="1600" dirty="0" err="1" smtClean="0">
                          <a:effectLst/>
                          <a:latin typeface="Times New Roman"/>
                          <a:ea typeface="Times New Roman"/>
                        </a:rPr>
                        <a:t>кесиптик</a:t>
                      </a:r>
                      <a:r>
                        <a:rPr lang="ru-RU" sz="1600" dirty="0" smtClean="0">
                          <a:effectLst/>
                          <a:latin typeface="Times New Roman"/>
                          <a:ea typeface="Times New Roman"/>
                        </a:rPr>
                        <a:t> </a:t>
                      </a:r>
                      <a:r>
                        <a:rPr lang="ru-RU" sz="1600" dirty="0" err="1" smtClean="0">
                          <a:effectLst/>
                          <a:latin typeface="Times New Roman"/>
                          <a:ea typeface="Times New Roman"/>
                        </a:rPr>
                        <a:t>билим</a:t>
                      </a:r>
                      <a:r>
                        <a:rPr lang="ru-RU" sz="1600" dirty="0" smtClean="0">
                          <a:effectLst/>
                          <a:latin typeface="Times New Roman"/>
                          <a:ea typeface="Times New Roman"/>
                        </a:rPr>
                        <a:t> </a:t>
                      </a:r>
                      <a:r>
                        <a:rPr lang="ru-RU" sz="1600" dirty="0" err="1" smtClean="0">
                          <a:effectLst/>
                          <a:latin typeface="Times New Roman"/>
                          <a:ea typeface="Times New Roman"/>
                        </a:rPr>
                        <a:t>берүү</a:t>
                      </a:r>
                      <a:r>
                        <a:rPr lang="ru-RU" sz="1600" baseline="0" dirty="0" smtClean="0">
                          <a:effectLst/>
                          <a:latin typeface="Times New Roman"/>
                          <a:ea typeface="Times New Roman"/>
                        </a:rPr>
                        <a:t> </a:t>
                      </a:r>
                      <a:r>
                        <a:rPr lang="ru-RU" sz="1600" dirty="0" smtClean="0">
                          <a:effectLst/>
                          <a:latin typeface="Times New Roman"/>
                          <a:ea typeface="Times New Roman"/>
                        </a:rPr>
                        <a:t>(бакалавр, </a:t>
                      </a:r>
                      <a:r>
                        <a:rPr lang="ru-RU" sz="1600" dirty="0" err="1" smtClean="0">
                          <a:effectLst/>
                          <a:latin typeface="Times New Roman"/>
                          <a:ea typeface="Times New Roman"/>
                        </a:rPr>
                        <a:t>адис</a:t>
                      </a:r>
                      <a:r>
                        <a:rPr lang="ru-RU" sz="1600" dirty="0" smtClean="0">
                          <a:effectLst/>
                          <a:latin typeface="Times New Roman"/>
                          <a:ea typeface="Times New Roman"/>
                        </a:rPr>
                        <a:t>)</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effectLst/>
                          <a:latin typeface="Times New Roman"/>
                          <a:ea typeface="Times New Roman"/>
                        </a:rPr>
                        <a:t>14775</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effectLst/>
                          <a:latin typeface="Times New Roman"/>
                          <a:ea typeface="Times New Roman"/>
                        </a:rPr>
                        <a:t>71,2%</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013">
                <a:tc>
                  <a:txBody>
                    <a:bodyPr/>
                    <a:lstStyle/>
                    <a:p>
                      <a:pPr algn="l">
                        <a:spcAft>
                          <a:spcPts val="0"/>
                        </a:spcAft>
                      </a:pPr>
                      <a:r>
                        <a:rPr lang="ru-RU" sz="1600" dirty="0" smtClean="0">
                          <a:effectLst/>
                          <a:latin typeface="Times New Roman"/>
                          <a:ea typeface="Times New Roman"/>
                        </a:rPr>
                        <a:t>Магистратура</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effectLst/>
                          <a:latin typeface="Times New Roman"/>
                          <a:ea typeface="Times New Roman"/>
                        </a:rPr>
                        <a:t>969</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effectLst/>
                          <a:latin typeface="Times New Roman"/>
                          <a:ea typeface="Times New Roman"/>
                        </a:rPr>
                        <a:t>4,7%</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64">
                <a:tc>
                  <a:txBody>
                    <a:bodyPr/>
                    <a:lstStyle/>
                    <a:p>
                      <a:pPr algn="l">
                        <a:spcAft>
                          <a:spcPts val="0"/>
                        </a:spcAft>
                      </a:pPr>
                      <a:r>
                        <a:rPr kumimoji="0" lang="ru-RU" sz="1600" kern="1200" dirty="0" smtClean="0">
                          <a:solidFill>
                            <a:schemeClr val="tx1"/>
                          </a:solidFill>
                          <a:effectLst/>
                          <a:latin typeface="+mn-lt"/>
                          <a:ea typeface="+mn-ea"/>
                          <a:cs typeface="+mn-cs"/>
                        </a:rPr>
                        <a:t>Колледж (ОКББ)</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effectLst/>
                          <a:latin typeface="Times New Roman"/>
                          <a:ea typeface="Times New Roman"/>
                        </a:rPr>
                        <a:t>5014</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effectLst/>
                          <a:latin typeface="Times New Roman"/>
                          <a:ea typeface="Times New Roman"/>
                        </a:rPr>
                        <a:t>24,1%</a:t>
                      </a:r>
                      <a:endParaRPr lang="ru-RU"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4233576" y="1427918"/>
            <a:ext cx="4824536" cy="707886"/>
          </a:xfrm>
          <a:prstGeom prst="rect">
            <a:avLst/>
          </a:prstGeom>
          <a:noFill/>
        </p:spPr>
        <p:txBody>
          <a:bodyPr wrap="square" rtlCol="0">
            <a:spAutoFit/>
          </a:bodyPr>
          <a:lstStyle/>
          <a:p>
            <a:pPr algn="ctr"/>
            <a:r>
              <a:rPr lang="ru-RU" sz="2000" b="1" dirty="0" err="1"/>
              <a:t>Сессияга</a:t>
            </a:r>
            <a:r>
              <a:rPr lang="ru-RU" sz="2000" b="1" dirty="0"/>
              <a:t> </a:t>
            </a:r>
            <a:r>
              <a:rPr lang="ru-RU" sz="2000" b="1" dirty="0" err="1"/>
              <a:t>киргизилген</a:t>
            </a:r>
            <a:r>
              <a:rPr lang="ru-RU" sz="2000" b="1" dirty="0"/>
              <a:t> </a:t>
            </a:r>
            <a:r>
              <a:rPr lang="ru-RU" sz="2000" b="1" dirty="0" err="1"/>
              <a:t>студенттердин</a:t>
            </a:r>
            <a:r>
              <a:rPr lang="ru-RU" sz="2000" b="1" dirty="0"/>
              <a:t> </a:t>
            </a:r>
            <a:r>
              <a:rPr lang="ru-RU" sz="2000" b="1" dirty="0" err="1"/>
              <a:t>боюнча</a:t>
            </a:r>
            <a:r>
              <a:rPr lang="ru-RU" sz="2000" b="1" dirty="0"/>
              <a:t> </a:t>
            </a:r>
            <a:r>
              <a:rPr lang="ru-RU" sz="2000" b="1" dirty="0" err="1"/>
              <a:t>анализдөө</a:t>
            </a:r>
            <a:endParaRPr lang="ru-RU" sz="2000" b="1" dirty="0"/>
          </a:p>
        </p:txBody>
      </p:sp>
      <p:graphicFrame>
        <p:nvGraphicFramePr>
          <p:cNvPr id="7" name="Диаграмма 6"/>
          <p:cNvGraphicFramePr>
            <a:graphicFrameLocks/>
          </p:cNvGraphicFramePr>
          <p:nvPr>
            <p:extLst>
              <p:ext uri="{D42A27DB-BD31-4B8C-83A1-F6EECF244321}">
                <p14:modId xmlns:p14="http://schemas.microsoft.com/office/powerpoint/2010/main" val="3201070157"/>
              </p:ext>
            </p:extLst>
          </p:nvPr>
        </p:nvGraphicFramePr>
        <p:xfrm>
          <a:off x="4499992" y="2135804"/>
          <a:ext cx="4464496" cy="17972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3237000799"/>
              </p:ext>
            </p:extLst>
          </p:nvPr>
        </p:nvGraphicFramePr>
        <p:xfrm>
          <a:off x="4499992" y="4221088"/>
          <a:ext cx="4071812" cy="2449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5331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143000"/>
          </a:xfrm>
        </p:spPr>
        <p:txBody>
          <a:bodyPr>
            <a:normAutofit fontScale="90000"/>
          </a:bodyPr>
          <a:lstStyle/>
          <a:p>
            <a:pPr algn="ctr"/>
            <a:r>
              <a:rPr lang="ru-RU" b="1" dirty="0" err="1" smtClean="0">
                <a:solidFill>
                  <a:schemeClr val="tx1"/>
                </a:solidFill>
              </a:rPr>
              <a:t>Студенттердин</a:t>
            </a:r>
            <a:r>
              <a:rPr lang="ru-RU" b="1" dirty="0" smtClean="0">
                <a:solidFill>
                  <a:schemeClr val="tx1"/>
                </a:solidFill>
              </a:rPr>
              <a:t> </a:t>
            </a:r>
            <a:r>
              <a:rPr lang="ru-RU" b="1" dirty="0" err="1">
                <a:solidFill>
                  <a:schemeClr val="tx1"/>
                </a:solidFill>
              </a:rPr>
              <a:t>күзгү</a:t>
            </a:r>
            <a:r>
              <a:rPr lang="ru-RU" b="1" dirty="0">
                <a:solidFill>
                  <a:schemeClr val="tx1"/>
                </a:solidFill>
              </a:rPr>
              <a:t> </a:t>
            </a:r>
            <a:r>
              <a:rPr lang="ru-RU" b="1" dirty="0" err="1" smtClean="0">
                <a:solidFill>
                  <a:schemeClr val="tx1"/>
                </a:solidFill>
              </a:rPr>
              <a:t>семестрде</a:t>
            </a:r>
            <a:r>
              <a:rPr lang="ru-RU" b="1" dirty="0" smtClean="0">
                <a:solidFill>
                  <a:schemeClr val="tx1"/>
                </a:solidFill>
              </a:rPr>
              <a:t/>
            </a:r>
            <a:br>
              <a:rPr lang="ru-RU" b="1" dirty="0" smtClean="0">
                <a:solidFill>
                  <a:schemeClr val="tx1"/>
                </a:solidFill>
              </a:rPr>
            </a:br>
            <a:r>
              <a:rPr lang="ru-RU" b="1" dirty="0" smtClean="0">
                <a:solidFill>
                  <a:schemeClr val="tx1"/>
                </a:solidFill>
              </a:rPr>
              <a:t> </a:t>
            </a:r>
            <a:r>
              <a:rPr lang="ru-RU" b="1" dirty="0" err="1">
                <a:solidFill>
                  <a:schemeClr val="tx1"/>
                </a:solidFill>
              </a:rPr>
              <a:t>сабактарга</a:t>
            </a:r>
            <a:r>
              <a:rPr lang="ru-RU" b="1" dirty="0">
                <a:solidFill>
                  <a:schemeClr val="tx1"/>
                </a:solidFill>
              </a:rPr>
              <a:t> </a:t>
            </a:r>
            <a:r>
              <a:rPr lang="ru-RU" b="1" dirty="0" err="1">
                <a:solidFill>
                  <a:schemeClr val="tx1"/>
                </a:solidFill>
              </a:rPr>
              <a:t>катышуусу</a:t>
            </a:r>
            <a:endParaRPr lang="ru-RU" b="1" dirty="0">
              <a:solidFill>
                <a:schemeClr val="tx1"/>
              </a:solidFill>
            </a:endParaRPr>
          </a:p>
        </p:txBody>
      </p:sp>
      <p:sp>
        <p:nvSpPr>
          <p:cNvPr id="6" name="Прямоугольник 5"/>
          <p:cNvSpPr/>
          <p:nvPr/>
        </p:nvSpPr>
        <p:spPr>
          <a:xfrm>
            <a:off x="107504" y="4938253"/>
            <a:ext cx="9036496" cy="1384995"/>
          </a:xfrm>
          <a:prstGeom prst="rect">
            <a:avLst/>
          </a:prstGeom>
        </p:spPr>
        <p:txBody>
          <a:bodyPr wrap="square">
            <a:spAutoFit/>
          </a:bodyPr>
          <a:lstStyle/>
          <a:p>
            <a:r>
              <a:rPr lang="ru-RU" sz="1400" dirty="0" err="1"/>
              <a:t>Отчеттук</a:t>
            </a:r>
            <a:r>
              <a:rPr lang="ru-RU" sz="1400" dirty="0"/>
              <a:t> </a:t>
            </a:r>
            <a:r>
              <a:rPr lang="ru-RU" sz="1400" dirty="0" err="1"/>
              <a:t>мезгилде</a:t>
            </a:r>
            <a:r>
              <a:rPr lang="ru-RU" sz="1400" dirty="0"/>
              <a:t> (</a:t>
            </a:r>
            <a:r>
              <a:rPr lang="ru-RU" sz="1400" dirty="0" smtClean="0"/>
              <a:t>2022-жылдын </a:t>
            </a:r>
            <a:r>
              <a:rPr lang="ru-RU" sz="1400" dirty="0" err="1"/>
              <a:t>сентябрынан</a:t>
            </a:r>
            <a:r>
              <a:rPr lang="ru-RU" sz="1400" dirty="0"/>
              <a:t> </a:t>
            </a:r>
            <a:r>
              <a:rPr lang="ru-RU" sz="1400" dirty="0" smtClean="0"/>
              <a:t>2023-жылдын </a:t>
            </a:r>
            <a:r>
              <a:rPr lang="ru-RU" sz="1400" dirty="0"/>
              <a:t>март </a:t>
            </a:r>
            <a:r>
              <a:rPr lang="ru-RU" sz="1400" dirty="0" err="1"/>
              <a:t>айына</a:t>
            </a:r>
            <a:r>
              <a:rPr lang="ru-RU" sz="1400" dirty="0"/>
              <a:t> </a:t>
            </a:r>
            <a:r>
              <a:rPr lang="ru-RU" sz="1400" dirty="0" err="1"/>
              <a:t>чейин</a:t>
            </a:r>
            <a:r>
              <a:rPr lang="ru-RU" sz="1400" dirty="0"/>
              <a:t>) </a:t>
            </a:r>
            <a:r>
              <a:rPr lang="ru-RU" sz="1400" dirty="0" err="1"/>
              <a:t>билим</a:t>
            </a:r>
            <a:r>
              <a:rPr lang="ru-RU" sz="1400" dirty="0"/>
              <a:t> </a:t>
            </a:r>
            <a:r>
              <a:rPr lang="ru-RU" sz="1400" dirty="0" err="1"/>
              <a:t>берүү</a:t>
            </a:r>
            <a:endParaRPr lang="ru-RU" sz="1400" dirty="0"/>
          </a:p>
          <a:p>
            <a:r>
              <a:rPr lang="ru-RU" sz="1400" dirty="0" err="1"/>
              <a:t>түзүмдүк</a:t>
            </a:r>
            <a:r>
              <a:rPr lang="ru-RU" sz="1400" dirty="0"/>
              <a:t> </a:t>
            </a:r>
            <a:r>
              <a:rPr lang="ru-RU" sz="1400" dirty="0" err="1"/>
              <a:t>бөлүмдөрүнүн</a:t>
            </a:r>
            <a:r>
              <a:rPr lang="ru-RU" sz="1400" dirty="0"/>
              <a:t> </a:t>
            </a:r>
            <a:r>
              <a:rPr lang="ru-RU" sz="1400" dirty="0" err="1"/>
              <a:t>окутуучу</a:t>
            </a:r>
            <a:r>
              <a:rPr lang="ru-RU" sz="1400" dirty="0"/>
              <a:t> лары </a:t>
            </a:r>
            <a:r>
              <a:rPr lang="ru-RU" sz="1400" dirty="0" err="1"/>
              <a:t>тарабынан</a:t>
            </a:r>
            <a:r>
              <a:rPr lang="ru-RU" sz="1400" dirty="0"/>
              <a:t> </a:t>
            </a:r>
            <a:r>
              <a:rPr lang="ru-RU" sz="1400" dirty="0" smtClean="0"/>
              <a:t>24 </a:t>
            </a:r>
            <a:r>
              <a:rPr lang="ru-RU" sz="1400" dirty="0" err="1"/>
              <a:t>сабактарды</a:t>
            </a:r>
            <a:r>
              <a:rPr lang="ru-RU" sz="1400" dirty="0"/>
              <a:t> </a:t>
            </a:r>
            <a:r>
              <a:rPr lang="ru-RU" sz="1400" dirty="0" err="1"/>
              <a:t>үзгүлтүккө</a:t>
            </a:r>
            <a:r>
              <a:rPr lang="ru-RU" sz="1400" dirty="0"/>
              <a:t> </a:t>
            </a:r>
            <a:r>
              <a:rPr lang="ru-RU" sz="1400" dirty="0" err="1"/>
              <a:t>учуратуу</a:t>
            </a:r>
            <a:r>
              <a:rPr lang="ru-RU" sz="1400" dirty="0"/>
              <a:t> </a:t>
            </a:r>
            <a:r>
              <a:rPr lang="ru-RU" sz="1400" dirty="0" err="1"/>
              <a:t>фактылары</a:t>
            </a:r>
            <a:endParaRPr lang="ru-RU" sz="1400" dirty="0"/>
          </a:p>
          <a:p>
            <a:r>
              <a:rPr lang="ru-RU" sz="1400" dirty="0" err="1"/>
              <a:t>катталган</a:t>
            </a:r>
            <a:r>
              <a:rPr lang="ru-RU" sz="1400" dirty="0"/>
              <a:t>: </a:t>
            </a:r>
            <a:r>
              <a:rPr lang="ru-RU" sz="1400" dirty="0" err="1" smtClean="0"/>
              <a:t>ГжКИ</a:t>
            </a:r>
            <a:r>
              <a:rPr lang="ru-RU" sz="1400" dirty="0" smtClean="0"/>
              <a:t> (</a:t>
            </a:r>
            <a:r>
              <a:rPr lang="ru-RU" sz="1400" dirty="0" err="1" smtClean="0"/>
              <a:t>ГиОН</a:t>
            </a:r>
            <a:r>
              <a:rPr lang="ru-RU" sz="1400" dirty="0" smtClean="0"/>
              <a:t>)– 2; </a:t>
            </a:r>
            <a:r>
              <a:rPr lang="ru-RU" sz="1400" dirty="0" err="1" smtClean="0"/>
              <a:t>Мж</a:t>
            </a:r>
            <a:r>
              <a:rPr lang="ky-KG" sz="1400" dirty="0" smtClean="0"/>
              <a:t>ӨИ</a:t>
            </a:r>
            <a:r>
              <a:rPr lang="ru-RU" sz="1400" dirty="0" smtClean="0"/>
              <a:t> (МПИ)– </a:t>
            </a:r>
            <a:r>
              <a:rPr lang="ru-RU" sz="1400" dirty="0"/>
              <a:t>1; </a:t>
            </a:r>
            <a:r>
              <a:rPr lang="ru-RU" sz="1400" dirty="0" smtClean="0"/>
              <a:t>ЭМС (ИСЭ) – </a:t>
            </a:r>
            <a:r>
              <a:rPr lang="ru-RU" sz="1400" dirty="0"/>
              <a:t>4; </a:t>
            </a:r>
            <a:r>
              <a:rPr lang="ru-RU" sz="1400" dirty="0" smtClean="0"/>
              <a:t>ЖМ(</a:t>
            </a:r>
            <a:r>
              <a:rPr lang="ru-RU" sz="1400" dirty="0" err="1" smtClean="0"/>
              <a:t>Высш.матем</a:t>
            </a:r>
            <a:r>
              <a:rPr lang="ru-RU" sz="1400" dirty="0" smtClean="0"/>
              <a:t>.) </a:t>
            </a:r>
            <a:r>
              <a:rPr lang="ru-RU" sz="1400" dirty="0"/>
              <a:t>– 1; Полигр. – 2; </a:t>
            </a:r>
            <a:r>
              <a:rPr lang="ru-RU" sz="1400" dirty="0" err="1" smtClean="0"/>
              <a:t>ТӨМжА</a:t>
            </a:r>
            <a:r>
              <a:rPr lang="ru-RU" sz="1400" dirty="0" smtClean="0"/>
              <a:t>(МАПП) </a:t>
            </a:r>
            <a:r>
              <a:rPr lang="ru-RU" sz="1400" dirty="0"/>
              <a:t>– 1; </a:t>
            </a:r>
            <a:r>
              <a:rPr lang="ru-RU" sz="1400" dirty="0" err="1"/>
              <a:t>Телематика</a:t>
            </a:r>
            <a:r>
              <a:rPr lang="ru-RU" sz="1400" dirty="0"/>
              <a:t> – 1; </a:t>
            </a:r>
            <a:r>
              <a:rPr lang="ru-RU" sz="1400" dirty="0" err="1" smtClean="0"/>
              <a:t>КМжИ</a:t>
            </a:r>
            <a:r>
              <a:rPr lang="ru-RU" sz="1400" dirty="0" smtClean="0"/>
              <a:t> (ПМИ) </a:t>
            </a:r>
            <a:r>
              <a:rPr lang="ru-RU" sz="1400" dirty="0"/>
              <a:t>– 2; Логистика – 1; </a:t>
            </a:r>
            <a:r>
              <a:rPr lang="ru-RU" sz="1400" dirty="0" err="1" smtClean="0"/>
              <a:t>ЭмЖ</a:t>
            </a:r>
            <a:r>
              <a:rPr lang="ru-RU" sz="1400" dirty="0" smtClean="0"/>
              <a:t>(ЭС) </a:t>
            </a:r>
            <a:r>
              <a:rPr lang="ru-RU" sz="1400" dirty="0"/>
              <a:t>– 3; </a:t>
            </a:r>
            <a:r>
              <a:rPr lang="ru-RU" sz="1400" dirty="0" smtClean="0"/>
              <a:t>ЖФ(ОФ) </a:t>
            </a:r>
            <a:r>
              <a:rPr lang="ru-RU" sz="1400" dirty="0"/>
              <a:t>- 1; </a:t>
            </a:r>
            <a:r>
              <a:rPr lang="ru-RU" sz="1400" dirty="0" err="1" smtClean="0"/>
              <a:t>ИЭжБ</a:t>
            </a:r>
            <a:r>
              <a:rPr lang="ru-RU" sz="1400" dirty="0" smtClean="0"/>
              <a:t> (ЭП)–2</a:t>
            </a:r>
            <a:r>
              <a:rPr lang="ru-RU" sz="1400" dirty="0"/>
              <a:t>; </a:t>
            </a:r>
            <a:r>
              <a:rPr lang="ru-RU" sz="1400" dirty="0" err="1"/>
              <a:t>Политех.колледж</a:t>
            </a:r>
            <a:r>
              <a:rPr lang="ru-RU" sz="1400" dirty="0"/>
              <a:t> – 1; </a:t>
            </a:r>
            <a:r>
              <a:rPr lang="ru-RU" sz="1400" dirty="0" smtClean="0"/>
              <a:t>МЖМ (ВШМ) </a:t>
            </a:r>
            <a:r>
              <a:rPr lang="ru-RU" sz="1400" dirty="0"/>
              <a:t>– </a:t>
            </a:r>
            <a:r>
              <a:rPr lang="ru-RU" sz="1400" dirty="0" smtClean="0"/>
              <a:t>2. </a:t>
            </a:r>
            <a:r>
              <a:rPr lang="ky-KG" sz="1400" dirty="0"/>
              <a:t>Бардык окутуучуларга оозеки эскертүү берилди.</a:t>
            </a:r>
            <a:endParaRPr lang="ru-RU" sz="1400" dirty="0"/>
          </a:p>
          <a:p>
            <a:endParaRPr lang="ru-RU" sz="1400" dirty="0"/>
          </a:p>
        </p:txBody>
      </p:sp>
      <p:graphicFrame>
        <p:nvGraphicFramePr>
          <p:cNvPr id="7" name="Диаграмма 6"/>
          <p:cNvGraphicFramePr>
            <a:graphicFrameLocks/>
          </p:cNvGraphicFramePr>
          <p:nvPr>
            <p:extLst>
              <p:ext uri="{D42A27DB-BD31-4B8C-83A1-F6EECF244321}">
                <p14:modId xmlns:p14="http://schemas.microsoft.com/office/powerpoint/2010/main" val="4123035559"/>
              </p:ext>
            </p:extLst>
          </p:nvPr>
        </p:nvGraphicFramePr>
        <p:xfrm>
          <a:off x="179512" y="1412776"/>
          <a:ext cx="8856984" cy="34563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0012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
          </p:nvPr>
        </p:nvSpPr>
        <p:spPr>
          <a:xfrm>
            <a:off x="-108520" y="332656"/>
            <a:ext cx="9361040" cy="6696744"/>
          </a:xfrm>
        </p:spPr>
        <p:txBody>
          <a:bodyPr>
            <a:normAutofit lnSpcReduction="10000"/>
          </a:bodyPr>
          <a:lstStyle/>
          <a:p>
            <a:r>
              <a:rPr lang="ky-KG" sz="1800" dirty="0"/>
              <a:t>Структуралык бөлүмдөрдүн (институттардын, жогорку мектептердин) окуу пландары боюнча күзгү семестрдин дисциплиналары алынып салынды, группалык журналдар толтурулду, 1-жарым жылдыктын бардык түрлөрүнүн аткарылышы боюнча окутуучулардын жеке пландары белгилөө менен толтурулду. Окуу түзүмдүк бөлүмдөрү 2022-23-окуу жылынын биринчи жарым жылдыгында окутуучулардын окуу жүктөмүнүн аткарылышы жана кем аткарылышы боюнча тиешелүү цифралык отчетторду тапшырды. Аудиториялык жана башка сааттардын жетишсиз аткарылышы негизинен сабактардын каникул күндөрүнө туура келгендигинен, ошондой эле студенттердин санынын өзгөрүшүнөн, окуу топторунун кыскарышынан же көбөйүшүнө байланыштуу сааттарды кайра эсептөөгө туура келери менен түшүндүрүлөт.</a:t>
            </a:r>
            <a:endParaRPr lang="ru-RU" sz="1800" dirty="0"/>
          </a:p>
          <a:p>
            <a:r>
              <a:rPr lang="ky-KG" sz="1800" dirty="0"/>
              <a:t>КМТУда окуу процесси билим берүүнүн блок-модульдук системасы жана студенттердин ишмердигин рейтингдик баалоо жөнүндө Жобонун (№ 34, 06.01.2009) жана кредиттик билим берүү системасынын негизиндеги (ЕСТS) (2022-ж.) И. Раззаков атындагы КМТУда окуу процессин уюштуруу Жобосунун негизинде ишке ашырылган.</a:t>
            </a:r>
            <a:endParaRPr lang="ru-RU" sz="1800" dirty="0"/>
          </a:p>
          <a:p>
            <a:r>
              <a:rPr lang="ky-KG" sz="1800" dirty="0"/>
              <a:t>Окуу процессин уюштурууда университеттин маалыматтык системасын колдонуу улантылууда. Университеттин МСин киргизүү студенттерди окутуунун жаңы деңгээлине өтүүгө жана заманбап маалыматтык технологиялардын негизинде алардын билимин көзөмөлдөөгө, ошондой эле студенттердин электрондук окуу материалдары менен өз алдынча иштөө көндүмдөрүн өнүктүрүүгө мүмкүндүк берди. Окуу процессин башкаруу жагынан окуу процессин колдоочу жана коштоочу программалык каражаттарды киргизүү университеттин көптөгөн түзүмдүк бөлүмдөрүнүн ишин оптималдаштырууга жана синхрондоштурууга мүмкүндүк берет.</a:t>
            </a:r>
            <a:endParaRPr lang="ru-RU" sz="1800" dirty="0"/>
          </a:p>
          <a:p>
            <a:pPr marL="0" indent="0">
              <a:buNone/>
            </a:pPr>
            <a:endParaRPr lang="ru-RU" dirty="0"/>
          </a:p>
        </p:txBody>
      </p:sp>
    </p:spTree>
    <p:extLst>
      <p:ext uri="{BB962C8B-B14F-4D97-AF65-F5344CB8AC3E}">
        <p14:creationId xmlns:p14="http://schemas.microsoft.com/office/powerpoint/2010/main" val="773623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188640"/>
            <a:ext cx="8784976" cy="6480720"/>
          </a:xfrm>
        </p:spPr>
        <p:txBody>
          <a:bodyPr>
            <a:normAutofit fontScale="92500" lnSpcReduction="20000"/>
          </a:bodyPr>
          <a:lstStyle/>
          <a:p>
            <a:r>
              <a:rPr lang="ky-KG" b="1" dirty="0"/>
              <a:t>Кышкы сынактык сессия</a:t>
            </a:r>
            <a:r>
              <a:rPr lang="ky-KG" dirty="0"/>
              <a:t> 2022-23-окуу жылынын академиялык календарына, И.Раззаков атындагы КМТУда сынактык сессияны өткөрүү Регламентине (2019-жылдын 15-майы), 2022-жылдын 14-декабрындагы №180 буйругуна ылайык өткөрүлдү.  «2022-23-окуу жылынын күндүзгү жана сырттан окуу бөлүмдөрүнүн студенттери үчүн күзгү семестрдин сынактык сессиясы жөнүндө», “КМТУнун студенттеринин учурдагы жетишүүнүн  жана аралык аттестациялоо жөнүндө” Жобосу (2013-ж.) жана сынакка  ылайык окуу бөлүмдөрүнүн башчылары тарабынан бекитилген графиктер. Жыйынтыктоочу көзөмөлгө берилген дисциплиналардын тизмеси окуу пландарына ылайык келген. </a:t>
            </a:r>
            <a:endParaRPr lang="ky-KG" dirty="0" smtClean="0"/>
          </a:p>
          <a:p>
            <a:r>
              <a:rPr lang="ky-KG" dirty="0" smtClean="0"/>
              <a:t>Сынактык </a:t>
            </a:r>
            <a:r>
              <a:rPr lang="ky-KG" dirty="0"/>
              <a:t>сессиянын жүрүшүнө көзөмөлдү институттардын жана жогорку окуу жайларынын дирекциясы ишке ашырды. Сынактарды өткөрүүнүн тартибин текшерүүдө негизги көңүл белгиленген тартипте берилген жана бекитилген студенттердин катышуу баракчаларынын, ведомостун жана сынактык билеттердин болушуна бурулду.</a:t>
            </a:r>
            <a:endParaRPr lang="ru-RU" dirty="0"/>
          </a:p>
        </p:txBody>
      </p:sp>
    </p:spTree>
    <p:extLst>
      <p:ext uri="{BB962C8B-B14F-4D97-AF65-F5344CB8AC3E}">
        <p14:creationId xmlns:p14="http://schemas.microsoft.com/office/powerpoint/2010/main" val="3322609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964488" cy="1224136"/>
          </a:xfrm>
        </p:spPr>
        <p:txBody>
          <a:bodyPr>
            <a:normAutofit fontScale="90000"/>
          </a:bodyPr>
          <a:lstStyle/>
          <a:p>
            <a:pPr algn="ctr"/>
            <a:r>
              <a:rPr lang="ru-RU" b="1" dirty="0" err="1">
                <a:solidFill>
                  <a:schemeClr val="tx1"/>
                </a:solidFill>
              </a:rPr>
              <a:t>Кышкы</a:t>
            </a:r>
            <a:r>
              <a:rPr lang="ru-RU" b="1" dirty="0">
                <a:solidFill>
                  <a:schemeClr val="tx1"/>
                </a:solidFill>
              </a:rPr>
              <a:t> </a:t>
            </a:r>
            <a:r>
              <a:rPr lang="ru-RU" b="1" dirty="0" err="1">
                <a:solidFill>
                  <a:schemeClr val="tx1"/>
                </a:solidFill>
              </a:rPr>
              <a:t>экзамендик</a:t>
            </a:r>
            <a:r>
              <a:rPr lang="ru-RU" b="1" dirty="0">
                <a:solidFill>
                  <a:schemeClr val="tx1"/>
                </a:solidFill>
              </a:rPr>
              <a:t> сессия </a:t>
            </a:r>
            <a:r>
              <a:rPr lang="ru-RU" b="1" dirty="0" err="1">
                <a:solidFill>
                  <a:schemeClr val="tx1"/>
                </a:solidFill>
              </a:rPr>
              <a:t>төмөндөгү</a:t>
            </a:r>
            <a:r>
              <a:rPr lang="ru-RU" b="1" dirty="0">
                <a:solidFill>
                  <a:schemeClr val="tx1"/>
                </a:solidFill>
              </a:rPr>
              <a:t> </a:t>
            </a:r>
            <a:r>
              <a:rPr lang="ru-RU" b="1" dirty="0" err="1">
                <a:solidFill>
                  <a:schemeClr val="tx1"/>
                </a:solidFill>
              </a:rPr>
              <a:t>мезгилде</a:t>
            </a:r>
            <a:r>
              <a:rPr lang="ru-RU" b="1" dirty="0">
                <a:solidFill>
                  <a:schemeClr val="tx1"/>
                </a:solidFill>
              </a:rPr>
              <a:t> </a:t>
            </a:r>
            <a:r>
              <a:rPr lang="ru-RU" b="1" dirty="0" err="1">
                <a:solidFill>
                  <a:schemeClr val="tx1"/>
                </a:solidFill>
              </a:rPr>
              <a:t>өткөрүлдү</a:t>
            </a:r>
            <a:r>
              <a:rPr lang="ru-RU" b="1" dirty="0">
                <a:solidFill>
                  <a:schemeClr val="tx1"/>
                </a:solidFill>
              </a:rPr>
              <a:t>:</a:t>
            </a:r>
          </a:p>
        </p:txBody>
      </p:sp>
      <p:sp>
        <p:nvSpPr>
          <p:cNvPr id="3" name="Объект 2"/>
          <p:cNvSpPr>
            <a:spLocks noGrp="1"/>
          </p:cNvSpPr>
          <p:nvPr>
            <p:ph sz="quarter" idx="1"/>
          </p:nvPr>
        </p:nvSpPr>
        <p:spPr>
          <a:xfrm>
            <a:off x="179512" y="1412776"/>
            <a:ext cx="8964488" cy="5445224"/>
          </a:xfrm>
        </p:spPr>
        <p:txBody>
          <a:bodyPr/>
          <a:lstStyle/>
          <a:p>
            <a:pPr marL="0" indent="0">
              <a:buNone/>
            </a:pPr>
            <a:r>
              <a:rPr lang="ru-RU" sz="2400" b="1" dirty="0" err="1"/>
              <a:t>Бакалавриат</a:t>
            </a:r>
            <a:r>
              <a:rPr lang="ru-RU" sz="2400" b="1" dirty="0"/>
              <a:t>:</a:t>
            </a:r>
          </a:p>
          <a:p>
            <a:pPr marL="0" indent="0">
              <a:buNone/>
            </a:pPr>
            <a:r>
              <a:rPr lang="ru-RU" sz="2400" dirty="0"/>
              <a:t>● </a:t>
            </a:r>
            <a:r>
              <a:rPr lang="ru-RU" sz="2400" dirty="0" err="1"/>
              <a:t>күндүзгү</a:t>
            </a:r>
            <a:r>
              <a:rPr lang="ru-RU" sz="2400" dirty="0"/>
              <a:t> </a:t>
            </a:r>
            <a:r>
              <a:rPr lang="ru-RU" sz="2400" dirty="0" err="1"/>
              <a:t>окуу</a:t>
            </a:r>
            <a:r>
              <a:rPr lang="ru-RU" sz="2400" dirty="0"/>
              <a:t> - 2022-жылдын 19-декабрдан 30 </a:t>
            </a:r>
            <a:r>
              <a:rPr lang="ky-KG" sz="2400" dirty="0"/>
              <a:t>-</a:t>
            </a:r>
            <a:r>
              <a:rPr lang="ru-RU" sz="2400" dirty="0" err="1"/>
              <a:t>декабрга</a:t>
            </a:r>
            <a:r>
              <a:rPr lang="ru-RU" sz="2400" dirty="0"/>
              <a:t> </a:t>
            </a:r>
            <a:r>
              <a:rPr lang="ru-RU" sz="2400" dirty="0" err="1"/>
              <a:t>чейин</a:t>
            </a:r>
            <a:r>
              <a:rPr lang="ru-RU" sz="2400" dirty="0"/>
              <a:t>; </a:t>
            </a:r>
            <a:endParaRPr lang="ru-RU" sz="2400" dirty="0" smtClean="0"/>
          </a:p>
          <a:p>
            <a:pPr marL="0" indent="0">
              <a:buNone/>
            </a:pPr>
            <a:r>
              <a:rPr lang="ru-RU" sz="2400" dirty="0" smtClean="0"/>
              <a:t>● </a:t>
            </a:r>
            <a:r>
              <a:rPr lang="ru-RU" sz="2400" dirty="0" err="1"/>
              <a:t>сырттан</a:t>
            </a:r>
            <a:r>
              <a:rPr lang="ru-RU" sz="2400" dirty="0"/>
              <a:t> </a:t>
            </a:r>
            <a:r>
              <a:rPr lang="ru-RU" sz="2400" dirty="0" err="1"/>
              <a:t>окуу</a:t>
            </a:r>
            <a:r>
              <a:rPr lang="ru-RU" sz="2400" dirty="0"/>
              <a:t> - </a:t>
            </a:r>
            <a:r>
              <a:rPr lang="ru-RU" sz="2400" dirty="0" smtClean="0"/>
              <a:t>2023-жылдын </a:t>
            </a:r>
            <a:r>
              <a:rPr lang="ru-RU" sz="2400" dirty="0"/>
              <a:t>9-январынан 20</a:t>
            </a:r>
            <a:r>
              <a:rPr lang="ky-KG" sz="2400" dirty="0"/>
              <a:t>-</a:t>
            </a:r>
            <a:r>
              <a:rPr lang="ru-RU" sz="2400" dirty="0"/>
              <a:t> </a:t>
            </a:r>
            <a:r>
              <a:rPr lang="ru-RU" sz="2400" dirty="0" err="1"/>
              <a:t>январына</a:t>
            </a:r>
            <a:r>
              <a:rPr lang="ru-RU" sz="2400" dirty="0"/>
              <a:t> </a:t>
            </a:r>
            <a:r>
              <a:rPr lang="ru-RU" sz="2400" dirty="0" err="1" smtClean="0"/>
              <a:t>чейин</a:t>
            </a:r>
            <a:endParaRPr lang="ru-RU" sz="2400" dirty="0"/>
          </a:p>
          <a:p>
            <a:pPr marL="0" indent="0">
              <a:buNone/>
            </a:pPr>
            <a:r>
              <a:rPr lang="ru-RU" sz="2400" b="1" dirty="0"/>
              <a:t>Магистратура:</a:t>
            </a:r>
          </a:p>
          <a:p>
            <a:pPr marL="0" indent="0">
              <a:buNone/>
            </a:pPr>
            <a:r>
              <a:rPr lang="ru-RU" sz="2400" dirty="0"/>
              <a:t>● </a:t>
            </a:r>
            <a:r>
              <a:rPr lang="ru-RU" sz="2400" dirty="0" err="1"/>
              <a:t>күндүзгү</a:t>
            </a:r>
            <a:r>
              <a:rPr lang="ru-RU" sz="2400" dirty="0"/>
              <a:t> </a:t>
            </a:r>
            <a:r>
              <a:rPr lang="ru-RU" sz="2400" dirty="0" err="1"/>
              <a:t>окуу</a:t>
            </a:r>
            <a:r>
              <a:rPr lang="ru-RU" sz="2400" dirty="0"/>
              <a:t> - 2022-жылдын 19-декабрдан 30 </a:t>
            </a:r>
            <a:r>
              <a:rPr lang="ky-KG" sz="2400" dirty="0"/>
              <a:t>-</a:t>
            </a:r>
            <a:r>
              <a:rPr lang="ru-RU" sz="2400" dirty="0" err="1"/>
              <a:t>декабрга</a:t>
            </a:r>
            <a:r>
              <a:rPr lang="ru-RU" sz="2400" dirty="0"/>
              <a:t> </a:t>
            </a:r>
            <a:r>
              <a:rPr lang="ru-RU" sz="2400" dirty="0" err="1"/>
              <a:t>чейин</a:t>
            </a:r>
            <a:r>
              <a:rPr lang="ru-RU" sz="2400" dirty="0"/>
              <a:t>; </a:t>
            </a:r>
          </a:p>
          <a:p>
            <a:pPr marL="0" indent="0">
              <a:buNone/>
            </a:pPr>
            <a:r>
              <a:rPr lang="ru-RU" sz="2400" dirty="0" smtClean="0"/>
              <a:t>● </a:t>
            </a:r>
            <a:r>
              <a:rPr lang="ru-RU" sz="2400" dirty="0" err="1"/>
              <a:t>сырттан</a:t>
            </a:r>
            <a:r>
              <a:rPr lang="ru-RU" sz="2400" dirty="0"/>
              <a:t> </a:t>
            </a:r>
            <a:r>
              <a:rPr lang="ru-RU" sz="2400" dirty="0" err="1"/>
              <a:t>окуу</a:t>
            </a:r>
            <a:r>
              <a:rPr lang="ru-RU" sz="2400" dirty="0"/>
              <a:t> - </a:t>
            </a:r>
            <a:r>
              <a:rPr lang="ru-RU" sz="2400" dirty="0" smtClean="0"/>
              <a:t>2023-жылдын 16-январынан 3-февралына </a:t>
            </a:r>
            <a:r>
              <a:rPr lang="ru-RU" sz="2400" dirty="0" err="1" smtClean="0"/>
              <a:t>чейин</a:t>
            </a:r>
            <a:endParaRPr lang="ru-RU" sz="2400" dirty="0" smtClean="0"/>
          </a:p>
          <a:p>
            <a:pPr marL="0" indent="0">
              <a:buNone/>
            </a:pPr>
            <a:endParaRPr lang="ru-RU" dirty="0"/>
          </a:p>
        </p:txBody>
      </p:sp>
    </p:spTree>
    <p:extLst>
      <p:ext uri="{BB962C8B-B14F-4D97-AF65-F5344CB8AC3E}">
        <p14:creationId xmlns:p14="http://schemas.microsoft.com/office/powerpoint/2010/main" val="3820569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796950"/>
          </a:xfrm>
        </p:spPr>
        <p:txBody>
          <a:bodyPr>
            <a:noAutofit/>
          </a:bodyPr>
          <a:lstStyle/>
          <a:p>
            <a:pPr algn="ctr"/>
            <a:r>
              <a:rPr lang="ky-KG" sz="1800" b="1" dirty="0">
                <a:solidFill>
                  <a:schemeClr val="tx1"/>
                </a:solidFill>
              </a:rPr>
              <a:t>Студенттердин кышкы сынактык сессиядагы жетишкендиктери жөнүндө </a:t>
            </a:r>
            <a:r>
              <a:rPr lang="ky-KG" sz="1800" b="1" dirty="0" smtClean="0">
                <a:solidFill>
                  <a:schemeClr val="tx1"/>
                </a:solidFill>
              </a:rPr>
              <a:t>маалымат</a:t>
            </a:r>
            <a:r>
              <a:rPr lang="ru-RU" sz="1800" dirty="0">
                <a:solidFill>
                  <a:schemeClr val="tx1"/>
                </a:solidFill>
              </a:rPr>
              <a:t> </a:t>
            </a:r>
            <a:r>
              <a:rPr lang="ky-KG" sz="1800" b="1" dirty="0" smtClean="0">
                <a:solidFill>
                  <a:schemeClr val="tx1"/>
                </a:solidFill>
              </a:rPr>
              <a:t>2022-2023-окуу </a:t>
            </a:r>
            <a:r>
              <a:rPr lang="ky-KG" sz="1800" b="1" dirty="0">
                <a:solidFill>
                  <a:schemeClr val="tx1"/>
                </a:solidFill>
              </a:rPr>
              <a:t>жылы (негизги сессиядан кийин) – 2023-жылдын 30-январына карата</a:t>
            </a:r>
            <a:endParaRPr lang="ru-RU" sz="1800" dirty="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582837643"/>
              </p:ext>
            </p:extLst>
          </p:nvPr>
        </p:nvGraphicFramePr>
        <p:xfrm>
          <a:off x="107504" y="836712"/>
          <a:ext cx="8856982" cy="5845625"/>
        </p:xfrm>
        <a:graphic>
          <a:graphicData uri="http://schemas.openxmlformats.org/drawingml/2006/table">
            <a:tbl>
              <a:tblPr firstRow="1" firstCol="1" bandRow="1"/>
              <a:tblGrid>
                <a:gridCol w="216025"/>
                <a:gridCol w="1464592"/>
                <a:gridCol w="670984"/>
                <a:gridCol w="671773"/>
                <a:gridCol w="670984"/>
                <a:gridCol w="449953"/>
                <a:gridCol w="449953"/>
                <a:gridCol w="449953"/>
                <a:gridCol w="449953"/>
                <a:gridCol w="449953"/>
                <a:gridCol w="559680"/>
                <a:gridCol w="559680"/>
                <a:gridCol w="671773"/>
                <a:gridCol w="671773"/>
                <a:gridCol w="449953"/>
              </a:tblGrid>
              <a:tr h="324243">
                <a:tc rowSpan="2">
                  <a:txBody>
                    <a:bodyPr/>
                    <a:lstStyle/>
                    <a:p>
                      <a:pPr algn="ctr">
                        <a:spcAft>
                          <a:spcPts val="0"/>
                        </a:spcAft>
                      </a:pPr>
                      <a:r>
                        <a:rPr lang="ru-RU" sz="1050" b="1" dirty="0">
                          <a:effectLst/>
                          <a:latin typeface="Times New Roman"/>
                          <a:ea typeface="Times New Roman"/>
                        </a:rPr>
                        <a:t>№ </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ru-RU" sz="1050" b="1" dirty="0">
                          <a:effectLst/>
                          <a:latin typeface="Times New Roman"/>
                          <a:ea typeface="Times New Roman"/>
                        </a:rPr>
                        <a:t>Институт, </a:t>
                      </a:r>
                      <a:r>
                        <a:rPr lang="ru-RU" sz="1050" b="1" dirty="0" err="1" smtClean="0">
                          <a:effectLst/>
                          <a:latin typeface="Times New Roman"/>
                          <a:ea typeface="Times New Roman"/>
                        </a:rPr>
                        <a:t>жогорку</a:t>
                      </a:r>
                      <a:r>
                        <a:rPr lang="ru-RU" sz="1050" b="1" dirty="0" smtClean="0">
                          <a:effectLst/>
                          <a:latin typeface="Times New Roman"/>
                          <a:ea typeface="Times New Roman"/>
                        </a:rPr>
                        <a:t> </a:t>
                      </a:r>
                      <a:r>
                        <a:rPr lang="ru-RU" sz="1050" b="1" dirty="0" err="1" smtClean="0">
                          <a:effectLst/>
                          <a:latin typeface="Times New Roman"/>
                          <a:ea typeface="Times New Roman"/>
                        </a:rPr>
                        <a:t>мектеби</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ru-RU" sz="1050" b="1" dirty="0" err="1">
                          <a:effectLst/>
                          <a:latin typeface="Times New Roman"/>
                          <a:ea typeface="Times New Roman"/>
                        </a:rPr>
                        <a:t>Студ</a:t>
                      </a:r>
                      <a:r>
                        <a:rPr lang="ky-KG" sz="1050" b="1" dirty="0">
                          <a:effectLst/>
                          <a:latin typeface="Times New Roman"/>
                          <a:ea typeface="Times New Roman"/>
                        </a:rPr>
                        <a:t>енттердин </a:t>
                      </a:r>
                      <a:r>
                        <a:rPr lang="ru-RU" sz="1050" b="1" dirty="0" err="1">
                          <a:effectLst/>
                          <a:latin typeface="Times New Roman"/>
                          <a:ea typeface="Times New Roman"/>
                        </a:rPr>
                        <a:t>жалпы</a:t>
                      </a:r>
                      <a:r>
                        <a:rPr lang="ru-RU" sz="1050" b="1" dirty="0">
                          <a:effectLst/>
                          <a:latin typeface="Times New Roman"/>
                          <a:ea typeface="Times New Roman"/>
                        </a:rPr>
                        <a:t> </a:t>
                      </a:r>
                      <a:r>
                        <a:rPr lang="ky-KG" sz="1050" b="1" dirty="0">
                          <a:effectLst/>
                          <a:latin typeface="Times New Roman"/>
                          <a:ea typeface="Times New Roman"/>
                        </a:rPr>
                        <a:t>саны</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ky-KG" sz="1050" b="1" dirty="0">
                          <a:effectLst/>
                          <a:latin typeface="Times New Roman"/>
                          <a:ea typeface="Times New Roman"/>
                        </a:rPr>
                        <a:t>тапшырууга уруксаат берил  студ.  </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ky-KG" sz="1050" b="1" dirty="0">
                          <a:effectLst/>
                          <a:latin typeface="Times New Roman"/>
                          <a:ea typeface="Times New Roman"/>
                        </a:rPr>
                        <a:t>Баардык предметтерди тапш студ</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y-KG" sz="1050" b="1" dirty="0" smtClean="0">
                          <a:effectLst/>
                          <a:latin typeface="Times New Roman"/>
                          <a:ea typeface="Times New Roman"/>
                        </a:rPr>
                        <a:t>Курстар боюнча жетишкендик</a:t>
                      </a:r>
                    </a:p>
                    <a:p>
                      <a:pPr marL="0" marR="0" indent="0" algn="ctr" defTabSz="914400" rtl="0" eaLnBrk="1" fontAlgn="auto" latinLnBrk="0" hangingPunct="1">
                        <a:lnSpc>
                          <a:spcPct val="100000"/>
                        </a:lnSpc>
                        <a:spcBef>
                          <a:spcPts val="0"/>
                        </a:spcBef>
                        <a:spcAft>
                          <a:spcPts val="0"/>
                        </a:spcAft>
                        <a:buClrTx/>
                        <a:buSzTx/>
                        <a:buFontTx/>
                        <a:buNone/>
                        <a:tabLst/>
                        <a:defRPr/>
                      </a:pPr>
                      <a:r>
                        <a:rPr lang="ky-KG" sz="1050" b="1" dirty="0" smtClean="0">
                          <a:effectLst/>
                          <a:latin typeface="Times New Roman"/>
                          <a:ea typeface="Times New Roman"/>
                        </a:rPr>
                        <a:t> (абсолюттук %)</a:t>
                      </a:r>
                      <a:endParaRPr lang="ru-RU" sz="1050" dirty="0" smtClean="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spcAft>
                          <a:spcPts val="0"/>
                        </a:spcAft>
                      </a:pPr>
                      <a:r>
                        <a:rPr lang="ky-KG" sz="1050" b="1" dirty="0">
                          <a:effectLst/>
                          <a:latin typeface="Times New Roman"/>
                          <a:ea typeface="Times New Roman"/>
                        </a:rPr>
                        <a:t>Жетишкен</a:t>
                      </a:r>
                      <a:endParaRPr lang="ru-RU" sz="1050" dirty="0">
                        <a:effectLst/>
                        <a:latin typeface="Times New Roman"/>
                        <a:ea typeface="Times New Roman"/>
                      </a:endParaRPr>
                    </a:p>
                    <a:p>
                      <a:pPr algn="ctr">
                        <a:spcAft>
                          <a:spcPts val="0"/>
                        </a:spcAft>
                      </a:pPr>
                      <a:r>
                        <a:rPr lang="ky-KG" sz="1050" b="1" dirty="0">
                          <a:effectLst/>
                          <a:latin typeface="Times New Roman"/>
                          <a:ea typeface="Times New Roman"/>
                        </a:rPr>
                        <a:t>дик</a:t>
                      </a:r>
                      <a:r>
                        <a:rPr lang="ru-RU" sz="1050" b="1" dirty="0">
                          <a:effectLst/>
                          <a:latin typeface="Times New Roman"/>
                          <a:ea typeface="Times New Roman"/>
                        </a:rPr>
                        <a:t>, %</a:t>
                      </a:r>
                      <a:endParaRPr lang="ru-RU" sz="105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a:spcAft>
                          <a:spcPts val="0"/>
                        </a:spcAft>
                      </a:pPr>
                      <a:r>
                        <a:rPr lang="ky-KG" sz="1050" b="1">
                          <a:effectLst/>
                          <a:latin typeface="Times New Roman"/>
                          <a:ea typeface="Times New Roman"/>
                        </a:rPr>
                        <a:t>Карыз</a:t>
                      </a:r>
                      <a:endParaRPr lang="ru-RU" sz="105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r>
              <a:tr h="52266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050" b="1" dirty="0">
                          <a:effectLst/>
                          <a:latin typeface="Times New Roman"/>
                          <a:ea typeface="Times New Roman"/>
                        </a:rPr>
                        <a:t>1</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2</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3</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4</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5</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6</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ru-RU" sz="1050" b="1" dirty="0">
                          <a:effectLst/>
                          <a:latin typeface="Times New Roman"/>
                          <a:ea typeface="Times New Roman"/>
                        </a:rPr>
                        <a:t>Абсолют</a:t>
                      </a:r>
                      <a:endParaRPr lang="ru-RU" sz="1050" dirty="0">
                        <a:effectLst/>
                        <a:latin typeface="Times New Roman"/>
                        <a:ea typeface="Times New Roman"/>
                      </a:endParaRPr>
                    </a:p>
                    <a:p>
                      <a:pPr marL="71755" marR="71755" algn="ctr">
                        <a:spcAft>
                          <a:spcPts val="0"/>
                        </a:spcAft>
                      </a:pPr>
                      <a:r>
                        <a:rPr lang="ky-KG" sz="1050" b="1" dirty="0">
                          <a:effectLst/>
                          <a:latin typeface="Times New Roman"/>
                          <a:ea typeface="Times New Roman"/>
                        </a:rPr>
                        <a:t>тук</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ky-KG" sz="1050" b="1" dirty="0">
                          <a:effectLst/>
                          <a:latin typeface="Times New Roman"/>
                          <a:ea typeface="Times New Roman"/>
                        </a:rPr>
                        <a:t>сапаты</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y-KG" sz="1050" b="1" dirty="0">
                          <a:effectLst/>
                          <a:latin typeface="Times New Roman"/>
                          <a:ea typeface="Times New Roman"/>
                        </a:rPr>
                        <a:t>саны</a:t>
                      </a:r>
                      <a:endParaRPr lang="ru-RU" sz="105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a:t>
                      </a:r>
                      <a:endParaRPr lang="ru-RU" sz="105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44">
                <a:tc gridSpan="15">
                  <a:txBody>
                    <a:bodyPr/>
                    <a:lstStyle/>
                    <a:p>
                      <a:pPr algn="l">
                        <a:spcAft>
                          <a:spcPts val="0"/>
                        </a:spcAft>
                      </a:pPr>
                      <a:r>
                        <a:rPr lang="ru-RU" sz="1100" b="1" dirty="0" err="1" smtClean="0">
                          <a:effectLst/>
                          <a:latin typeface="Times New Roman"/>
                          <a:ea typeface="Times New Roman"/>
                        </a:rPr>
                        <a:t>Жогорку</a:t>
                      </a:r>
                      <a:r>
                        <a:rPr lang="ru-RU" sz="1100" b="1" dirty="0" smtClean="0">
                          <a:effectLst/>
                          <a:latin typeface="Times New Roman"/>
                          <a:ea typeface="Times New Roman"/>
                        </a:rPr>
                        <a:t> </a:t>
                      </a:r>
                      <a:r>
                        <a:rPr lang="ru-RU" sz="1100" b="1" dirty="0" err="1" smtClean="0">
                          <a:effectLst/>
                          <a:latin typeface="Times New Roman"/>
                          <a:ea typeface="Times New Roman"/>
                        </a:rPr>
                        <a:t>кесиптик</a:t>
                      </a:r>
                      <a:r>
                        <a:rPr lang="ru-RU" sz="1100" b="1" dirty="0" smtClean="0">
                          <a:effectLst/>
                          <a:latin typeface="Times New Roman"/>
                          <a:ea typeface="Times New Roman"/>
                        </a:rPr>
                        <a:t> </a:t>
                      </a:r>
                      <a:r>
                        <a:rPr lang="ru-RU" sz="1100" b="1" dirty="0" err="1" smtClean="0">
                          <a:effectLst/>
                          <a:latin typeface="Times New Roman"/>
                          <a:ea typeface="Times New Roman"/>
                        </a:rPr>
                        <a:t>билим</a:t>
                      </a:r>
                      <a:r>
                        <a:rPr lang="ru-RU" sz="1100" b="1" dirty="0" smtClean="0">
                          <a:effectLst/>
                          <a:latin typeface="Times New Roman"/>
                          <a:ea typeface="Times New Roman"/>
                        </a:rPr>
                        <a:t> </a:t>
                      </a:r>
                      <a:r>
                        <a:rPr lang="ru-RU" sz="1100" b="1" dirty="0" err="1" smtClean="0">
                          <a:effectLst/>
                          <a:latin typeface="Times New Roman"/>
                          <a:ea typeface="Times New Roman"/>
                        </a:rPr>
                        <a:t>берүү</a:t>
                      </a:r>
                      <a:r>
                        <a:rPr lang="ru-RU" sz="1100" b="1" dirty="0" smtClean="0">
                          <a:effectLst/>
                          <a:latin typeface="Times New Roman"/>
                          <a:ea typeface="Times New Roman"/>
                        </a:rPr>
                        <a:t> (бакалавр, </a:t>
                      </a:r>
                      <a:r>
                        <a:rPr lang="ru-RU" sz="1100" b="1" dirty="0" err="1" smtClean="0">
                          <a:effectLst/>
                          <a:latin typeface="Times New Roman"/>
                          <a:ea typeface="Times New Roman"/>
                        </a:rPr>
                        <a:t>адис</a:t>
                      </a:r>
                      <a:r>
                        <a:rPr lang="ru-RU" sz="1100" b="1" dirty="0" smtClean="0">
                          <a:effectLst/>
                          <a:latin typeface="Times New Roman"/>
                          <a:ea typeface="Times New Roman"/>
                        </a:rPr>
                        <a:t>)</a:t>
                      </a:r>
                      <a:endParaRPr lang="ru-RU" sz="1100" b="1"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8923">
                <a:tc gridSpan="15">
                  <a:txBody>
                    <a:bodyPr/>
                    <a:lstStyle/>
                    <a:p>
                      <a:pPr algn="ctr">
                        <a:spcAft>
                          <a:spcPts val="0"/>
                        </a:spcAft>
                      </a:pPr>
                      <a:r>
                        <a:rPr lang="ky-KG" sz="1100" b="1" i="1" dirty="0" smtClean="0">
                          <a:effectLst/>
                          <a:latin typeface="Times New Roman"/>
                          <a:ea typeface="Times New Roman"/>
                        </a:rPr>
                        <a:t>Күндүзгү окутуу</a:t>
                      </a:r>
                      <a:r>
                        <a:rPr lang="ru-RU" sz="1100" b="1" i="1" dirty="0" smtClean="0">
                          <a:effectLst/>
                          <a:latin typeface="Times New Roman"/>
                          <a:ea typeface="Times New Roman"/>
                        </a:rPr>
                        <a:t> </a:t>
                      </a:r>
                      <a:r>
                        <a:rPr lang="ru-RU" sz="1100" b="1" i="1" dirty="0" err="1" smtClean="0">
                          <a:effectLst/>
                          <a:latin typeface="Times New Roman"/>
                          <a:ea typeface="Times New Roman"/>
                        </a:rPr>
                        <a:t>формасы</a:t>
                      </a:r>
                      <a:endParaRPr lang="ru-RU" sz="110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8707">
                <a:tc>
                  <a:txBody>
                    <a:bodyPr/>
                    <a:lstStyle/>
                    <a:p>
                      <a:pPr>
                        <a:spcAft>
                          <a:spcPts val="0"/>
                        </a:spcAft>
                      </a:pPr>
                      <a:r>
                        <a:rPr lang="ru-RU" sz="1000" dirty="0">
                          <a:effectLst/>
                          <a:latin typeface="Times New Roman"/>
                          <a:ea typeface="Times New Roman"/>
                        </a:rPr>
                        <a:t>1</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МТИ (ИИТ)</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2264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2153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826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31</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38,4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25,0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1438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63,5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ТжРИ</a:t>
                      </a:r>
                      <a:r>
                        <a:rPr lang="ru-RU" sz="1100" dirty="0" smtClean="0">
                          <a:effectLst/>
                          <a:latin typeface="Times New Roman"/>
                          <a:ea typeface="Times New Roman"/>
                        </a:rPr>
                        <a:t> (ИТР)</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461</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445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187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42,0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28,0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59,4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a:effectLst/>
                          <a:latin typeface="Times New Roman"/>
                          <a:ea typeface="Times New Roman"/>
                        </a:rPr>
                        <a:t>ЭИ</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592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574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169</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18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34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29,4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16,0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423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71,5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a:effectLst/>
                          <a:latin typeface="Times New Roman"/>
                          <a:ea typeface="Times New Roman"/>
                        </a:rPr>
                        <a:t>ТИ</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594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579</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303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52,3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39,0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291</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49,0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a:effectLst/>
                          <a:latin typeface="Times New Roman"/>
                          <a:ea typeface="Times New Roman"/>
                        </a:rPr>
                        <a:t>КГТИ</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803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767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210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19</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21,0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593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73,8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ЭжТИ</a:t>
                      </a:r>
                      <a:r>
                        <a:rPr lang="ru-RU" sz="1100" dirty="0" smtClean="0">
                          <a:effectLst/>
                          <a:latin typeface="Times New Roman"/>
                          <a:ea typeface="Times New Roman"/>
                        </a:rPr>
                        <a:t> (ИЭТ)</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365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358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141</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39,4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24,0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61,4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ЛЭЖМ (МВШЛ)</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163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157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90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41</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57,3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47,0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44,8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ЭжБЖМ</a:t>
                      </a:r>
                      <a:r>
                        <a:rPr lang="ru-RU" sz="1100" dirty="0" smtClean="0">
                          <a:effectLst/>
                          <a:latin typeface="Times New Roman"/>
                          <a:ea typeface="Times New Roman"/>
                        </a:rPr>
                        <a:t> (ВШЭБ)</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984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930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426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59</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45,8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37,0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558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56,7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9</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БББПИ (ИСОП)</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287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285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111</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38,9</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17,0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176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61,3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10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АжДИ</a:t>
                      </a:r>
                      <a:r>
                        <a:rPr lang="ru-RU" sz="1100" dirty="0" smtClean="0">
                          <a:effectLst/>
                          <a:latin typeface="Times New Roman"/>
                          <a:ea typeface="Times New Roman"/>
                        </a:rPr>
                        <a:t> (ИАД)</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1492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1447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584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52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40,4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31,0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60,9</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11</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Исанов</a:t>
                      </a:r>
                      <a:r>
                        <a:rPr lang="ru-RU" sz="1100" dirty="0" smtClean="0">
                          <a:effectLst/>
                          <a:latin typeface="Times New Roman"/>
                          <a:ea typeface="Times New Roman"/>
                        </a:rPr>
                        <a:t> </a:t>
                      </a:r>
                      <a:r>
                        <a:rPr lang="ru-RU" sz="1100" dirty="0" err="1" smtClean="0">
                          <a:effectLst/>
                          <a:latin typeface="Times New Roman"/>
                          <a:ea typeface="Times New Roman"/>
                        </a:rPr>
                        <a:t>ат.КИ</a:t>
                      </a:r>
                      <a:r>
                        <a:rPr lang="ru-RU" sz="1100" dirty="0" smtClean="0">
                          <a:effectLst/>
                          <a:latin typeface="Times New Roman"/>
                          <a:ea typeface="Times New Roman"/>
                        </a:rPr>
                        <a:t>-КИ</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1065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1030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495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48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48,1</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36,0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570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53,5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12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Асаналиев</a:t>
                      </a:r>
                      <a:r>
                        <a:rPr lang="ru-RU" sz="1100" dirty="0" smtClean="0">
                          <a:effectLst/>
                          <a:latin typeface="Times New Roman"/>
                          <a:ea typeface="Times New Roman"/>
                        </a:rPr>
                        <a:t> </a:t>
                      </a:r>
                      <a:r>
                        <a:rPr lang="ru-RU" sz="1100" dirty="0" err="1" smtClean="0">
                          <a:effectLst/>
                          <a:latin typeface="Times New Roman"/>
                          <a:ea typeface="Times New Roman"/>
                        </a:rPr>
                        <a:t>ат.КТ</a:t>
                      </a:r>
                      <a:r>
                        <a:rPr lang="ru-RU" sz="1100" dirty="0" smtClean="0">
                          <a:effectLst/>
                          <a:latin typeface="Times New Roman"/>
                          <a:ea typeface="Times New Roman"/>
                        </a:rPr>
                        <a:t>-МИ</a:t>
                      </a:r>
                      <a:endParaRPr lang="ru-RU" sz="1100" dirty="0">
                        <a:effectLst/>
                        <a:latin typeface="Times New Roman"/>
                        <a:ea typeface="Times New Roman"/>
                      </a:endParaRPr>
                    </a:p>
                    <a:p>
                      <a:pPr>
                        <a:spcAft>
                          <a:spcPts val="0"/>
                        </a:spcAft>
                      </a:pPr>
                      <a:r>
                        <a:rPr lang="ru-RU" sz="1100" dirty="0" smtClean="0">
                          <a:effectLst/>
                          <a:latin typeface="Times New Roman"/>
                          <a:ea typeface="Times New Roman"/>
                        </a:rPr>
                        <a:t>(</a:t>
                      </a:r>
                      <a:r>
                        <a:rPr lang="ru-RU" sz="1100" dirty="0" err="1" smtClean="0">
                          <a:effectLst/>
                          <a:latin typeface="Times New Roman"/>
                          <a:ea typeface="Times New Roman"/>
                        </a:rPr>
                        <a:t>күн</a:t>
                      </a:r>
                      <a:r>
                        <a:rPr lang="ru-RU" sz="1100" dirty="0" smtClean="0">
                          <a:effectLst/>
                          <a:latin typeface="Times New Roman"/>
                          <a:ea typeface="Times New Roman"/>
                        </a:rPr>
                        <a:t>/ сырт.)</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2208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1890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769</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39</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29</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34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53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94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40,7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15,0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1439</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65,2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13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Токмок</a:t>
                      </a:r>
                      <a:r>
                        <a:rPr lang="ru-RU" sz="1100" dirty="0" smtClean="0">
                          <a:effectLst/>
                          <a:latin typeface="Times New Roman"/>
                          <a:ea typeface="Times New Roman"/>
                        </a:rPr>
                        <a:t> ш. филиал</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198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88,8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89,0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8061">
                <a:tc>
                  <a:txBody>
                    <a:bodyPr/>
                    <a:lstStyle/>
                    <a:p>
                      <a:pPr>
                        <a:spcAft>
                          <a:spcPts val="0"/>
                        </a:spcAft>
                      </a:pPr>
                      <a:r>
                        <a:rPr lang="ru-RU" sz="1000" dirty="0">
                          <a:effectLst/>
                          <a:latin typeface="Times New Roman"/>
                          <a:ea typeface="Times New Roman"/>
                        </a:rPr>
                        <a:t>14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Кара-Балта ш. филиал </a:t>
                      </a:r>
                      <a:endParaRPr lang="ru-RU" sz="1100" dirty="0">
                        <a:effectLst/>
                        <a:latin typeface="Times New Roman"/>
                        <a:ea typeface="Times New Roman"/>
                      </a:endParaRPr>
                    </a:p>
                    <a:p>
                      <a:pPr>
                        <a:spcAft>
                          <a:spcPts val="0"/>
                        </a:spcAft>
                      </a:pPr>
                      <a:r>
                        <a:rPr lang="ru-RU" sz="1100" dirty="0" smtClean="0">
                          <a:effectLst/>
                          <a:latin typeface="Times New Roman"/>
                          <a:ea typeface="Times New Roman"/>
                        </a:rPr>
                        <a:t>(</a:t>
                      </a:r>
                      <a:r>
                        <a:rPr lang="ru-RU" sz="1100" dirty="0" err="1" smtClean="0">
                          <a:effectLst/>
                          <a:latin typeface="Times New Roman"/>
                          <a:ea typeface="Times New Roman"/>
                        </a:rPr>
                        <a:t>күн</a:t>
                      </a:r>
                      <a:r>
                        <a:rPr lang="ru-RU" sz="1100" dirty="0" smtClean="0">
                          <a:effectLst/>
                          <a:latin typeface="Times New Roman"/>
                          <a:ea typeface="Times New Roman"/>
                        </a:rPr>
                        <a:t>/ сырт.)</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183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177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173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97,7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89,0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10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8061">
                <a:tc>
                  <a:txBody>
                    <a:bodyPr/>
                    <a:lstStyle/>
                    <a:p>
                      <a:pPr>
                        <a:spcAft>
                          <a:spcPts val="0"/>
                        </a:spcAft>
                      </a:pPr>
                      <a:r>
                        <a:rPr lang="ru-RU" sz="1000" dirty="0">
                          <a:effectLst/>
                          <a:latin typeface="Times New Roman"/>
                          <a:ea typeface="Times New Roman"/>
                        </a:rPr>
                        <a:t>15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Кара-Куль ш. филиал  (</a:t>
                      </a:r>
                      <a:r>
                        <a:rPr lang="ru-RU" sz="1100" dirty="0" err="1" smtClean="0">
                          <a:effectLst/>
                          <a:latin typeface="Times New Roman"/>
                          <a:ea typeface="Times New Roman"/>
                        </a:rPr>
                        <a:t>күн</a:t>
                      </a:r>
                      <a:r>
                        <a:rPr lang="ru-RU" sz="1100" dirty="0" smtClean="0">
                          <a:effectLst/>
                          <a:latin typeface="Times New Roman"/>
                          <a:ea typeface="Times New Roman"/>
                        </a:rPr>
                        <a:t>/ сырт.)</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136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124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69</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83,1</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43,0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33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24,3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16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effectLst/>
                          <a:latin typeface="Times New Roman"/>
                          <a:ea typeface="Times New Roman"/>
                        </a:rPr>
                        <a:t>Кызыл-</a:t>
                      </a:r>
                      <a:r>
                        <a:rPr lang="ru-RU" sz="1100" dirty="0" err="1" smtClean="0">
                          <a:effectLst/>
                          <a:latin typeface="Times New Roman"/>
                          <a:ea typeface="Times New Roman"/>
                        </a:rPr>
                        <a:t>Кыя</a:t>
                      </a:r>
                      <a:r>
                        <a:rPr lang="ru-RU" sz="1100" dirty="0" smtClean="0">
                          <a:effectLst/>
                          <a:latin typeface="Times New Roman"/>
                          <a:ea typeface="Times New Roman"/>
                        </a:rPr>
                        <a:t> ш.</a:t>
                      </a:r>
                    </a:p>
                    <a:p>
                      <a:pPr>
                        <a:spcAft>
                          <a:spcPts val="0"/>
                        </a:spcAft>
                      </a:pPr>
                      <a:r>
                        <a:rPr lang="ru-RU" sz="1100" dirty="0" smtClean="0">
                          <a:effectLst/>
                          <a:latin typeface="Times New Roman"/>
                          <a:ea typeface="Times New Roman"/>
                        </a:rPr>
                        <a:t>филиал </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197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129</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77,5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12,0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49,2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a:spcAft>
                          <a:spcPts val="0"/>
                        </a:spcAft>
                      </a:pPr>
                      <a:r>
                        <a:rPr lang="ru-RU" sz="1100" b="1" dirty="0" smtClean="0">
                          <a:effectLst/>
                          <a:latin typeface="Times New Roman"/>
                          <a:ea typeface="Times New Roman"/>
                        </a:rPr>
                        <a:t> </a:t>
                      </a:r>
                      <a:r>
                        <a:rPr lang="ky-KG" sz="1100" b="1" dirty="0" smtClean="0">
                          <a:effectLst/>
                          <a:latin typeface="Times New Roman"/>
                          <a:ea typeface="Times New Roman"/>
                        </a:rPr>
                        <a:t>Күндүзгү форма боюнча </a:t>
                      </a:r>
                      <a:r>
                        <a:rPr kumimoji="0" lang="ky-KG" sz="1100" b="1" kern="1200" dirty="0" smtClean="0">
                          <a:solidFill>
                            <a:schemeClr val="tx1"/>
                          </a:solidFill>
                          <a:effectLst/>
                          <a:latin typeface="+mn-lt"/>
                          <a:ea typeface="+mn-ea"/>
                          <a:cs typeface="+mn-cs"/>
                        </a:rPr>
                        <a:t>жыйынтык</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100" b="1">
                          <a:effectLst/>
                          <a:latin typeface="Times New Roman"/>
                          <a:ea typeface="Times New Roman"/>
                        </a:rPr>
                        <a:t>12018</a:t>
                      </a:r>
                      <a:endParaRPr lang="ru-RU" sz="110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11268</a:t>
                      </a:r>
                      <a:endParaRPr lang="ru-RU" sz="110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4885</a:t>
                      </a:r>
                      <a:endParaRPr lang="ru-RU" sz="110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56,1</a:t>
                      </a:r>
                      <a:endParaRPr lang="ru-RU" sz="110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45,2</a:t>
                      </a:r>
                      <a:endParaRPr lang="ru-RU" sz="110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49,0</a:t>
                      </a:r>
                      <a:endParaRPr lang="ru-RU" sz="110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52,6</a:t>
                      </a:r>
                      <a:endParaRPr lang="ru-RU" sz="110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73</a:t>
                      </a:r>
                      <a:endParaRPr lang="ru-RU" sz="110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94</a:t>
                      </a:r>
                      <a:endParaRPr lang="ru-RU" sz="110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43,4</a:t>
                      </a:r>
                      <a:endParaRPr lang="ru-RU" sz="110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35,6</a:t>
                      </a:r>
                      <a:endParaRPr lang="ru-RU" sz="110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7133</a:t>
                      </a:r>
                      <a:endParaRPr lang="ru-RU" sz="110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effectLst/>
                          <a:latin typeface="Times New Roman"/>
                          <a:ea typeface="Times New Roman"/>
                        </a:rPr>
                        <a:t>59,4</a:t>
                      </a:r>
                      <a:endParaRPr lang="ru-RU" sz="11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44021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257395827"/>
              </p:ext>
            </p:extLst>
          </p:nvPr>
        </p:nvGraphicFramePr>
        <p:xfrm>
          <a:off x="107504" y="188640"/>
          <a:ext cx="8928989" cy="6058707"/>
        </p:xfrm>
        <a:graphic>
          <a:graphicData uri="http://schemas.openxmlformats.org/drawingml/2006/table">
            <a:tbl>
              <a:tblPr firstRow="1" firstCol="1" bandRow="1"/>
              <a:tblGrid>
                <a:gridCol w="352934"/>
                <a:gridCol w="1306947"/>
                <a:gridCol w="712575"/>
                <a:gridCol w="713413"/>
                <a:gridCol w="712575"/>
                <a:gridCol w="477845"/>
                <a:gridCol w="477845"/>
                <a:gridCol w="477845"/>
                <a:gridCol w="477845"/>
                <a:gridCol w="477845"/>
                <a:gridCol w="477845"/>
                <a:gridCol w="594372"/>
                <a:gridCol w="477845"/>
                <a:gridCol w="713413"/>
                <a:gridCol w="477845"/>
              </a:tblGrid>
              <a:tr h="301650">
                <a:tc gridSpan="15">
                  <a:txBody>
                    <a:bodyPr/>
                    <a:lstStyle/>
                    <a:p>
                      <a:pPr algn="ctr">
                        <a:spcAft>
                          <a:spcPts val="0"/>
                        </a:spcAft>
                      </a:pPr>
                      <a:r>
                        <a:rPr lang="ky-KG" sz="1100" b="1" i="1" dirty="0" smtClean="0">
                          <a:effectLst/>
                          <a:latin typeface="Times New Roman"/>
                          <a:ea typeface="Times New Roman"/>
                        </a:rPr>
                        <a:t>Сырттан окутуу формасы</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5100">
                <a:tc>
                  <a:txBody>
                    <a:bodyPr/>
                    <a:lstStyle/>
                    <a:p>
                      <a:pPr>
                        <a:spcAft>
                          <a:spcPts val="0"/>
                        </a:spcAft>
                      </a:pPr>
                      <a:r>
                        <a:rPr lang="ru-RU" sz="1000">
                          <a:effectLst/>
                          <a:latin typeface="Times New Roman"/>
                          <a:ea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МТИ (ИИТ)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295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5100">
                <a:tc>
                  <a:txBody>
                    <a:bodyPr/>
                    <a:lstStyle/>
                    <a:p>
                      <a:pPr>
                        <a:spcAft>
                          <a:spcPts val="0"/>
                        </a:spcAft>
                      </a:pPr>
                      <a:r>
                        <a:rPr lang="ru-RU" sz="1000">
                          <a:effectLst/>
                          <a:latin typeface="Times New Roman"/>
                          <a:ea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ТжРИ</a:t>
                      </a:r>
                      <a:r>
                        <a:rPr lang="ru-RU" sz="1100" dirty="0" smtClean="0">
                          <a:effectLst/>
                          <a:latin typeface="Times New Roman"/>
                          <a:ea typeface="Times New Roman"/>
                        </a:rPr>
                        <a:t> (ИТР)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ЭИ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616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ТИ</a:t>
                      </a:r>
                      <a:r>
                        <a:rPr lang="ru-RU" sz="1100" baseline="0" dirty="0" smtClean="0">
                          <a:effectLst/>
                          <a:latin typeface="Times New Roman"/>
                          <a:ea typeface="Times New Roman"/>
                        </a:rPr>
                        <a:t>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193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КГТИ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ЭжТИ</a:t>
                      </a:r>
                      <a:r>
                        <a:rPr lang="ru-RU" sz="1100" dirty="0" smtClean="0">
                          <a:effectLst/>
                          <a:latin typeface="Times New Roman"/>
                          <a:ea typeface="Times New Roman"/>
                        </a:rPr>
                        <a:t> (ИЭТ)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111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ЛЭЖМ (МВШЛ)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ЭжБЖМ</a:t>
                      </a:r>
                      <a:r>
                        <a:rPr lang="ru-RU" sz="1100" dirty="0" smtClean="0">
                          <a:effectLst/>
                          <a:latin typeface="Times New Roman"/>
                          <a:ea typeface="Times New Roman"/>
                        </a:rPr>
                        <a:t> (ВШЭБ)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1121">
                <a:tc>
                  <a:txBody>
                    <a:bodyPr/>
                    <a:lstStyle/>
                    <a:p>
                      <a:pPr>
                        <a:spcAft>
                          <a:spcPts val="0"/>
                        </a:spcAft>
                      </a:pPr>
                      <a:r>
                        <a:rPr lang="ru-RU" sz="1000">
                          <a:effectLst/>
                          <a:latin typeface="Times New Roman"/>
                          <a:ea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ДБББ (ЦДО)</a:t>
                      </a:r>
                      <a:endParaRPr lang="ru-RU" sz="1100" dirty="0">
                        <a:effectLst/>
                        <a:latin typeface="Times New Roman"/>
                        <a:ea typeface="Times New Roman"/>
                      </a:endParaRPr>
                    </a:p>
                    <a:p>
                      <a:pPr>
                        <a:spcAft>
                          <a:spcPts val="0"/>
                        </a:spcAft>
                      </a:pPr>
                      <a:r>
                        <a:rPr lang="ru-RU" sz="1100" dirty="0" smtClean="0">
                          <a:effectLst/>
                          <a:latin typeface="Times New Roman"/>
                          <a:ea typeface="Times New Roman"/>
                        </a:rPr>
                        <a:t>(2-чи Кампус)</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1366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0269">
                <a:tc>
                  <a:txBody>
                    <a:bodyPr/>
                    <a:lstStyle/>
                    <a:p>
                      <a:pPr>
                        <a:spcAft>
                          <a:spcPts val="0"/>
                        </a:spcAft>
                      </a:pPr>
                      <a:r>
                        <a:rPr lang="ru-RU" sz="1000">
                          <a:effectLst/>
                          <a:latin typeface="Times New Roman"/>
                          <a:ea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Токмок</a:t>
                      </a:r>
                      <a:r>
                        <a:rPr lang="ru-RU" sz="1100" dirty="0" smtClean="0">
                          <a:effectLst/>
                          <a:latin typeface="Times New Roman"/>
                          <a:ea typeface="Times New Roman"/>
                        </a:rPr>
                        <a:t>  ш. филиал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7037">
                <a:tc>
                  <a:txBody>
                    <a:bodyPr/>
                    <a:lstStyle/>
                    <a:p>
                      <a:pPr>
                        <a:spcAft>
                          <a:spcPts val="0"/>
                        </a:spcAft>
                      </a:pPr>
                      <a:r>
                        <a:rPr lang="ru-RU" sz="1000">
                          <a:effectLst/>
                          <a:latin typeface="Times New Roman"/>
                          <a:ea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Кызыл-</a:t>
                      </a:r>
                      <a:r>
                        <a:rPr lang="ru-RU" sz="1100" dirty="0" err="1" smtClean="0">
                          <a:effectLst/>
                          <a:latin typeface="Times New Roman"/>
                          <a:ea typeface="Times New Roman"/>
                        </a:rPr>
                        <a:t>Кыя</a:t>
                      </a:r>
                      <a:r>
                        <a:rPr lang="ru-RU" sz="1100" dirty="0" smtClean="0">
                          <a:effectLst/>
                          <a:latin typeface="Times New Roman"/>
                          <a:ea typeface="Times New Roman"/>
                        </a:rPr>
                        <a:t> ш. филиал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61,2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4846">
                <a:tc gridSpan="2">
                  <a:txBody>
                    <a:bodyPr/>
                    <a:lstStyle/>
                    <a:p>
                      <a:pPr>
                        <a:spcAft>
                          <a:spcPts val="0"/>
                        </a:spcAft>
                      </a:pPr>
                      <a:r>
                        <a:rPr lang="ky-KG" sz="1100" b="1" dirty="0" smtClean="0">
                          <a:effectLst/>
                          <a:latin typeface="Times New Roman"/>
                          <a:ea typeface="Times New Roman"/>
                        </a:rPr>
                        <a:t>Сырттан окутуу боюнча жыйынтык</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100" b="1" dirty="0">
                          <a:effectLst/>
                          <a:latin typeface="Times New Roman"/>
                          <a:ea typeface="Times New Roman"/>
                        </a:rPr>
                        <a:t>4467</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effectLst/>
                          <a:latin typeface="Times New Roman"/>
                          <a:ea typeface="Times New Roman"/>
                        </a:rPr>
                        <a:t>3507</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2121</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64,1</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52,7</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70,9</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63,5</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73,8</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 </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a:effectLst/>
                          <a:latin typeface="Times New Roman"/>
                          <a:ea typeface="Times New Roman"/>
                        </a:rPr>
                        <a:t>60,5</a:t>
                      </a:r>
                      <a:endParaRPr lang="ru-RU" sz="11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effectLst/>
                          <a:latin typeface="Times New Roman"/>
                          <a:ea typeface="Times New Roman"/>
                        </a:rPr>
                        <a:t>24,2</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effectLst/>
                          <a:latin typeface="Times New Roman"/>
                          <a:ea typeface="Times New Roman"/>
                        </a:rPr>
                        <a:t>2346</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effectLst/>
                          <a:latin typeface="Times New Roman"/>
                          <a:ea typeface="Times New Roman"/>
                        </a:rPr>
                        <a:t>52,5</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4577">
                <a:tc gridSpan="2">
                  <a:txBody>
                    <a:bodyPr/>
                    <a:lstStyle/>
                    <a:p>
                      <a:pPr>
                        <a:spcAft>
                          <a:spcPts val="0"/>
                        </a:spcAft>
                      </a:pPr>
                      <a:r>
                        <a:rPr lang="ky-KG" sz="1100" b="1" dirty="0" smtClean="0">
                          <a:solidFill>
                            <a:srgbClr val="FF0000"/>
                          </a:solidFill>
                          <a:effectLst/>
                          <a:latin typeface="Times New Roman"/>
                          <a:ea typeface="Times New Roman"/>
                        </a:rPr>
                        <a:t>ЖКББ боюнча </a:t>
                      </a:r>
                      <a:r>
                        <a:rPr kumimoji="0" lang="ky-KG" sz="1100" b="1" kern="1200" dirty="0" smtClean="0">
                          <a:solidFill>
                            <a:srgbClr val="FF0000"/>
                          </a:solidFill>
                          <a:effectLst/>
                          <a:latin typeface="+mn-lt"/>
                          <a:ea typeface="+mn-ea"/>
                          <a:cs typeface="+mn-cs"/>
                        </a:rPr>
                        <a:t>жыйынтык</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100" b="1" dirty="0">
                          <a:solidFill>
                            <a:srgbClr val="FF0000"/>
                          </a:solidFill>
                          <a:effectLst/>
                          <a:latin typeface="Times New Roman"/>
                          <a:ea typeface="Times New Roman"/>
                        </a:rPr>
                        <a:t>16485</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14775</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7006</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60,1</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49,0</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60,0</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58,1</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73,4</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94</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47,4</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29,9</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9479</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57,5</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479">
                <a:tc gridSpan="1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err="1" smtClean="0">
                          <a:effectLst/>
                          <a:latin typeface="Times New Roman"/>
                          <a:ea typeface="Times New Roman"/>
                        </a:rPr>
                        <a:t>Жогорку</a:t>
                      </a:r>
                      <a:r>
                        <a:rPr lang="ru-RU" sz="1100" b="1" dirty="0" smtClean="0">
                          <a:effectLst/>
                          <a:latin typeface="Times New Roman"/>
                          <a:ea typeface="Times New Roman"/>
                        </a:rPr>
                        <a:t> </a:t>
                      </a:r>
                      <a:r>
                        <a:rPr lang="ru-RU" sz="1100" b="1" dirty="0" err="1" smtClean="0">
                          <a:effectLst/>
                          <a:latin typeface="Times New Roman"/>
                          <a:ea typeface="Times New Roman"/>
                        </a:rPr>
                        <a:t>кесиптик</a:t>
                      </a:r>
                      <a:r>
                        <a:rPr lang="ru-RU" sz="1100" b="1" dirty="0" smtClean="0">
                          <a:effectLst/>
                          <a:latin typeface="Times New Roman"/>
                          <a:ea typeface="Times New Roman"/>
                        </a:rPr>
                        <a:t> </a:t>
                      </a:r>
                      <a:r>
                        <a:rPr lang="ru-RU" sz="1100" b="1" dirty="0" err="1" smtClean="0">
                          <a:effectLst/>
                          <a:latin typeface="Times New Roman"/>
                          <a:ea typeface="Times New Roman"/>
                        </a:rPr>
                        <a:t>билим</a:t>
                      </a:r>
                      <a:r>
                        <a:rPr lang="ru-RU" sz="1100" b="1" dirty="0" smtClean="0">
                          <a:effectLst/>
                          <a:latin typeface="Times New Roman"/>
                          <a:ea typeface="Times New Roman"/>
                        </a:rPr>
                        <a:t> </a:t>
                      </a:r>
                      <a:r>
                        <a:rPr lang="ru-RU" sz="1100" b="1" dirty="0" err="1" smtClean="0">
                          <a:effectLst/>
                          <a:latin typeface="Times New Roman"/>
                          <a:ea typeface="Times New Roman"/>
                        </a:rPr>
                        <a:t>берүү</a:t>
                      </a:r>
                      <a:r>
                        <a:rPr lang="ru-RU" sz="1100" b="1" dirty="0" smtClean="0">
                          <a:effectLst/>
                          <a:latin typeface="Times New Roman"/>
                          <a:ea typeface="Times New Roman"/>
                        </a:rPr>
                        <a:t>  (магистратура</a:t>
                      </a:r>
                      <a:r>
                        <a:rPr lang="ru-RU" sz="1100" b="1" dirty="0">
                          <a:effectLst/>
                          <a:latin typeface="Times New Roman"/>
                          <a:ea typeface="Times New Roman"/>
                        </a:rPr>
                        <a:t>)</a:t>
                      </a:r>
                      <a:endParaRPr lang="ru-RU"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1650">
                <a:tc>
                  <a:txBody>
                    <a:bodyPr/>
                    <a:lstStyle/>
                    <a:p>
                      <a:pPr>
                        <a:spcAft>
                          <a:spcPts val="0"/>
                        </a:spcAft>
                      </a:pPr>
                      <a:r>
                        <a:rPr lang="ru-RU" sz="1000">
                          <a:effectLst/>
                          <a:latin typeface="Times New Roman"/>
                          <a:ea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МЖМ</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887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836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48,5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МЖМсырт</a:t>
                      </a:r>
                      <a:r>
                        <a:rPr lang="ru-RU" sz="1100" dirty="0" smtClean="0">
                          <a:effectLst/>
                          <a:latin typeface="Times New Roman"/>
                          <a:ea typeface="Times New Roman"/>
                        </a:rPr>
                        <a:t>.</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153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133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dirty="0">
                          <a:effectLst/>
                          <a:latin typeface="Times New Roman"/>
                          <a:ea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a:effectLst/>
                          <a:latin typeface="Times New Roman"/>
                          <a:ea typeface="Times New Roman"/>
                        </a:rPr>
                        <a:t>52,9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1121">
                <a:tc gridSpan="2">
                  <a:txBody>
                    <a:bodyPr/>
                    <a:lstStyle/>
                    <a:p>
                      <a:pPr>
                        <a:spcAft>
                          <a:spcPts val="0"/>
                        </a:spcAft>
                      </a:pPr>
                      <a:r>
                        <a:rPr lang="ru-RU" sz="1100" b="1" dirty="0" smtClean="0">
                          <a:solidFill>
                            <a:srgbClr val="FF0000"/>
                          </a:solidFill>
                          <a:effectLst/>
                          <a:latin typeface="Times New Roman"/>
                          <a:ea typeface="Times New Roman"/>
                        </a:rPr>
                        <a:t>Магистратуре </a:t>
                      </a:r>
                      <a:r>
                        <a:rPr lang="ky-KG" sz="1100" b="1" dirty="0" smtClean="0">
                          <a:solidFill>
                            <a:srgbClr val="FF0000"/>
                          </a:solidFill>
                          <a:effectLst/>
                          <a:latin typeface="Times New Roman"/>
                          <a:ea typeface="Times New Roman"/>
                        </a:rPr>
                        <a:t>боюнча </a:t>
                      </a:r>
                      <a:r>
                        <a:rPr kumimoji="0" lang="ky-KG" sz="1100" b="1" kern="1200" dirty="0" smtClean="0">
                          <a:solidFill>
                            <a:srgbClr val="FF0000"/>
                          </a:solidFill>
                          <a:effectLst/>
                          <a:latin typeface="+mn-lt"/>
                          <a:ea typeface="+mn-ea"/>
                          <a:cs typeface="+mn-cs"/>
                        </a:rPr>
                        <a:t>жыйынтык</a:t>
                      </a:r>
                      <a:endParaRPr lang="ru-RU" sz="1100" dirty="0" smtClean="0">
                        <a:solidFill>
                          <a:srgbClr val="FF0000"/>
                        </a:solidFill>
                        <a:effectLst/>
                        <a:latin typeface="Times New Roman"/>
                        <a:ea typeface="Times New Roman"/>
                      </a:endParaRPr>
                    </a:p>
                    <a:p>
                      <a:pPr>
                        <a:spcAft>
                          <a:spcPts val="0"/>
                        </a:spcAft>
                      </a:pP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a:spcAft>
                          <a:spcPts val="0"/>
                        </a:spcAft>
                      </a:pPr>
                      <a:r>
                        <a:rPr lang="ru-RU" sz="1100" b="1" dirty="0">
                          <a:solidFill>
                            <a:srgbClr val="FF0000"/>
                          </a:solidFill>
                          <a:effectLst/>
                          <a:latin typeface="Times New Roman"/>
                          <a:ea typeface="Times New Roman"/>
                        </a:rPr>
                        <a:t>1040</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969</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529</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49</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61,5</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 </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 </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 </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 </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54,6</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35,5</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511</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100" b="1" dirty="0">
                          <a:solidFill>
                            <a:srgbClr val="FF0000"/>
                          </a:solidFill>
                          <a:effectLst/>
                          <a:latin typeface="Times New Roman"/>
                          <a:ea typeface="Times New Roman"/>
                        </a:rPr>
                        <a:t>49,1</a:t>
                      </a:r>
                      <a:endParaRPr lang="ru-RU" sz="11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6075268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4892</TotalTime>
  <Words>3087</Words>
  <Application>Microsoft Office PowerPoint</Application>
  <PresentationFormat>Экран (4:3)</PresentationFormat>
  <Paragraphs>1639</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Справедливость</vt:lpstr>
      <vt:lpstr>Кышкы сынактык сессиянын жыйынтыгы жана И. Раззаков атындагы КМТУнун жамаатынын билим берүү процессин жакшыртуу маселелери тууралуу</vt:lpstr>
      <vt:lpstr>Презентация PowerPoint</vt:lpstr>
      <vt:lpstr>Сессияга киргизилген студенттердин саны боюнча маалымат</vt:lpstr>
      <vt:lpstr>Студенттердин күзгү семестрде  сабактарга катышуусу</vt:lpstr>
      <vt:lpstr>Презентация PowerPoint</vt:lpstr>
      <vt:lpstr>Презентация PowerPoint</vt:lpstr>
      <vt:lpstr>Кышкы экзамендик сессия төмөндөгү мезгилде өткөрүлдү:</vt:lpstr>
      <vt:lpstr>Студенттердин кышкы сынактык сессиядагы жетишкендиктери жөнүндө маалымат 2022-2023-окуу жылы (негизги сессиядан кийин) – 2023-жылдын 30-январына карата</vt:lpstr>
      <vt:lpstr>Презентация PowerPoint</vt:lpstr>
      <vt:lpstr>Презентация PowerPoint</vt:lpstr>
      <vt:lpstr>Презентация PowerPoint</vt:lpstr>
      <vt:lpstr>Студенттердин кышкы сынактык сессиядагы жетишкендиктери жөнүндө маалымат 2022-2023 окуу жылы (FX, I кайра тапшыруулар менен) - 2023-жылдын 28-февралына карата</vt:lpstr>
      <vt:lpstr>Презентация PowerPoint</vt:lpstr>
      <vt:lpstr>Презентация PowerPoint</vt:lpstr>
      <vt:lpstr>Презентация PowerPoint</vt:lpstr>
      <vt:lpstr>КМТУда студенттердин жетишүүсүн талдоо (негизги скссиядан жана FX, I боюнча кайра тапшыруудан кийин) </vt:lpstr>
      <vt:lpstr>Презентация PowerPoint</vt:lpstr>
      <vt:lpstr>Окутуунун күндүзгү формасы ЖКББ (бакалавр, адис, магистратура) боюнча кышкы сынактык сессиянын жетишкендиктеринин анализи</vt:lpstr>
      <vt:lpstr>Сырттан окуу формасы ЖКББ (бакалавр, адис, магистратура) боюнча кышкы сынактык сессиянын жетишкендиктеринин анализи</vt:lpstr>
      <vt:lpstr>Орто кесиптик билим берүү (колледжи) боюнча кышкы сынактык сессиянын жетишкендиктеринин анализи</vt:lpstr>
      <vt:lpstr>Аймактык филиалдардын кышкы сынактык сессиянын боюнча жетишкендиктеринин анализи</vt:lpstr>
      <vt:lpstr>Күндүзгү окуу формасынын курстар боюнча башкы ЖОЖдун структуралык бөлүмдөрүнүн жетишкендиктери</vt:lpstr>
      <vt:lpstr>Күндүзгү окуу формасынын курстар боюнча башкы ЖОЖдун структуралык бөлүмдөрүнүн жетишкендиктери</vt:lpstr>
      <vt:lpstr>Окутуунун күндүзгү формасы ЖКББ (бакалавр, адис, магистратура) боюнча кышкы сынактык сессиянын сапаттуу жетишкендиктеринин анализи</vt:lpstr>
      <vt:lpstr>Сырттан окуу формасы ЖКББ (бакалавр, адис, магистратура) боюнча кышкы сынактык сессиянын сапаттуу жетишкендиктеринин анализи</vt:lpstr>
      <vt:lpstr>Орто кесиптик билим берүү (колледжи) боюнча кышкы сынактык сессиянын сапаттуу  жетишкендиктеринин анализи</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Skynet</dc:creator>
  <cp:lastModifiedBy>Аксана</cp:lastModifiedBy>
  <cp:revision>378</cp:revision>
  <cp:lastPrinted>2023-03-27T07:47:01Z</cp:lastPrinted>
  <dcterms:created xsi:type="dcterms:W3CDTF">2016-10-31T11:04:10Z</dcterms:created>
  <dcterms:modified xsi:type="dcterms:W3CDTF">2023-04-04T04:08:22Z</dcterms:modified>
</cp:coreProperties>
</file>