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262" r:id="rId3"/>
    <p:sldId id="271" r:id="rId4"/>
    <p:sldId id="376" r:id="rId5"/>
    <p:sldId id="274" r:id="rId6"/>
    <p:sldId id="379" r:id="rId7"/>
    <p:sldId id="380" r:id="rId8"/>
    <p:sldId id="272" r:id="rId9"/>
    <p:sldId id="265" r:id="rId10"/>
    <p:sldId id="266" r:id="rId11"/>
    <p:sldId id="267" r:id="rId12"/>
    <p:sldId id="268" r:id="rId13"/>
    <p:sldId id="269" r:id="rId14"/>
    <p:sldId id="270" r:id="rId15"/>
    <p:sldId id="3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17CEE8D-C7B8-48AC-A6AB-DF2AB2C0D5F0}">
          <p14:sldIdLst>
            <p14:sldId id="378"/>
            <p14:sldId id="262"/>
            <p14:sldId id="271"/>
            <p14:sldId id="376"/>
            <p14:sldId id="274"/>
            <p14:sldId id="379"/>
            <p14:sldId id="380"/>
            <p14:sldId id="272"/>
            <p14:sldId id="265"/>
            <p14:sldId id="266"/>
            <p14:sldId id="267"/>
            <p14:sldId id="268"/>
            <p14:sldId id="269"/>
            <p14:sldId id="270"/>
            <p14:sldId id="3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айбек" initials="А" lastIdx="1" clrIdx="0">
    <p:extLst>
      <p:ext uri="{19B8F6BF-5375-455C-9EA6-DF929625EA0E}">
        <p15:presenceInfo xmlns:p15="http://schemas.microsoft.com/office/powerpoint/2012/main" userId="Алайбе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099" autoAdjust="0"/>
  </p:normalViewPr>
  <p:slideViewPr>
    <p:cSldViewPr snapToGrid="0">
      <p:cViewPr varScale="1">
        <p:scale>
          <a:sx n="95" d="100"/>
          <a:sy n="95" d="100"/>
        </p:scale>
        <p:origin x="605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D86-EC17-425D-9C04-9C01A88B914A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52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D86-EC17-425D-9C04-9C01A88B91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8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D86-EC17-425D-9C04-9C01A88B91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D86-EC17-425D-9C04-9C01A88B91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4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D86-EC17-425D-9C04-9C01A88B914A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8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D86-EC17-425D-9C04-9C01A88B91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0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D86-EC17-425D-9C04-9C01A88B91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D86-EC17-425D-9C04-9C01A88B91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2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D86-EC17-425D-9C04-9C01A88B91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D86-EC17-425D-9C04-9C01A88B91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5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5775-965A-42B1-8386-50A4FF2007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1A5CD86-EC17-425D-9C04-9C01A88B91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9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BC5775-965A-42B1-8386-50A4FF2007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24.03.2022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A5CD86-EC17-425D-9C04-9C01A88B91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6356194" y="4934080"/>
            <a:ext cx="453760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CCEA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DCCEA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DCCEA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DCCEA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DCCEA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>
                <a:solidFill>
                  <a:srgbClr val="DBF5F9">
                    <a:lumMod val="25000"/>
                  </a:srgbClr>
                </a:solidFill>
                <a:latin typeface="Constantia"/>
              </a:rPr>
              <a:t>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err="1">
                <a:solidFill>
                  <a:srgbClr val="DBF5F9">
                    <a:lumMod val="25000"/>
                  </a:srgbClr>
                </a:solidFill>
                <a:latin typeface="Constantia"/>
              </a:rPr>
              <a:t>Д.т.н.,проф</a:t>
            </a:r>
            <a:r>
              <a:rPr lang="ru-RU" altLang="ru-RU" sz="2400" b="1" dirty="0">
                <a:solidFill>
                  <a:srgbClr val="DBF5F9">
                    <a:lumMod val="25000"/>
                  </a:srgbClr>
                </a:solidFill>
                <a:latin typeface="Constantia"/>
              </a:rPr>
              <a:t>., Обозов А. Дж.</a:t>
            </a:r>
            <a:r>
              <a:rPr lang="en-US" altLang="ru-RU" sz="2400" b="1" dirty="0">
                <a:solidFill>
                  <a:srgbClr val="DBF5F9">
                    <a:lumMod val="25000"/>
                  </a:srgbClr>
                </a:solidFill>
                <a:latin typeface="Constantia"/>
              </a:rPr>
              <a:t>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305688" y="2203053"/>
            <a:ext cx="81010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Комбинированная солнечно-тепловая котельная установка</a:t>
            </a:r>
            <a:endParaRPr lang="en-US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166910" y="6143644"/>
            <a:ext cx="802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CCEA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DCCEA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DCCEA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DCCEA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DCCEA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апрель  28-29, Бишкек  2022 г.</a:t>
            </a:r>
            <a:endParaRPr lang="en-US" altLang="ru-RU" sz="1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chnicBold" panose="000004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136" y="500043"/>
            <a:ext cx="8174464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Научно-практическая конференция «Наука, образование, инновации и технологии: оценки, проблемы пути решения»</a:t>
            </a:r>
          </a:p>
        </p:txBody>
      </p:sp>
    </p:spTree>
    <p:extLst>
      <p:ext uri="{BB962C8B-B14F-4D97-AF65-F5344CB8AC3E}">
        <p14:creationId xmlns:p14="http://schemas.microsoft.com/office/powerpoint/2010/main" val="377811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6841" t="23954" r="7322" b="21673"/>
          <a:stretch>
            <a:fillRect/>
          </a:stretch>
        </p:blipFill>
        <p:spPr>
          <a:xfrm>
            <a:off x="1949440" y="1415704"/>
            <a:ext cx="8750645" cy="34996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101192" y="580318"/>
            <a:ext cx="6834544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Схема обвязки солнечного коллекторного поля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BD313DB-3997-475A-85FD-58727C572821}"/>
                  </a:ext>
                </a:extLst>
              </p:cNvPr>
              <p:cNvSpPr/>
              <p:nvPr/>
            </p:nvSpPr>
            <p:spPr>
              <a:xfrm>
                <a:off x="2907490" y="5139360"/>
                <a:ext cx="6834544" cy="60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Схема параллельно-последовательного соединения коллекторов в общие гелиополе, состоящие их 4-х блоков общей площади 730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BD313DB-3997-475A-85FD-58727C572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90" y="5139360"/>
                <a:ext cx="6834544" cy="605871"/>
              </a:xfrm>
              <a:prstGeom prst="rect">
                <a:avLst/>
              </a:prstGeom>
              <a:blipFill>
                <a:blip r:embed="rId3"/>
                <a:stretch>
                  <a:fillRect t="-3030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73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8934" t="20453" r="22505" b="16921"/>
          <a:stretch/>
        </p:blipFill>
        <p:spPr bwMode="auto">
          <a:xfrm>
            <a:off x="2912902" y="1231124"/>
            <a:ext cx="6366193" cy="3573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190402" y="479957"/>
            <a:ext cx="6366193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Схема соединения СУ к сетям котельной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838B3F-2F1E-498D-994B-7CE3F512E9C3}"/>
              </a:ext>
            </a:extLst>
          </p:cNvPr>
          <p:cNvSpPr/>
          <p:nvPr/>
        </p:nvSpPr>
        <p:spPr>
          <a:xfrm>
            <a:off x="2803216" y="5094113"/>
            <a:ext cx="6834544" cy="60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обвязки коллекторного поля, магистральных сетевых трубопроводах котельных и емкостных баков- аккумуляторов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5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4" y="128016"/>
            <a:ext cx="10115877" cy="6729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446880" y="535713"/>
            <a:ext cx="519531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Общий вид коллекторного поля СУ</a:t>
            </a:r>
          </a:p>
        </p:txBody>
      </p:sp>
    </p:spTree>
    <p:extLst>
      <p:ext uri="{BB962C8B-B14F-4D97-AF65-F5344CB8AC3E}">
        <p14:creationId xmlns:p14="http://schemas.microsoft.com/office/powerpoint/2010/main" val="404065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5" y="826911"/>
            <a:ext cx="4393645" cy="2923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57" y="826911"/>
            <a:ext cx="4452777" cy="2834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5" y="3895615"/>
            <a:ext cx="4393645" cy="2923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57" y="3895615"/>
            <a:ext cx="4452777" cy="29623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33816" y="98529"/>
            <a:ext cx="11727356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Элементы опорный конструкции СУ и бойлерный с системой контроля и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84695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98" y="1022939"/>
            <a:ext cx="8307317" cy="55267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114801" y="417314"/>
            <a:ext cx="492883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Резервные баки аккумуляторы</a:t>
            </a:r>
          </a:p>
        </p:txBody>
      </p:sp>
    </p:spTree>
    <p:extLst>
      <p:ext uri="{BB962C8B-B14F-4D97-AF65-F5344CB8AC3E}">
        <p14:creationId xmlns:p14="http://schemas.microsoft.com/office/powerpoint/2010/main" val="270091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192" y="580318"/>
            <a:ext cx="6834544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Технико-экономические параметры установки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16167" y="1803236"/>
                <a:ext cx="8510946" cy="30469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Мощность коллекторного поля – 518 кВт (0,445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Гкал/час)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параметров -364 шт.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F-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Общая площадь коллекторов -728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Э-Экономия потребление года 124,8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год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Э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кон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-Экономическая эффективность 2,2 млн/сом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Потребители – городская баня 5, детсад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141, СШ №55, 4 общежития, бытовые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абонименты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наклона коллектора 35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67" y="1803236"/>
                <a:ext cx="8510946" cy="3046988"/>
              </a:xfrm>
              <a:prstGeom prst="rect">
                <a:avLst/>
              </a:prstGeom>
              <a:blipFill>
                <a:blip r:embed="rId2"/>
                <a:stretch>
                  <a:fillRect l="-1074" t="-1600" b="-3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22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 cstate="print"/>
          <a:srcRect l="29022" t="31369" r="23036" b="26711"/>
          <a:stretch/>
        </p:blipFill>
        <p:spPr bwMode="auto">
          <a:xfrm>
            <a:off x="7800052" y="3955218"/>
            <a:ext cx="3697981" cy="2056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32710" t="27662" r="32015" b="24144"/>
          <a:stretch/>
        </p:blipFill>
        <p:spPr bwMode="auto">
          <a:xfrm>
            <a:off x="4122395" y="3804419"/>
            <a:ext cx="3210963" cy="2140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26617" t="29373" r="46767" b="24715"/>
          <a:stretch/>
        </p:blipFill>
        <p:spPr bwMode="auto">
          <a:xfrm>
            <a:off x="458276" y="3591081"/>
            <a:ext cx="2546298" cy="2354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/>
          <a:srcRect l="36237" t="25665" r="26083" b="22719"/>
          <a:stretch/>
        </p:blipFill>
        <p:spPr bwMode="auto">
          <a:xfrm>
            <a:off x="7800052" y="992413"/>
            <a:ext cx="3835397" cy="2186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6" cstate="print"/>
          <a:srcRect l="35275" t="32509" r="36505" b="36502"/>
          <a:stretch/>
        </p:blipFill>
        <p:spPr bwMode="auto">
          <a:xfrm>
            <a:off x="4254245" y="872371"/>
            <a:ext cx="3079113" cy="2306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/>
          <p:nvPr/>
        </p:nvPicPr>
        <p:blipFill rotWithShape="1">
          <a:blip r:embed="rId7" cstate="print"/>
          <a:srcRect l="35596" t="37643" r="40513" b="30989"/>
          <a:stretch/>
        </p:blipFill>
        <p:spPr bwMode="auto">
          <a:xfrm>
            <a:off x="823385" y="964873"/>
            <a:ext cx="2859333" cy="2148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1191" y="479957"/>
            <a:ext cx="611086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Анализ схем солнечного теплоснабжения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259" y="3113095"/>
            <a:ext cx="259134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проточная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4692" y="3113095"/>
            <a:ext cx="29382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Сезонная с естественной циркуляцией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2332" y="3179098"/>
            <a:ext cx="357311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Сезонная с принудительной циркуляцией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616" y="5966176"/>
            <a:ext cx="32486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Круглогодичная с естественной циркуляцией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7544" y="5930899"/>
            <a:ext cx="38225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Круглогодичная с принудительной циркуляцией (одноконтурные)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2331" y="5941201"/>
            <a:ext cx="390239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Круглогодичная с принудительной циркуляцией (2-х контурные)</a:t>
            </a:r>
          </a:p>
        </p:txBody>
      </p:sp>
    </p:spTree>
    <p:extLst>
      <p:ext uri="{BB962C8B-B14F-4D97-AF65-F5344CB8AC3E}">
        <p14:creationId xmlns:p14="http://schemas.microsoft.com/office/powerpoint/2010/main" val="267041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E248E0-AFE0-44E4-8729-765AD6624C05}"/>
              </a:ext>
            </a:extLst>
          </p:cNvPr>
          <p:cNvPicPr/>
          <p:nvPr/>
        </p:nvPicPr>
        <p:blipFill rotWithShape="1">
          <a:blip r:embed="rId2" cstate="print"/>
          <a:srcRect l="25014" t="23384" r="21913" b="24429"/>
          <a:stretch/>
        </p:blipFill>
        <p:spPr bwMode="auto">
          <a:xfrm>
            <a:off x="2888166" y="1310954"/>
            <a:ext cx="6958361" cy="3369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5B87B9-8D53-480C-A89F-6D279590B7E0}"/>
              </a:ext>
            </a:extLst>
          </p:cNvPr>
          <p:cNvSpPr/>
          <p:nvPr/>
        </p:nvSpPr>
        <p:spPr>
          <a:xfrm>
            <a:off x="2138246" y="4597424"/>
            <a:ext cx="8681225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солнечный коллектор, 2-запорные вентили,3-воздухосборник,4-скоростной теплообменник,5-ме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мбранный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расширительный бак, 6 – циркуляционный насос солнечного контура, 7 – потребитель (метальная) 8 – предохранительный клапан, 9 – насос подачи воды в сеть котельной, 10 – трубопровод горячей воды солнечного контура, 11 – трубопровод холодной воды солнечного контура, 12 – трубопровод холодной воды, 13 – трубопровод горячей воды.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1190" y="357293"/>
            <a:ext cx="6735336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Синтезированная схема солнечно-тепловой котельной </a:t>
            </a:r>
          </a:p>
        </p:txBody>
      </p:sp>
    </p:spTree>
    <p:extLst>
      <p:ext uri="{BB962C8B-B14F-4D97-AF65-F5344CB8AC3E}">
        <p14:creationId xmlns:p14="http://schemas.microsoft.com/office/powerpoint/2010/main" val="329724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>
            <a:extLst>
              <a:ext uri="{FF2B5EF4-FFF2-40B4-BE49-F238E27FC236}">
                <a16:creationId xmlns:a16="http://schemas.microsoft.com/office/drawing/2014/main" id="{7287A381-4071-42AF-8AE2-74980671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t="31250" r="13908" b="14583"/>
          <a:stretch>
            <a:fillRect/>
          </a:stretch>
        </p:blipFill>
        <p:spPr bwMode="auto">
          <a:xfrm>
            <a:off x="1665248" y="862361"/>
            <a:ext cx="924064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385936-37DB-46C9-B040-1278DC6BF888}"/>
              </a:ext>
            </a:extLst>
          </p:cNvPr>
          <p:cNvPicPr/>
          <p:nvPr/>
        </p:nvPicPr>
        <p:blipFill rotWithShape="1">
          <a:blip r:embed="rId2" cstate="print"/>
          <a:srcRect l="28664" t="32559" r="29924" b="20778"/>
          <a:stretch/>
        </p:blipFill>
        <p:spPr bwMode="auto">
          <a:xfrm>
            <a:off x="3875830" y="1518240"/>
            <a:ext cx="5752465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1620" y="479957"/>
            <a:ext cx="7660887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Диаграммы изменения солнечной радиации и температуры воздуха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5930" y="4871040"/>
            <a:ext cx="86756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   а) суммарная                  б)диффузная                в)температура  </a:t>
            </a:r>
          </a:p>
        </p:txBody>
      </p:sp>
    </p:spTree>
    <p:extLst>
      <p:ext uri="{BB962C8B-B14F-4D97-AF65-F5344CB8AC3E}">
        <p14:creationId xmlns:p14="http://schemas.microsoft.com/office/powerpoint/2010/main" val="203504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35" y="3751340"/>
            <a:ext cx="5945916" cy="3106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5864" y="479957"/>
            <a:ext cx="7660887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Расчет интенсивности солнечной радиации на наклонную поверхность коллектора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51284" y="2033971"/>
                <a:ext cx="7908009" cy="536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г</m:t>
                        </m:r>
                      </m:sub>
                    </m:sSub>
                    <m:r>
                      <a:rPr lang="ru-RU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пр</m:t>
                        </m:r>
                      </m:sub>
                    </m:sSub>
                    <m:sSub>
                      <m:sSub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диф</m:t>
                        </m:r>
                      </m:sub>
                    </m:sSub>
                  </m:oMath>
                </a14:m>
                <a:r>
                  <a:rPr lang="ru-RU" sz="3200" dirty="0"/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пр</m:t>
                        </m:r>
                      </m:sub>
                    </m:sSub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диф</m:t>
                        </m:r>
                      </m:sub>
                    </m:sSub>
                  </m:oMath>
                </a14:m>
                <a:r>
                  <a:rPr lang="ru-RU" sz="3200" dirty="0"/>
                  <a:t> )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i="0" dirty="0">
                    <a:latin typeface="+mj-lt"/>
                    <a:ea typeface="Cambria Math" panose="02040503050406030204" pitchFamily="18" charset="0"/>
                  </a:rPr>
                  <a:t>(02</a:t>
                </a:r>
                <a14:m>
                  <m:oMath xmlns:m="http://schemas.openxmlformats.org/officeDocument/2006/math">
                    <m:r>
                      <a:rPr lang="ru-RU" sz="2800" i="1"/>
                      <m:t>÷</m:t>
                    </m:r>
                  </m:oMath>
                </a14:m>
                <a:r>
                  <a:rPr lang="en-US" sz="3200" b="0" i="0" dirty="0">
                    <a:latin typeface="+mj-lt"/>
                    <a:ea typeface="Cambria Math" panose="02040503050406030204" pitchFamily="18" charset="0"/>
                  </a:rPr>
                  <a:t>08)</a:t>
                </a:r>
                <a:endParaRPr lang="ru-RU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4" y="2033971"/>
                <a:ext cx="7908009" cy="536685"/>
              </a:xfrm>
              <a:prstGeom prst="rect">
                <a:avLst/>
              </a:prstGeom>
              <a:blipFill>
                <a:blip r:embed="rId3"/>
                <a:stretch>
                  <a:fillRect l="-462" t="-227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C7AF2A-8655-42AE-BEBA-AC1AC51A3115}"/>
              </a:ext>
            </a:extLst>
          </p:cNvPr>
          <p:cNvSpPr/>
          <p:nvPr/>
        </p:nvSpPr>
        <p:spPr>
          <a:xfrm>
            <a:off x="9210907" y="2103453"/>
            <a:ext cx="25173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  альбедо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C7AF2A-8655-42AE-BEBA-AC1AC51A3115}"/>
              </a:ext>
            </a:extLst>
          </p:cNvPr>
          <p:cNvSpPr/>
          <p:nvPr/>
        </p:nvSpPr>
        <p:spPr>
          <a:xfrm>
            <a:off x="6998551" y="6027482"/>
            <a:ext cx="228700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линия горизонта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16928" y="2923556"/>
                <a:ext cx="2408665" cy="7999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н</m:t>
                        </m:r>
                      </m:sub>
                    </m:sSub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г</m:t>
                        </m:r>
                      </m:sub>
                    </m:sSub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ru-RU" sz="3200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28" y="2923556"/>
                <a:ext cx="2408665" cy="799963"/>
              </a:xfrm>
              <a:prstGeom prst="rect">
                <a:avLst/>
              </a:prstGeom>
              <a:blipFill>
                <a:blip r:embed="rId4"/>
                <a:stretch>
                  <a:fillRect l="-1519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C7AF2A-8655-42AE-BEBA-AC1AC51A3115}"/>
              </a:ext>
            </a:extLst>
          </p:cNvPr>
          <p:cNvSpPr/>
          <p:nvPr/>
        </p:nvSpPr>
        <p:spPr>
          <a:xfrm>
            <a:off x="4185347" y="3092672"/>
            <a:ext cx="2287006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176219" y="3063296"/>
                <a:ext cx="52020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dirty="0"/>
                  <a:t>-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dirty="0"/>
                  <a:t>=90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219" y="3063296"/>
                <a:ext cx="5202045" cy="492443"/>
              </a:xfrm>
              <a:prstGeom prst="rect">
                <a:avLst/>
              </a:prstGeom>
              <a:blipFill>
                <a:blip r:embed="rId5"/>
                <a:stretch>
                  <a:fillRect t="-25000" b="-5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351678" y="4526116"/>
                <a:ext cx="341961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78" y="4526116"/>
                <a:ext cx="341961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6809F49-2F3D-4854-AFEB-26E0FD1A47C9}"/>
                  </a:ext>
                </a:extLst>
              </p:cNvPr>
              <p:cNvSpPr/>
              <p:nvPr/>
            </p:nvSpPr>
            <p:spPr>
              <a:xfrm>
                <a:off x="3360893" y="4341450"/>
                <a:ext cx="461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6809F49-2F3D-4854-AFEB-26E0FD1A4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893" y="4341450"/>
                <a:ext cx="4617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1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743" y="1513196"/>
            <a:ext cx="4107679" cy="2419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5903" y="424202"/>
            <a:ext cx="519646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угла наклона коллектора к горизонту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C7AF2A-8655-42AE-BEBA-AC1AC51A3115}"/>
              </a:ext>
            </a:extLst>
          </p:cNvPr>
          <p:cNvSpPr/>
          <p:nvPr/>
        </p:nvSpPr>
        <p:spPr>
          <a:xfrm>
            <a:off x="5809787" y="4106645"/>
            <a:ext cx="285471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Диаграмма  изменения угла склонения в течении года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87107" y="1973764"/>
                <a:ext cx="2904893" cy="1531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ru-R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b="0" dirty="0">
                  <a:ea typeface="Cambria Math" panose="02040503050406030204" pitchFamily="18" charset="0"/>
                </a:endParaRPr>
              </a:p>
              <a:p>
                <a:endParaRPr lang="ru-RU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/>
                  <a:t>;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107" y="1973764"/>
                <a:ext cx="2904893" cy="1531573"/>
              </a:xfrm>
              <a:prstGeom prst="rect">
                <a:avLst/>
              </a:prstGeom>
              <a:blipFill rotWithShape="0">
                <a:blip r:embed="rId3"/>
                <a:stretch>
                  <a:fillRect b="-7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779811" y="3961589"/>
                <a:ext cx="331545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=23,45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284+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365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811" y="3961589"/>
                <a:ext cx="3315459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30B07C7-379C-4494-B271-F369E5CCFC02}"/>
              </a:ext>
            </a:extLst>
          </p:cNvPr>
          <p:cNvSpPr txBox="1"/>
          <p:nvPr/>
        </p:nvSpPr>
        <p:spPr>
          <a:xfrm>
            <a:off x="234176" y="424202"/>
            <a:ext cx="4672361" cy="88267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размещения солнечного коллектора на опорной ферме.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90" y="1711866"/>
            <a:ext cx="4631216" cy="20553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1018" y="4045636"/>
            <a:ext cx="4672361" cy="86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1-Солнечный коллектор, 2- опорная ферма,                3 – солнечная радиация,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межрядное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ростояние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128AEF4-D8D7-4133-9F36-E4AEB7F70666}"/>
                  </a:ext>
                </a:extLst>
              </p:cNvPr>
              <p:cNvSpPr/>
              <p:nvPr/>
            </p:nvSpPr>
            <p:spPr>
              <a:xfrm>
                <a:off x="5061284" y="3366837"/>
                <a:ext cx="44183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23,45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128AEF4-D8D7-4133-9F36-E4AEB7F70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284" y="3366837"/>
                <a:ext cx="441837" cy="276999"/>
              </a:xfrm>
              <a:prstGeom prst="rect">
                <a:avLst/>
              </a:prstGeom>
              <a:blipFill>
                <a:blip r:embed="rId6"/>
                <a:stretch>
                  <a:fillRect r="-4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1EDA94A-7384-4C19-AE37-E65CCD7AF799}"/>
                  </a:ext>
                </a:extLst>
              </p:cNvPr>
              <p:cNvSpPr/>
              <p:nvPr/>
            </p:nvSpPr>
            <p:spPr>
              <a:xfrm>
                <a:off x="5073379" y="1835264"/>
                <a:ext cx="71045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23,45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1EDA94A-7384-4C19-AE37-E65CCD7AF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79" y="1835264"/>
                <a:ext cx="71045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C065B5C-9B2B-4ADD-884A-2DC764764920}"/>
                  </a:ext>
                </a:extLst>
              </p:cNvPr>
              <p:cNvSpPr/>
              <p:nvPr/>
            </p:nvSpPr>
            <p:spPr>
              <a:xfrm>
                <a:off x="5503121" y="1328530"/>
                <a:ext cx="374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C065B5C-9B2B-4ADD-884A-2DC764764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21" y="1328530"/>
                <a:ext cx="3748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841AAF27-569C-43DD-ABAE-0DF76A63CF16}"/>
                  </a:ext>
                </a:extLst>
              </p:cNvPr>
              <p:cNvSpPr/>
              <p:nvPr/>
            </p:nvSpPr>
            <p:spPr>
              <a:xfrm>
                <a:off x="9442781" y="2538074"/>
                <a:ext cx="379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841AAF27-569C-43DD-ABAE-0DF76A63C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781" y="2538074"/>
                <a:ext cx="3793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95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4A09A1-8176-443A-967A-C0235A8C2F8F}"/>
              </a:ext>
            </a:extLst>
          </p:cNvPr>
          <p:cNvPicPr/>
          <p:nvPr/>
        </p:nvPicPr>
        <p:blipFill rotWithShape="1">
          <a:blip r:embed="rId2" cstate="print"/>
          <a:srcRect l="9733" t="30839" r="9412" b="32327"/>
          <a:stretch/>
        </p:blipFill>
        <p:spPr bwMode="auto">
          <a:xfrm>
            <a:off x="3047998" y="1908810"/>
            <a:ext cx="6923405" cy="1520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28F23A-6414-4823-9300-D892E2F364AC}"/>
              </a:ext>
            </a:extLst>
          </p:cNvPr>
          <p:cNvSpPr/>
          <p:nvPr/>
        </p:nvSpPr>
        <p:spPr>
          <a:xfrm>
            <a:off x="3461701" y="3839407"/>
            <a:ext cx="6096000" cy="12631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солнечный коллектор, 2 – заглушки, 3 – трубопровод холодной воды (гликоль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4 – трубопровод горячей воды (гликоль подача), 5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воздухосбростник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 – предохранительный клапан, 6 – регулируемые вентили.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3573A-52B1-43DA-BD30-C62ADDD7C181}"/>
              </a:ext>
            </a:extLst>
          </p:cNvPr>
          <p:cNvSpPr txBox="1"/>
          <p:nvPr/>
        </p:nvSpPr>
        <p:spPr>
          <a:xfrm>
            <a:off x="2807367" y="517197"/>
            <a:ext cx="7738946" cy="8651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обвязки стандартного модуля солнечного поля коллекторов</a:t>
            </a:r>
          </a:p>
        </p:txBody>
      </p:sp>
    </p:spTree>
    <p:extLst>
      <p:ext uri="{BB962C8B-B14F-4D97-AF65-F5344CB8AC3E}">
        <p14:creationId xmlns:p14="http://schemas.microsoft.com/office/powerpoint/2010/main" val="228743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8947" t="13305" r="19133" b="10515"/>
          <a:stretch/>
        </p:blipFill>
        <p:spPr bwMode="auto">
          <a:xfrm>
            <a:off x="3977226" y="1133226"/>
            <a:ext cx="5110627" cy="3639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227132" y="479957"/>
            <a:ext cx="1041474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Синтезированная схема солнечного теплоснабжения на котельной ротор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8D28C2-9141-48CE-8AAA-96DE8357094C}"/>
              </a:ext>
            </a:extLst>
          </p:cNvPr>
          <p:cNvSpPr/>
          <p:nvPr/>
        </p:nvSpPr>
        <p:spPr>
          <a:xfrm>
            <a:off x="1379622" y="5048267"/>
            <a:ext cx="8823158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1-гелиополе, 2-вентили, 3-воздухосбросник, 4- скоростной теплообменник, 5-расширительный бачок, 6- бак аккумулятор, 7- циркуляционный насос,8- предохранительный клапан, 9-вентельная обвязка насоса, 10,11- трубопровод воды горячего и холодной воды солнечного контура, 12,13,14,15- трубопроводы сетевой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магистрали и в бак аккумулятор, 18- баки компенсаторы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9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514</Words>
  <Application>Microsoft Office PowerPoint</Application>
  <PresentationFormat>Широкоэкранный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Cambria Math</vt:lpstr>
      <vt:lpstr>Constantia</vt:lpstr>
      <vt:lpstr>Tahoma</vt:lpstr>
      <vt:lpstr>TechnicBold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Алайбек</dc:creator>
  <cp:lastModifiedBy>Алайбек</cp:lastModifiedBy>
  <cp:revision>27</cp:revision>
  <dcterms:created xsi:type="dcterms:W3CDTF">2022-03-18T05:12:18Z</dcterms:created>
  <dcterms:modified xsi:type="dcterms:W3CDTF">2022-03-24T06:10:41Z</dcterms:modified>
</cp:coreProperties>
</file>