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0058400" cy="7772400"/>
  <p:notesSz cx="6858000" cy="9144000"/>
  <p:embeddedFontLst>
    <p:embeddedFont>
      <p:font typeface="Calibri" pitchFamily="34" charset="0"/>
      <p:regular r:id="rId4"/>
      <p:bold r:id="rId5"/>
      <p:italic r:id="rId6"/>
      <p:boldItalic r:id="rId7"/>
    </p:embeddedFont>
    <p:embeddedFont>
      <p:font typeface="Poppins Bold Italics" charset="0"/>
      <p:regular r:id="rId8"/>
    </p:embeddedFont>
    <p:embeddedFont>
      <p:font typeface="Arimo Bold" charset="0"/>
      <p:regular r:id="rId9"/>
    </p:embeddedFont>
    <p:embeddedFont>
      <p:font typeface="Arimo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04" d="100"/>
          <a:sy n="104" d="100"/>
        </p:scale>
        <p:origin x="-1500" y="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4.sv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hyperlink" Target="mailto:moldokanova1978@mail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3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75" y="0"/>
            <a:ext cx="3352800" cy="6280888"/>
          </a:xfrm>
          <a:custGeom>
            <a:avLst/>
            <a:gdLst/>
            <a:ahLst/>
            <a:cxnLst/>
            <a:rect l="l" t="t" r="r" b="b"/>
            <a:pathLst>
              <a:path w="3692550" h="5665737">
                <a:moveTo>
                  <a:pt x="0" y="0"/>
                </a:moveTo>
                <a:lnTo>
                  <a:pt x="3692550" y="0"/>
                </a:lnTo>
                <a:lnTo>
                  <a:pt x="3692550" y="5665736"/>
                </a:lnTo>
                <a:lnTo>
                  <a:pt x="0" y="56657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1506" t="-2433" b="-2433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723899"/>
            <a:ext cx="3505200" cy="3644088"/>
            <a:chOff x="0" y="0"/>
            <a:chExt cx="812800" cy="75438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754386"/>
            </a:xfrm>
            <a:custGeom>
              <a:avLst/>
              <a:gdLst/>
              <a:ahLst/>
              <a:cxnLst/>
              <a:rect l="l" t="t" r="r" b="b"/>
              <a:pathLst>
                <a:path w="812800" h="754386">
                  <a:moveTo>
                    <a:pt x="406400" y="0"/>
                  </a:moveTo>
                  <a:cubicBezTo>
                    <a:pt x="181951" y="0"/>
                    <a:pt x="0" y="168875"/>
                    <a:pt x="0" y="377193"/>
                  </a:cubicBezTo>
                  <a:cubicBezTo>
                    <a:pt x="0" y="585511"/>
                    <a:pt x="181951" y="754386"/>
                    <a:pt x="406400" y="754386"/>
                  </a:cubicBezTo>
                  <a:cubicBezTo>
                    <a:pt x="630849" y="754386"/>
                    <a:pt x="812800" y="585511"/>
                    <a:pt x="812800" y="377193"/>
                  </a:cubicBezTo>
                  <a:cubicBezTo>
                    <a:pt x="812800" y="168875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42149"/>
              <a:ext cx="660400" cy="6415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352800" y="0"/>
            <a:ext cx="3352800" cy="7772400"/>
            <a:chOff x="0" y="0"/>
            <a:chExt cx="1168732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68732" cy="2709333"/>
            </a:xfrm>
            <a:custGeom>
              <a:avLst/>
              <a:gdLst/>
              <a:ahLst/>
              <a:cxnLst/>
              <a:rect l="l" t="t" r="r" b="b"/>
              <a:pathLst>
                <a:path w="1168732" h="2709333">
                  <a:moveTo>
                    <a:pt x="0" y="0"/>
                  </a:moveTo>
                  <a:lnTo>
                    <a:pt x="1168732" y="0"/>
                  </a:lnTo>
                  <a:lnTo>
                    <a:pt x="116873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A5DE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168732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21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730231" y="4789376"/>
            <a:ext cx="3352800" cy="2983024"/>
            <a:chOff x="0" y="0"/>
            <a:chExt cx="937963" cy="83451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37963" cy="834516"/>
            </a:xfrm>
            <a:custGeom>
              <a:avLst/>
              <a:gdLst/>
              <a:ahLst/>
              <a:cxnLst/>
              <a:rect l="l" t="t" r="r" b="b"/>
              <a:pathLst>
                <a:path w="937963" h="834516">
                  <a:moveTo>
                    <a:pt x="312823" y="19070"/>
                  </a:moveTo>
                  <a:cubicBezTo>
                    <a:pt x="360755" y="7556"/>
                    <a:pt x="415579" y="0"/>
                    <a:pt x="469234" y="0"/>
                  </a:cubicBezTo>
                  <a:cubicBezTo>
                    <a:pt x="522891" y="0"/>
                    <a:pt x="574522" y="6476"/>
                    <a:pt x="622102" y="17990"/>
                  </a:cubicBezTo>
                  <a:cubicBezTo>
                    <a:pt x="623116" y="18350"/>
                    <a:pt x="624128" y="18350"/>
                    <a:pt x="625139" y="18710"/>
                  </a:cubicBezTo>
                  <a:cubicBezTo>
                    <a:pt x="803823" y="64765"/>
                    <a:pt x="935432" y="186379"/>
                    <a:pt x="937963" y="328984"/>
                  </a:cubicBezTo>
                  <a:lnTo>
                    <a:pt x="937963" y="834516"/>
                  </a:lnTo>
                  <a:lnTo>
                    <a:pt x="0" y="834516"/>
                  </a:lnTo>
                  <a:lnTo>
                    <a:pt x="0" y="329360"/>
                  </a:lnTo>
                  <a:cubicBezTo>
                    <a:pt x="2531" y="185660"/>
                    <a:pt x="132115" y="64045"/>
                    <a:pt x="312823" y="19070"/>
                  </a:cubicBezTo>
                  <a:close/>
                </a:path>
              </a:pathLst>
            </a:custGeom>
            <a:blipFill>
              <a:blip r:embed="rId3"/>
              <a:stretch>
                <a:fillRect l="-17033" r="-17033"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>
            <a:off x="7156737" y="4950403"/>
            <a:ext cx="699360" cy="712311"/>
          </a:xfrm>
          <a:custGeom>
            <a:avLst/>
            <a:gdLst/>
            <a:ahLst/>
            <a:cxnLst/>
            <a:rect l="l" t="t" r="r" b="b"/>
            <a:pathLst>
              <a:path w="699360" h="712311">
                <a:moveTo>
                  <a:pt x="0" y="0"/>
                </a:moveTo>
                <a:lnTo>
                  <a:pt x="699359" y="0"/>
                </a:lnTo>
                <a:lnTo>
                  <a:pt x="699359" y="712310"/>
                </a:lnTo>
                <a:lnTo>
                  <a:pt x="0" y="7123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6375" y="685800"/>
            <a:ext cx="3352800" cy="7086600"/>
            <a:chOff x="0" y="0"/>
            <a:chExt cx="816122" cy="165737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6122" cy="1657370"/>
            </a:xfrm>
            <a:custGeom>
              <a:avLst/>
              <a:gdLst/>
              <a:ahLst/>
              <a:cxnLst/>
              <a:rect l="l" t="t" r="r" b="b"/>
              <a:pathLst>
                <a:path w="816122" h="1657370">
                  <a:moveTo>
                    <a:pt x="272188" y="19070"/>
                  </a:moveTo>
                  <a:cubicBezTo>
                    <a:pt x="313893" y="7556"/>
                    <a:pt x="361595" y="0"/>
                    <a:pt x="408281" y="0"/>
                  </a:cubicBezTo>
                  <a:cubicBezTo>
                    <a:pt x="454968" y="0"/>
                    <a:pt x="499892" y="6476"/>
                    <a:pt x="541291" y="17990"/>
                  </a:cubicBezTo>
                  <a:cubicBezTo>
                    <a:pt x="542173" y="18350"/>
                    <a:pt x="543054" y="18350"/>
                    <a:pt x="543934" y="18710"/>
                  </a:cubicBezTo>
                  <a:cubicBezTo>
                    <a:pt x="699407" y="64765"/>
                    <a:pt x="813920" y="186379"/>
                    <a:pt x="816122" y="347262"/>
                  </a:cubicBezTo>
                  <a:lnTo>
                    <a:pt x="816122" y="1657370"/>
                  </a:lnTo>
                  <a:lnTo>
                    <a:pt x="0" y="1657370"/>
                  </a:lnTo>
                  <a:lnTo>
                    <a:pt x="0" y="348235"/>
                  </a:lnTo>
                  <a:cubicBezTo>
                    <a:pt x="2202" y="185660"/>
                    <a:pt x="114953" y="64045"/>
                    <a:pt x="272188" y="19070"/>
                  </a:cubicBezTo>
                  <a:close/>
                </a:path>
              </a:pathLst>
            </a:custGeom>
            <a:blipFill>
              <a:blip r:embed="rId6"/>
              <a:stretch>
                <a:fillRect l="-131320" r="-131320"/>
              </a:stretch>
            </a:blipFill>
          </p:spPr>
        </p:sp>
      </p:grpSp>
      <p:sp>
        <p:nvSpPr>
          <p:cNvPr id="14" name="Freeform 14"/>
          <p:cNvSpPr/>
          <p:nvPr/>
        </p:nvSpPr>
        <p:spPr>
          <a:xfrm>
            <a:off x="3352800" y="0"/>
            <a:ext cx="3352800" cy="4238398"/>
          </a:xfrm>
          <a:custGeom>
            <a:avLst/>
            <a:gdLst/>
            <a:ahLst/>
            <a:cxnLst/>
            <a:rect l="l" t="t" r="r" b="b"/>
            <a:pathLst>
              <a:path w="3352800" h="4238398">
                <a:moveTo>
                  <a:pt x="0" y="0"/>
                </a:moveTo>
                <a:lnTo>
                  <a:pt x="3352800" y="0"/>
                </a:lnTo>
                <a:lnTo>
                  <a:pt x="3352800" y="4238398"/>
                </a:lnTo>
                <a:lnTo>
                  <a:pt x="0" y="423839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59501" r="-121871" b="-25201"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7543800" y="228600"/>
            <a:ext cx="1828800" cy="990599"/>
          </a:xfrm>
          <a:custGeom>
            <a:avLst/>
            <a:gdLst/>
            <a:ahLst/>
            <a:cxnLst/>
            <a:rect l="l" t="t" r="r" b="b"/>
            <a:pathLst>
              <a:path w="1516404" h="774855">
                <a:moveTo>
                  <a:pt x="0" y="0"/>
                </a:moveTo>
                <a:lnTo>
                  <a:pt x="1516404" y="0"/>
                </a:lnTo>
                <a:lnTo>
                  <a:pt x="1516404" y="774855"/>
                </a:lnTo>
                <a:lnTo>
                  <a:pt x="0" y="77485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7059049" y="1380226"/>
            <a:ext cx="2735312" cy="3731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7"/>
              </a:lnSpc>
            </a:pPr>
            <a:r>
              <a:rPr lang="en-US" sz="1200" dirty="0">
                <a:solidFill>
                  <a:srgbClr val="0647CC"/>
                </a:solidFill>
                <a:latin typeface="Winter Solid"/>
                <a:ea typeface="Winter Solid"/>
                <a:cs typeface="Winter Solid"/>
                <a:sym typeface="Winter Solid"/>
              </a:rPr>
              <a:t>ТЕХНОЛОГИЯ ИНСТИТУТУ</a:t>
            </a:r>
          </a:p>
          <a:p>
            <a:pPr algn="ctr">
              <a:lnSpc>
                <a:spcPts val="1260"/>
              </a:lnSpc>
            </a:pPr>
            <a:endParaRPr lang="ru-RU" sz="1826" dirty="0" smtClean="0">
              <a:solidFill>
                <a:srgbClr val="0647CC"/>
              </a:solidFill>
              <a:latin typeface="Winter Solid"/>
              <a:ea typeface="Winter Solid"/>
              <a:cs typeface="Winter Solid"/>
              <a:sym typeface="Winter Solid"/>
            </a:endParaRPr>
          </a:p>
          <a:p>
            <a:pPr algn="ctr">
              <a:lnSpc>
                <a:spcPts val="1260"/>
              </a:lnSpc>
            </a:pPr>
            <a:endParaRPr lang="ru-RU" sz="1826" dirty="0">
              <a:solidFill>
                <a:srgbClr val="0647CC"/>
              </a:solidFill>
              <a:latin typeface="Winter Solid"/>
              <a:ea typeface="Winter Solid"/>
              <a:cs typeface="Winter Solid"/>
              <a:sym typeface="Winter Solid"/>
            </a:endParaRPr>
          </a:p>
          <a:p>
            <a:pPr algn="ctr">
              <a:lnSpc>
                <a:spcPts val="1260"/>
              </a:lnSpc>
            </a:pPr>
            <a:endParaRPr lang="ru-RU" sz="1826" dirty="0" smtClean="0">
              <a:solidFill>
                <a:srgbClr val="0647CC"/>
              </a:solidFill>
              <a:latin typeface="Winter Solid"/>
              <a:ea typeface="Winter Solid"/>
              <a:cs typeface="Winter Solid"/>
              <a:sym typeface="Winter Solid"/>
            </a:endParaRPr>
          </a:p>
          <a:p>
            <a:pPr algn="ctr">
              <a:lnSpc>
                <a:spcPts val="1260"/>
              </a:lnSpc>
            </a:pPr>
            <a:endParaRPr lang="ru-RU" sz="1826" dirty="0">
              <a:solidFill>
                <a:srgbClr val="0647CC"/>
              </a:solidFill>
              <a:latin typeface="Winter Solid"/>
              <a:ea typeface="Winter Solid"/>
              <a:cs typeface="Winter Solid"/>
              <a:sym typeface="Winter Solid"/>
            </a:endParaRPr>
          </a:p>
          <a:p>
            <a:pPr algn="ctr">
              <a:lnSpc>
                <a:spcPts val="1260"/>
              </a:lnSpc>
            </a:pPr>
            <a:endParaRPr lang="en-US" sz="1826" dirty="0" smtClean="0">
              <a:solidFill>
                <a:srgbClr val="0647CC"/>
              </a:solidFill>
              <a:latin typeface="Winter Solid"/>
              <a:ea typeface="Winter Solid"/>
              <a:cs typeface="Winter Solid"/>
              <a:sym typeface="Winter Solid"/>
            </a:endParaRPr>
          </a:p>
          <a:p>
            <a:pPr algn="ctr">
              <a:lnSpc>
                <a:spcPts val="1545"/>
              </a:lnSpc>
            </a:pPr>
            <a:r>
              <a:rPr lang="en-US" sz="1200" b="1" dirty="0" err="1" smtClean="0">
                <a:solidFill>
                  <a:srgbClr val="392B20"/>
                </a:solidFill>
                <a:latin typeface="Monterchi Sans Bold"/>
                <a:ea typeface="Monterchi Sans Bold"/>
                <a:cs typeface="Monterchi Sans Bold"/>
                <a:sym typeface="Monterchi Sans Bold"/>
              </a:rPr>
              <a:t>Химия</a:t>
            </a:r>
            <a:r>
              <a:rPr lang="en-US" sz="1200" b="1" dirty="0" smtClean="0">
                <a:solidFill>
                  <a:srgbClr val="392B20"/>
                </a:solidFill>
                <a:latin typeface="Monterchi Sans Bold"/>
                <a:ea typeface="Monterchi Sans Bold"/>
                <a:cs typeface="Monterchi Sans Bold"/>
                <a:sym typeface="Monterchi Sans Bold"/>
              </a:rPr>
              <a:t> </a:t>
            </a:r>
            <a:r>
              <a:rPr lang="en-US" sz="1200" b="1" dirty="0" err="1" smtClean="0">
                <a:solidFill>
                  <a:srgbClr val="392B20"/>
                </a:solidFill>
                <a:latin typeface="Monterchi Sans Bold"/>
                <a:ea typeface="Monterchi Sans Bold"/>
                <a:cs typeface="Monterchi Sans Bold"/>
                <a:sym typeface="Monterchi Sans Bold"/>
              </a:rPr>
              <a:t>жана</a:t>
            </a:r>
            <a:r>
              <a:rPr lang="en-US" sz="1200" b="1" dirty="0" smtClean="0">
                <a:solidFill>
                  <a:srgbClr val="392B20"/>
                </a:solidFill>
                <a:latin typeface="Monterchi Sans Bold"/>
                <a:ea typeface="Monterchi Sans Bold"/>
                <a:cs typeface="Monterchi Sans Bold"/>
                <a:sym typeface="Monterchi Sans Bold"/>
              </a:rPr>
              <a:t> </a:t>
            </a:r>
            <a:r>
              <a:rPr lang="en-US" sz="1200" b="1" dirty="0" err="1" smtClean="0">
                <a:solidFill>
                  <a:srgbClr val="392B20"/>
                </a:solidFill>
                <a:latin typeface="Monterchi Sans Bold"/>
                <a:ea typeface="Monterchi Sans Bold"/>
                <a:cs typeface="Monterchi Sans Bold"/>
                <a:sym typeface="Monterchi Sans Bold"/>
              </a:rPr>
              <a:t>химиялык</a:t>
            </a:r>
            <a:r>
              <a:rPr lang="en-US" sz="1200" b="1" dirty="0" smtClean="0">
                <a:solidFill>
                  <a:srgbClr val="392B20"/>
                </a:solidFill>
                <a:latin typeface="Monterchi Sans Bold"/>
                <a:ea typeface="Monterchi Sans Bold"/>
                <a:cs typeface="Monterchi Sans Bold"/>
                <a:sym typeface="Monterchi Sans Bold"/>
              </a:rPr>
              <a:t> </a:t>
            </a:r>
            <a:r>
              <a:rPr lang="en-US" sz="1200" b="1" dirty="0" err="1" smtClean="0">
                <a:solidFill>
                  <a:srgbClr val="392B20"/>
                </a:solidFill>
                <a:latin typeface="Monterchi Sans Bold"/>
                <a:ea typeface="Monterchi Sans Bold"/>
                <a:cs typeface="Monterchi Sans Bold"/>
                <a:sym typeface="Monterchi Sans Bold"/>
              </a:rPr>
              <a:t>технологиялар</a:t>
            </a:r>
            <a:r>
              <a:rPr lang="en-US" sz="1200" b="1" dirty="0" smtClean="0">
                <a:solidFill>
                  <a:srgbClr val="392B20"/>
                </a:solidFill>
                <a:latin typeface="Monterchi Sans Bold"/>
                <a:ea typeface="Monterchi Sans Bold"/>
                <a:cs typeface="Monterchi Sans Bold"/>
                <a:sym typeface="Monterchi Sans Bold"/>
              </a:rPr>
              <a:t> </a:t>
            </a:r>
            <a:r>
              <a:rPr lang="en-US" sz="1200" b="1" dirty="0" err="1" smtClean="0">
                <a:solidFill>
                  <a:srgbClr val="392B20"/>
                </a:solidFill>
                <a:latin typeface="Monterchi Sans Bold"/>
                <a:ea typeface="Monterchi Sans Bold"/>
                <a:cs typeface="Monterchi Sans Bold"/>
                <a:sym typeface="Monterchi Sans Bold"/>
              </a:rPr>
              <a:t>кафедрасы</a:t>
            </a:r>
            <a:endParaRPr lang="en-US" sz="1200" b="1" dirty="0" smtClean="0">
              <a:solidFill>
                <a:srgbClr val="392B20"/>
              </a:solidFill>
              <a:latin typeface="Monterchi Sans Bold"/>
              <a:ea typeface="Monterchi Sans Bold"/>
              <a:cs typeface="Monterchi Sans Bold"/>
              <a:sym typeface="Monterchi Sans Bold"/>
            </a:endParaRPr>
          </a:p>
          <a:p>
            <a:pPr algn="ctr">
              <a:lnSpc>
                <a:spcPts val="1746"/>
              </a:lnSpc>
            </a:pPr>
            <a:endParaRPr lang="en-US" sz="1100" b="1" dirty="0" smtClean="0">
              <a:solidFill>
                <a:srgbClr val="392B20"/>
              </a:solidFill>
              <a:latin typeface="Monterchi Sans Bold"/>
              <a:ea typeface="Monterchi Sans Bold"/>
              <a:cs typeface="Monterchi Sans Bold"/>
              <a:sym typeface="Monterchi Sans Bold"/>
            </a:endParaRPr>
          </a:p>
          <a:p>
            <a:pPr algn="ctr">
              <a:lnSpc>
                <a:spcPts val="1746"/>
              </a:lnSpc>
            </a:pPr>
            <a:r>
              <a:rPr lang="en-US" sz="1100" b="1" dirty="0" smtClean="0">
                <a:solidFill>
                  <a:srgbClr val="392B20"/>
                </a:solidFill>
                <a:latin typeface="Arimo Bold"/>
                <a:ea typeface="Arimo Bold"/>
                <a:cs typeface="Arimo Bold"/>
                <a:sym typeface="Arimo Bold"/>
              </a:rPr>
              <a:t>ЭҢ ЗАМАНБАПТУУ, ЖОГОРКУ ДЕҢГЭЭЛДЕ ТӨЛӨНҮҮЧҮ КЕСИПКЕ ЭЭ БОЛГУҢУЗ КЕЛСЕ, АНДА</a:t>
            </a:r>
          </a:p>
          <a:p>
            <a:pPr algn="ctr">
              <a:lnSpc>
                <a:spcPts val="1746"/>
              </a:lnSpc>
            </a:pPr>
            <a:r>
              <a:rPr lang="en-US" sz="1100" b="1" dirty="0" smtClean="0">
                <a:solidFill>
                  <a:srgbClr val="392B2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1100" b="1" dirty="0" smtClean="0">
                <a:solidFill>
                  <a:srgbClr val="0647CC"/>
                </a:solidFill>
                <a:latin typeface="Arimo Bold"/>
                <a:ea typeface="Arimo Bold"/>
                <a:cs typeface="Arimo Bold"/>
                <a:sym typeface="Arimo Bold"/>
              </a:rPr>
              <a:t>«ХИМИЯЛЫК ТЕХНОЛОГИЯ»</a:t>
            </a:r>
            <a:r>
              <a:rPr lang="en-US" sz="1100" b="1" dirty="0" smtClean="0">
                <a:solidFill>
                  <a:srgbClr val="392B2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1100" b="1" dirty="0" err="1" smtClean="0">
                <a:solidFill>
                  <a:srgbClr val="392B20"/>
                </a:solidFill>
                <a:latin typeface="Arimo Bold"/>
                <a:ea typeface="Arimo Bold"/>
                <a:cs typeface="Arimo Bold"/>
                <a:sym typeface="Arimo Bold"/>
              </a:rPr>
              <a:t>багытына</a:t>
            </a:r>
            <a:r>
              <a:rPr lang="en-US" sz="1100" b="1" dirty="0" smtClean="0">
                <a:solidFill>
                  <a:srgbClr val="392B20"/>
                </a:solidFill>
                <a:latin typeface="Arimo Bold"/>
                <a:ea typeface="Arimo Bold"/>
                <a:cs typeface="Arimo Bold"/>
                <a:sym typeface="Arimo Bold"/>
              </a:rPr>
              <a:t>,</a:t>
            </a:r>
          </a:p>
          <a:p>
            <a:pPr algn="ctr">
              <a:lnSpc>
                <a:spcPts val="1746"/>
              </a:lnSpc>
            </a:pPr>
            <a:r>
              <a:rPr lang="en-US" sz="1100" b="1" dirty="0" smtClean="0">
                <a:solidFill>
                  <a:srgbClr val="0647CC"/>
                </a:solidFill>
                <a:latin typeface="Arimo Bold"/>
                <a:ea typeface="Arimo Bold"/>
                <a:cs typeface="Arimo Bold"/>
                <a:sym typeface="Arimo Bold"/>
              </a:rPr>
              <a:t>«ХИМИК-ИЗИЛДӨӨЧҮ»</a:t>
            </a:r>
            <a:r>
              <a:rPr lang="en-US" sz="1100" b="1" dirty="0" smtClean="0">
                <a:solidFill>
                  <a:srgbClr val="392B2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1100" b="1" dirty="0" err="1" smtClean="0">
                <a:solidFill>
                  <a:srgbClr val="392B20"/>
                </a:solidFill>
                <a:latin typeface="Arimo Bold"/>
                <a:ea typeface="Arimo Bold"/>
                <a:cs typeface="Arimo Bold"/>
                <a:sym typeface="Arimo Bold"/>
              </a:rPr>
              <a:t>профилине</a:t>
            </a:r>
            <a:r>
              <a:rPr lang="en-US" sz="1100" b="1" dirty="0" smtClean="0">
                <a:solidFill>
                  <a:srgbClr val="392B20"/>
                </a:solidFill>
                <a:latin typeface="Arimo Bold"/>
                <a:ea typeface="Arimo Bold"/>
                <a:cs typeface="Arimo Bold"/>
                <a:sym typeface="Arimo Bold"/>
              </a:rPr>
              <a:t> ОКУУГА ТАПШЫРЫҢЫЗ!</a:t>
            </a:r>
          </a:p>
          <a:p>
            <a:pPr algn="ctr">
              <a:lnSpc>
                <a:spcPts val="1746"/>
              </a:lnSpc>
            </a:pPr>
            <a:endParaRPr lang="en-US" sz="1247" b="1" dirty="0">
              <a:solidFill>
                <a:srgbClr val="392B20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marL="0" lvl="0" indent="0" algn="ctr">
              <a:lnSpc>
                <a:spcPts val="1746"/>
              </a:lnSpc>
              <a:spcBef>
                <a:spcPct val="0"/>
              </a:spcBef>
            </a:pPr>
            <a:endParaRPr lang="en-US" sz="1247" b="1" dirty="0">
              <a:solidFill>
                <a:srgbClr val="392B20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3607212" y="4574381"/>
            <a:ext cx="2843977" cy="2832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1"/>
              </a:lnSpc>
            </a:pPr>
            <a:r>
              <a:rPr lang="en-US" sz="1032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ХИМИЯ ЖАНА ХИМИЯЛЫК ТЕХНОЛОГИЯЛАР КАФЕДРАСЫНА</a:t>
            </a:r>
          </a:p>
          <a:p>
            <a:pPr algn="ctr">
              <a:lnSpc>
                <a:spcPts val="1661"/>
              </a:lnSpc>
            </a:pPr>
            <a:r>
              <a:rPr lang="en-US" sz="1032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ТААНЫШУУГА КОШ КЕЛИНИЗДЕР!</a:t>
            </a:r>
          </a:p>
          <a:p>
            <a:pPr algn="ctr">
              <a:lnSpc>
                <a:spcPts val="1661"/>
              </a:lnSpc>
            </a:pPr>
            <a:r>
              <a:rPr lang="en-US" sz="1032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Биздин</a:t>
            </a:r>
            <a:r>
              <a:rPr lang="en-US" sz="1032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1032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дарек</a:t>
            </a:r>
            <a:r>
              <a:rPr lang="en-US" sz="1032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: </a:t>
            </a:r>
          </a:p>
          <a:p>
            <a:pPr algn="ctr">
              <a:lnSpc>
                <a:spcPts val="1661"/>
              </a:lnSpc>
            </a:pPr>
            <a:r>
              <a:rPr lang="en-US" sz="1032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Ч. </a:t>
            </a:r>
            <a:r>
              <a:rPr lang="en-US" sz="1032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Айтматов</a:t>
            </a:r>
            <a:r>
              <a:rPr lang="en-US" sz="1032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1032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пр</a:t>
            </a:r>
            <a:r>
              <a:rPr lang="en-US" sz="1032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., 66,</a:t>
            </a:r>
          </a:p>
          <a:p>
            <a:pPr algn="ctr">
              <a:lnSpc>
                <a:spcPts val="1661"/>
              </a:lnSpc>
            </a:pPr>
            <a:r>
              <a:rPr lang="en-US" sz="1032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И.Раззаков</a:t>
            </a:r>
            <a:r>
              <a:rPr lang="en-US" sz="1032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1032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атындагы</a:t>
            </a:r>
            <a:r>
              <a:rPr lang="en-US" sz="1032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КМТУ, </a:t>
            </a:r>
            <a:r>
              <a:rPr lang="en-US" sz="1032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бөлмө</a:t>
            </a:r>
            <a:r>
              <a:rPr lang="en-US" sz="1032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. 1/234</a:t>
            </a:r>
          </a:p>
          <a:p>
            <a:pPr algn="ctr">
              <a:lnSpc>
                <a:spcPts val="1661"/>
              </a:lnSpc>
            </a:pPr>
            <a:r>
              <a:rPr lang="en-US" sz="1032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Тел</a:t>
            </a:r>
            <a:r>
              <a:rPr lang="en-US" sz="1032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. (0312) 54-19-21 </a:t>
            </a:r>
          </a:p>
          <a:p>
            <a:pPr algn="ctr">
              <a:lnSpc>
                <a:spcPts val="1661"/>
              </a:lnSpc>
            </a:pPr>
            <a:r>
              <a:rPr lang="en-US" sz="1032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(</a:t>
            </a:r>
            <a:r>
              <a:rPr lang="en-US" sz="1032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кабыл</a:t>
            </a:r>
            <a:r>
              <a:rPr lang="en-US" sz="1032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1032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алуу</a:t>
            </a:r>
            <a:r>
              <a:rPr lang="en-US" sz="1032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1032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комиссиясы</a:t>
            </a:r>
            <a:r>
              <a:rPr lang="en-US" sz="1032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)</a:t>
            </a:r>
          </a:p>
          <a:p>
            <a:pPr algn="ctr">
              <a:lnSpc>
                <a:spcPts val="1661"/>
              </a:lnSpc>
            </a:pPr>
            <a:r>
              <a:rPr lang="en-US" sz="1032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Байланыш</a:t>
            </a:r>
            <a:r>
              <a:rPr lang="en-US" sz="1032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1032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адамы</a:t>
            </a:r>
            <a:r>
              <a:rPr lang="en-US" sz="1032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-</a:t>
            </a:r>
          </a:p>
          <a:p>
            <a:pPr algn="ctr">
              <a:lnSpc>
                <a:spcPts val="1661"/>
              </a:lnSpc>
            </a:pPr>
            <a:r>
              <a:rPr lang="en-US" sz="1032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Молдоканова</a:t>
            </a:r>
            <a:r>
              <a:rPr lang="en-US" sz="1032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1032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Динара</a:t>
            </a:r>
            <a:r>
              <a:rPr lang="en-US" sz="1032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1032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Амантуровна</a:t>
            </a:r>
            <a:endParaRPr lang="en-US" sz="1032" b="1" i="1" dirty="0">
              <a:solidFill>
                <a:srgbClr val="000000"/>
              </a:solidFill>
              <a:latin typeface="Poppins Bold Italics"/>
              <a:ea typeface="Poppins Bold Italics"/>
              <a:cs typeface="Poppins Bold Italics"/>
              <a:sym typeface="Poppins Bold Italics"/>
            </a:endParaRPr>
          </a:p>
          <a:p>
            <a:pPr algn="ctr">
              <a:lnSpc>
                <a:spcPts val="1661"/>
              </a:lnSpc>
            </a:pPr>
            <a:r>
              <a:rPr lang="en-US" sz="1032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Тел</a:t>
            </a:r>
            <a:r>
              <a:rPr lang="en-US" sz="1032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. 0312561502</a:t>
            </a:r>
          </a:p>
          <a:p>
            <a:pPr algn="ctr">
              <a:lnSpc>
                <a:spcPts val="1661"/>
              </a:lnSpc>
            </a:pPr>
            <a:r>
              <a:rPr lang="en-US" sz="1032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Моб</a:t>
            </a:r>
            <a:r>
              <a:rPr lang="en-US" sz="1032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. 0502208010</a:t>
            </a:r>
          </a:p>
          <a:p>
            <a:pPr algn="ctr">
              <a:lnSpc>
                <a:spcPts val="1661"/>
              </a:lnSpc>
            </a:pPr>
            <a:r>
              <a:rPr lang="en-US" sz="1032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e-mail: </a:t>
            </a:r>
            <a:r>
              <a:rPr lang="en-US" sz="1032" b="1" i="1" u="sng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  <a:hlinkClick r:id="rId9" tooltip="mailto:moldokanova1978@mail.ru"/>
              </a:rPr>
              <a:t>moldokanova1978@mail.ru</a:t>
            </a:r>
            <a:r>
              <a:rPr lang="en-US" sz="1032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 </a:t>
            </a:r>
          </a:p>
          <a:p>
            <a:pPr marL="0" lvl="0" indent="0" algn="ctr">
              <a:lnSpc>
                <a:spcPts val="1176"/>
              </a:lnSpc>
            </a:pPr>
            <a:endParaRPr lang="en-US" sz="1032" b="1" i="1" dirty="0">
              <a:solidFill>
                <a:srgbClr val="000000"/>
              </a:solidFill>
              <a:latin typeface="Poppins Bold Italics"/>
              <a:ea typeface="Poppins Bold Italics"/>
              <a:cs typeface="Poppins Bold Italics"/>
              <a:sym typeface="Poppins Bold Italics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01804" y="1856421"/>
            <a:ext cx="609653" cy="61574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3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52800" y="12843"/>
            <a:ext cx="3352800" cy="7772400"/>
            <a:chOff x="0" y="0"/>
            <a:chExt cx="1168732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68732" cy="2709333"/>
            </a:xfrm>
            <a:custGeom>
              <a:avLst/>
              <a:gdLst/>
              <a:ahLst/>
              <a:cxnLst/>
              <a:rect l="l" t="t" r="r" b="b"/>
              <a:pathLst>
                <a:path w="1168732" h="2709333">
                  <a:moveTo>
                    <a:pt x="0" y="0"/>
                  </a:moveTo>
                  <a:lnTo>
                    <a:pt x="1168732" y="0"/>
                  </a:lnTo>
                  <a:lnTo>
                    <a:pt x="116873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A5DE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168732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00789" y="4017422"/>
            <a:ext cx="2823411" cy="3138776"/>
            <a:chOff x="0" y="0"/>
            <a:chExt cx="1246967" cy="138624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46967" cy="1386249"/>
            </a:xfrm>
            <a:custGeom>
              <a:avLst/>
              <a:gdLst/>
              <a:ahLst/>
              <a:cxnLst/>
              <a:rect l="l" t="t" r="r" b="b"/>
              <a:pathLst>
                <a:path w="1246967" h="1386249">
                  <a:moveTo>
                    <a:pt x="623484" y="0"/>
                  </a:moveTo>
                  <a:cubicBezTo>
                    <a:pt x="279143" y="0"/>
                    <a:pt x="0" y="310322"/>
                    <a:pt x="0" y="693125"/>
                  </a:cubicBezTo>
                  <a:cubicBezTo>
                    <a:pt x="0" y="1075927"/>
                    <a:pt x="279143" y="1386249"/>
                    <a:pt x="623484" y="1386249"/>
                  </a:cubicBezTo>
                  <a:cubicBezTo>
                    <a:pt x="967824" y="1386249"/>
                    <a:pt x="1246967" y="1075927"/>
                    <a:pt x="1246967" y="693125"/>
                  </a:cubicBezTo>
                  <a:cubicBezTo>
                    <a:pt x="1246967" y="310322"/>
                    <a:pt x="967824" y="0"/>
                    <a:pt x="623484" y="0"/>
                  </a:cubicBezTo>
                  <a:close/>
                </a:path>
              </a:pathLst>
            </a:custGeom>
            <a:blipFill>
              <a:blip r:embed="rId2"/>
              <a:stretch>
                <a:fillRect l="-57376" r="-19337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6705600" y="0"/>
            <a:ext cx="3352800" cy="2443718"/>
            <a:chOff x="0" y="0"/>
            <a:chExt cx="756375" cy="5512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56375" cy="551290"/>
            </a:xfrm>
            <a:custGeom>
              <a:avLst/>
              <a:gdLst/>
              <a:ahLst/>
              <a:cxnLst/>
              <a:rect l="l" t="t" r="r" b="b"/>
              <a:pathLst>
                <a:path w="756375" h="551290">
                  <a:moveTo>
                    <a:pt x="252261" y="532221"/>
                  </a:moveTo>
                  <a:cubicBezTo>
                    <a:pt x="291038" y="543735"/>
                    <a:pt x="335123" y="551290"/>
                    <a:pt x="378391" y="551290"/>
                  </a:cubicBezTo>
                  <a:cubicBezTo>
                    <a:pt x="421660" y="551290"/>
                    <a:pt x="463295" y="544813"/>
                    <a:pt x="501664" y="533299"/>
                  </a:cubicBezTo>
                  <a:cubicBezTo>
                    <a:pt x="502481" y="532940"/>
                    <a:pt x="503297" y="532940"/>
                    <a:pt x="504113" y="532581"/>
                  </a:cubicBezTo>
                  <a:cubicBezTo>
                    <a:pt x="648204" y="486525"/>
                    <a:pt x="754334" y="364911"/>
                    <a:pt x="756375" y="228597"/>
                  </a:cubicBezTo>
                  <a:lnTo>
                    <a:pt x="756375" y="0"/>
                  </a:lnTo>
                  <a:lnTo>
                    <a:pt x="0" y="0"/>
                  </a:lnTo>
                  <a:lnTo>
                    <a:pt x="0" y="228427"/>
                  </a:lnTo>
                  <a:cubicBezTo>
                    <a:pt x="2041" y="365630"/>
                    <a:pt x="106537" y="487245"/>
                    <a:pt x="252261" y="532221"/>
                  </a:cubicBezTo>
                  <a:close/>
                </a:path>
              </a:pathLst>
            </a:custGeom>
            <a:blipFill>
              <a:blip r:embed="rId3"/>
              <a:stretch>
                <a:fillRect t="-13140" b="-26860"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6934200" y="2585466"/>
            <a:ext cx="2831273" cy="4409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668"/>
              </a:lnSpc>
            </a:pPr>
            <a:r>
              <a:rPr lang="en-US" sz="12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менен бирге түзүлгөн "Химия жана химиялык технологиялар" кафедрасы ишке ашырат. Кафедранын жогорку илимий жана кесиптик потенциалы магистратурада, аспирантурада, докторантурада билимин улантууга мүмкүндүк берген сапаттуу билим берүүнү камсыз кылат. </a:t>
            </a:r>
          </a:p>
          <a:p>
            <a:pPr algn="just">
              <a:lnSpc>
                <a:spcPts val="1668"/>
              </a:lnSpc>
            </a:pPr>
            <a:r>
              <a:rPr lang="en-US" sz="12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Окуу мезгилинде (4 жыл) студенттер химиялык дисциплиналардын толук курсун өтүшөт: органикалык эмес жана органикалык химия, аналитикалык химия жана анализдин физикалык-химиялык ыкмалары, физикалык жана коллоиддик химия, мунай жана газ химиясы, жалпы химиялык технология, кванттык химия, илимий изилдөө ыкмалары, нанотехнологиялык изил-дөө практикуму ж.б.</a:t>
            </a:r>
          </a:p>
          <a:p>
            <a:pPr algn="just">
              <a:lnSpc>
                <a:spcPts val="1668"/>
              </a:lnSpc>
            </a:pPr>
            <a:r>
              <a:rPr lang="en-US" sz="12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</a:p>
          <a:p>
            <a:pPr marL="0" lvl="0" indent="0" algn="just">
              <a:lnSpc>
                <a:spcPts val="1668"/>
              </a:lnSpc>
            </a:pPr>
            <a:endParaRPr lang="en-US" sz="120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501487" y="115937"/>
            <a:ext cx="2901539" cy="7899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368"/>
              </a:lnSpc>
            </a:pPr>
            <a:r>
              <a:rPr lang="ru-RU" sz="1200" dirty="0" smtClean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   </a:t>
            </a:r>
            <a:r>
              <a:rPr lang="en-US" sz="1200" dirty="0" err="1" smtClean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Химик</a:t>
            </a:r>
            <a:r>
              <a:rPr lang="en-US" sz="1200" dirty="0" smtClean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изилдөөчү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адам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ишмер-дүүлүгүнүн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бардык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чөйрөлөрүндө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 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суроо-талапка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ээ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: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билим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берүү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жана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илимий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ишмердүүлүктө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тамак-аш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өнөр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жайында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медицинада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фармацев-тикада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нефтини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кайра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иштетүүдө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өндүрүштө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металлургияда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ж.б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. </a:t>
            </a:r>
          </a:p>
          <a:p>
            <a:pPr algn="just">
              <a:lnSpc>
                <a:spcPts val="1368"/>
              </a:lnSpc>
            </a:pP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 </a:t>
            </a:r>
            <a:endParaRPr lang="ru-RU" sz="1200" dirty="0" smtClean="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algn="just">
              <a:lnSpc>
                <a:spcPts val="1368"/>
              </a:lnSpc>
            </a:pPr>
            <a:endParaRPr lang="ru-RU" sz="1200" dirty="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algn="just">
              <a:lnSpc>
                <a:spcPts val="1368"/>
              </a:lnSpc>
            </a:pPr>
            <a:endParaRPr lang="ru-RU" sz="1200" dirty="0" smtClean="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algn="just">
              <a:lnSpc>
                <a:spcPts val="1368"/>
              </a:lnSpc>
            </a:pPr>
            <a:endParaRPr lang="ru-RU" sz="1200" dirty="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algn="just">
              <a:lnSpc>
                <a:spcPts val="1368"/>
              </a:lnSpc>
            </a:pPr>
            <a:endParaRPr lang="ru-RU" sz="1200" dirty="0" smtClean="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algn="just">
              <a:lnSpc>
                <a:spcPts val="1368"/>
              </a:lnSpc>
            </a:pPr>
            <a:endParaRPr lang="ru-RU" sz="1200" dirty="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algn="just">
              <a:lnSpc>
                <a:spcPts val="1368"/>
              </a:lnSpc>
            </a:pPr>
            <a:endParaRPr lang="ru-RU" sz="1200" dirty="0" smtClean="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algn="just">
              <a:lnSpc>
                <a:spcPts val="1368"/>
              </a:lnSpc>
            </a:pPr>
            <a:endParaRPr lang="ru-RU" sz="1200" dirty="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algn="just">
              <a:lnSpc>
                <a:spcPts val="1368"/>
              </a:lnSpc>
            </a:pPr>
            <a:endParaRPr lang="ru-RU" sz="1200" dirty="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algn="just">
              <a:lnSpc>
                <a:spcPts val="1368"/>
              </a:lnSpc>
            </a:pPr>
            <a:endParaRPr lang="ru-RU" sz="1200" dirty="0" smtClean="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algn="just">
              <a:lnSpc>
                <a:spcPts val="1368"/>
              </a:lnSpc>
            </a:pPr>
            <a:r>
              <a:rPr lang="en-US" sz="1200" dirty="0" smtClean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endParaRPr lang="ru-RU" sz="1200" dirty="0" smtClean="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algn="just">
              <a:lnSpc>
                <a:spcPts val="1368"/>
              </a:lnSpc>
            </a:pPr>
            <a:endParaRPr lang="ru-RU" sz="1200" dirty="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algn="just">
              <a:lnSpc>
                <a:spcPts val="1368"/>
              </a:lnSpc>
            </a:pPr>
            <a:r>
              <a:rPr lang="ru-RU" sz="1200" dirty="0" smtClean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   </a:t>
            </a:r>
            <a:r>
              <a:rPr lang="en-US" sz="1200" dirty="0" smtClean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“</a:t>
            </a:r>
            <a:r>
              <a:rPr lang="en-US" sz="1200" dirty="0" err="1" smtClean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Химиялык</a:t>
            </a:r>
            <a:r>
              <a:rPr lang="en-US" sz="1200" dirty="0" smtClean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технология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”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багыты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, “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Химик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–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изилдөөчү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”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профилинин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бүтүрүүчүлөрү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тоо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–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кен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өнөр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жайынын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комплекстеринин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химиялык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лабораторияларына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(«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Кумтөр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Голд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Компани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» ЖАК, «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Жерүй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» ААК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ж.б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.),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тамак-аш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ишканаларынын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лабораторияларына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(«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Кыргыз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Коньягы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» ААК, «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Шоро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» ААК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ж.б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.), “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Кыргызстандарттын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”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лаборатория-ларына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нефтини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кайра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иштетүүчү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заводдун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лабораториясына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(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Джунда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заводу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), "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Биовит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"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компаниясынын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фармацевтикалык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заводуна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, "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Стюарт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Эссей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энд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Инвайронментал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Лэборборис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"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ЖЧКнын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сыноо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лабора-ториясына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билим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берүү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жана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илимий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–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изилдөө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мекемелерине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ишке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орношо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алышат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ошондой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эле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магистратурада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аспирантурада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РhD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докторантурада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окуусун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уланта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алышат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. 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Бул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билим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берүү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программасынын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бакалаврларын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даярдоону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1954-жылы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Фрунзе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политех-никалык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институтунун</a:t>
            </a:r>
            <a:r>
              <a:rPr lang="en-US" sz="1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 (ФПИ) </a:t>
            </a:r>
            <a:r>
              <a:rPr lang="en-US" sz="1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ачылышы</a:t>
            </a:r>
            <a:endParaRPr lang="en-US" sz="1200" dirty="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lvl="0" indent="0" algn="just">
              <a:lnSpc>
                <a:spcPts val="1368"/>
              </a:lnSpc>
            </a:pPr>
            <a:endParaRPr lang="en-US" sz="1200" dirty="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64695" y="152400"/>
            <a:ext cx="2823411" cy="3447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368"/>
              </a:lnSpc>
            </a:pP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        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Азыркы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убакытта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алтын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сурьма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жез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сейрек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кездешүүчү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металлдарды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чыгаруучу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тоо-кен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өнөр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жайына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нефть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жана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газ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кайра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иштетүүчү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ишканаларга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тамак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аш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өнөр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жайына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чийки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заттардын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жана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даяр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азык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түлүктөрдү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чыгаруучу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өндүрүштөргө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айлана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–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чөйрөнү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сууну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көзөмөлдөөчү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системаларга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профессионалдуу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химик-изилдөөчүлөр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аябай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керек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болуп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турат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.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Эмне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себептен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?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Себеби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профессионалдуу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химик-изилдөөчү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заманбаптуу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анализдердин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ыкмаларын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(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спектроскопия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рентгенография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хроматография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ж.б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.),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тиешелүү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өндүрүштөрдүн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технологияларын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билип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пайда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болгон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жыйынтактарды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туура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чыгарган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–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ар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бир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өндүрүштүн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эң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манилүү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аткаруучусу</a:t>
            </a:r>
            <a:r>
              <a:rPr lang="en-US" sz="1200" dirty="0">
                <a:solidFill>
                  <a:srgbClr val="392B20"/>
                </a:solidFill>
                <a:latin typeface="Arimo"/>
                <a:ea typeface="Arimo"/>
                <a:cs typeface="Arimo"/>
                <a:sym typeface="Arimo"/>
              </a:rPr>
              <a:t>. </a:t>
            </a:r>
          </a:p>
          <a:p>
            <a:pPr marL="0" lvl="0" indent="0" algn="just">
              <a:lnSpc>
                <a:spcPts val="1368"/>
              </a:lnSpc>
            </a:pPr>
            <a:endParaRPr lang="en-US" sz="1200" dirty="0">
              <a:solidFill>
                <a:srgbClr val="392B2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871648" y="6761482"/>
            <a:ext cx="3020703" cy="7799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4"/>
              </a:lnSpc>
            </a:pPr>
            <a:r>
              <a:rPr lang="en-US" sz="1100" b="1">
                <a:solidFill>
                  <a:srgbClr val="0647CC"/>
                </a:solidFill>
                <a:latin typeface="Arimo Bold"/>
                <a:ea typeface="Arimo Bold"/>
                <a:cs typeface="Arimo Bold"/>
                <a:sym typeface="Arimo Bold"/>
              </a:rPr>
              <a:t> Бул билим берүү программасына тапшыруу үчүн жалпы жана кошумча "Химия" тестин тапшыруу зарыл.</a:t>
            </a:r>
          </a:p>
          <a:p>
            <a:pPr algn="ctr">
              <a:lnSpc>
                <a:spcPts val="1254"/>
              </a:lnSpc>
            </a:pPr>
            <a:r>
              <a:rPr lang="en-US" sz="1100" b="1">
                <a:solidFill>
                  <a:srgbClr val="0647CC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</a:p>
          <a:p>
            <a:pPr marL="0" lvl="0" indent="0" algn="ctr">
              <a:lnSpc>
                <a:spcPts val="1254"/>
              </a:lnSpc>
            </a:pPr>
            <a:endParaRPr lang="en-US" sz="1100" b="1">
              <a:solidFill>
                <a:srgbClr val="0647CC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1333556"/>
            <a:ext cx="2664387" cy="222032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433</Words>
  <Application>Microsoft Office PowerPoint</Application>
  <PresentationFormat>Произвольный</PresentationFormat>
  <Paragraphs>43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10" baseType="lpstr">
      <vt:lpstr>Arial</vt:lpstr>
      <vt:lpstr>Monterchi Sans Bold</vt:lpstr>
      <vt:lpstr>Calibri</vt:lpstr>
      <vt:lpstr>Poppins Bold Italics</vt:lpstr>
      <vt:lpstr>Winter Solid</vt:lpstr>
      <vt:lpstr>Arimo Bold</vt:lpstr>
      <vt:lpstr>Arimo</vt:lpstr>
      <vt:lpstr>Office Theme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And Brown Minimalist Spa Modern Brochure, копия, копия</dc:title>
  <dc:creator>rektorat chinibaev</dc:creator>
  <cp:lastModifiedBy>user</cp:lastModifiedBy>
  <cp:revision>6</cp:revision>
  <dcterms:created xsi:type="dcterms:W3CDTF">2006-08-16T00:00:00Z</dcterms:created>
  <dcterms:modified xsi:type="dcterms:W3CDTF">2025-03-11T03:23:17Z</dcterms:modified>
  <dc:identifier>DAGdqIkvr9A</dc:identifier>
</cp:coreProperties>
</file>