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3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55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4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9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8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94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48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2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4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EAA07-F773-420D-97FB-FF37F570274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8580-BA86-4AC3-94D8-14F95734B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0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 smtClean="0"/>
              <a:t>Лекция 1. </a:t>
            </a:r>
          </a:p>
          <a:p>
            <a:pPr marL="0" indent="0" algn="ctr">
              <a:buNone/>
            </a:pPr>
            <a:r>
              <a:rPr lang="ru-RU" dirty="0"/>
              <a:t>Наука в культуре современной цивилизации.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Наука </a:t>
            </a:r>
            <a:r>
              <a:rPr lang="ru-RU" dirty="0"/>
              <a:t>как социальный </a:t>
            </a:r>
            <a:r>
              <a:rPr lang="ru-RU" dirty="0" smtClean="0"/>
              <a:t>институт</a:t>
            </a:r>
            <a:r>
              <a:rPr lang="en-US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92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lnSpcReduction="10000"/>
          </a:bodyPr>
          <a:lstStyle/>
          <a:p>
            <a:r>
              <a:rPr lang="ru-RU" u="sng" dirty="0"/>
              <a:t>Знания</a:t>
            </a:r>
            <a:r>
              <a:rPr lang="ru-RU" dirty="0"/>
              <a:t>, накопленные людьми, </a:t>
            </a:r>
            <a:r>
              <a:rPr lang="ru-RU" u="sng" dirty="0"/>
              <a:t>имеют три уровня: обыденный</a:t>
            </a:r>
            <a:r>
              <a:rPr lang="ru-RU" dirty="0"/>
              <a:t>, </a:t>
            </a:r>
            <a:r>
              <a:rPr lang="ru-RU" u="sng" dirty="0"/>
              <a:t>эмпирический (опытный) и теоретический (уровень научного знания</a:t>
            </a:r>
            <a:r>
              <a:rPr lang="ru-RU" u="sng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/>
              <a:t> </a:t>
            </a:r>
            <a:r>
              <a:rPr lang="ru-RU" b="1" dirty="0"/>
              <a:t>Результатом научной деятельности являются научные знания</a:t>
            </a:r>
            <a:r>
              <a:rPr lang="ru-RU" dirty="0"/>
              <a:t>, которые в зависимости от содержания и применения подразделяются на: 1. </a:t>
            </a:r>
            <a:r>
              <a:rPr lang="ru-RU" b="1" dirty="0" err="1"/>
              <a:t>фактологические</a:t>
            </a:r>
            <a:r>
              <a:rPr lang="ru-RU" dirty="0"/>
              <a:t> - представляют собой набор систематизированных фактов объективной действительности; 2. </a:t>
            </a:r>
            <a:r>
              <a:rPr lang="ru-RU" b="1" dirty="0"/>
              <a:t>теоретические (фундаментальные</a:t>
            </a:r>
            <a:r>
              <a:rPr lang="ru-RU" dirty="0"/>
              <a:t>) - теории, объясняющие процессы происходящие в объективной действительности; 3. </a:t>
            </a:r>
            <a:r>
              <a:rPr lang="ru-RU" b="1" dirty="0"/>
              <a:t>технико-прикладные (технологии</a:t>
            </a:r>
            <a:r>
              <a:rPr lang="ru-RU" dirty="0"/>
              <a:t>) - знания о практическом применении полученных знаний; 4. </a:t>
            </a:r>
            <a:r>
              <a:rPr lang="ru-RU" b="1" dirty="0"/>
              <a:t>практически прикладные (</a:t>
            </a:r>
            <a:r>
              <a:rPr lang="ru-RU" b="1" dirty="0" err="1"/>
              <a:t>праксеологические</a:t>
            </a:r>
            <a:r>
              <a:rPr lang="ru-RU" dirty="0"/>
              <a:t>) - знания об экономическом эффекте, получаемом в результате применения научных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val="1313911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Формами научного знания</a:t>
            </a:r>
            <a:r>
              <a:rPr lang="ru-RU" dirty="0"/>
              <a:t> являются: </a:t>
            </a:r>
            <a:r>
              <a:rPr lang="ru-RU" u="sng" dirty="0"/>
              <a:t>научные понятия, программы, типологии, классификации, гипотезы, теории.</a:t>
            </a:r>
            <a:endParaRPr lang="ru-RU" dirty="0"/>
          </a:p>
          <a:p>
            <a:r>
              <a:rPr lang="ru-RU" b="1" dirty="0"/>
              <a:t>Основные признаки научного знания. </a:t>
            </a:r>
            <a:r>
              <a:rPr lang="ru-RU" dirty="0"/>
              <a:t>Перечисляемые признаки выступают также в качестве </a:t>
            </a:r>
            <a:r>
              <a:rPr lang="ru-RU" i="1" u="sng" dirty="0"/>
              <a:t>идеалов и норм научности</a:t>
            </a:r>
            <a:r>
              <a:rPr lang="ru-RU" dirty="0"/>
              <a:t> и в своей совокупности образуют </a:t>
            </a:r>
            <a:r>
              <a:rPr lang="ru-RU" i="1" u="sng" dirty="0"/>
              <a:t>критерии научности</a:t>
            </a:r>
            <a:r>
              <a:rPr lang="ru-RU" dirty="0"/>
              <a:t>.</a:t>
            </a:r>
          </a:p>
          <a:p>
            <a:r>
              <a:rPr lang="ru-RU" i="1" u="sng" dirty="0"/>
              <a:t>Критерий</a:t>
            </a:r>
            <a:r>
              <a:rPr lang="ru-RU" dirty="0"/>
              <a:t> – способ, с помощью которого можно определить, что является научным, а что нет.</a:t>
            </a:r>
          </a:p>
          <a:p>
            <a:r>
              <a:rPr lang="ru-RU" i="1" u="sng" dirty="0"/>
              <a:t>Нормы научности </a:t>
            </a:r>
            <a:r>
              <a:rPr lang="ru-RU" dirty="0"/>
              <a:t>– это те требования, которым удовлетворяет наука, научное знание, требования обладают повелительностью, императивностью, обоснованность знания, эмпирическая </a:t>
            </a:r>
            <a:r>
              <a:rPr lang="ru-RU" dirty="0" err="1"/>
              <a:t>подтверждаемость</a:t>
            </a:r>
            <a:r>
              <a:rPr lang="ru-RU" dirty="0"/>
              <a:t>, логическая последовательность.</a:t>
            </a:r>
          </a:p>
          <a:p>
            <a:r>
              <a:rPr lang="ru-RU" i="1" u="sng" dirty="0"/>
              <a:t>Идеалы научности</a:t>
            </a:r>
            <a:r>
              <a:rPr lang="ru-RU" dirty="0"/>
              <a:t> в полной мере не достижимы. Идеал – это то состояние научного знания, к которому наука должна быть устремлена, некое совершенство науки, по истине, должное состояние.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179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3.</a:t>
            </a:r>
            <a:endParaRPr lang="ru-RU" dirty="0"/>
          </a:p>
        </p:txBody>
      </p:sp>
      <p:pic>
        <p:nvPicPr>
          <p:cNvPr id="1026" name="Picture 2" descr="https://cf.ppt-online.org/files/slide/0/04sWNpf6ZI9CVHGAbXRwtxjFk81gYmol2n5uBQ/slide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01" y="1429555"/>
            <a:ext cx="8770513" cy="474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0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.ppt-online.org/files/slide/0/04sWNpf6ZI9CVHGAbXRwtxjFk81gYmol2n5uBQ/slide-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61" y="1137222"/>
            <a:ext cx="9234152" cy="467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10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Вопрос 4.</a:t>
            </a:r>
          </a:p>
          <a:p>
            <a:r>
              <a:rPr lang="ru-RU" dirty="0"/>
              <a:t>В </a:t>
            </a:r>
            <a:r>
              <a:rPr lang="ru-RU" dirty="0" err="1"/>
              <a:t>науковедении</a:t>
            </a:r>
            <a:r>
              <a:rPr lang="ru-RU" dirty="0"/>
              <a:t> и философии дискуссии о том, есть ли различные виды знания – гуманитарное и естественнонаучное, есть ли кардинальные различия между науками гуманитарными и </a:t>
            </a:r>
            <a:r>
              <a:rPr lang="ru-RU" dirty="0" smtClean="0"/>
              <a:t>естественнонаучными</a:t>
            </a:r>
            <a:r>
              <a:rPr lang="ru-RU" dirty="0"/>
              <a:t>, ведутся до сих пор</a:t>
            </a:r>
            <a:r>
              <a:rPr lang="ru-RU" dirty="0" smtClean="0"/>
              <a:t>.</a:t>
            </a:r>
          </a:p>
          <a:p>
            <a:r>
              <a:rPr lang="ru-RU" dirty="0"/>
              <a:t>Сегодня общепринятым стали представления о том, что гуманитарные и естественные науки различаются в первую очередь объектами: гуманитарные науки изучают человека, а естественные – природу. Некоторые исследователи говорят о социально-гуманитарных науках, в которых изучаются проявления социального поведения человека. Гуманитарной наука становится, когда ставит в центр всех проблем человека, гуманитарно-социальной – когда рассматриваются его проявления в обществе, в культуре. Следует подчеркнуть, что между гуманитарной и гуманитарно-социальной наукой нет резкой границы: каждый человек формируется, существует, реализуется, только во взаимодействии, в диалоге с другим человеком, с культурой, как совокупностью артефактов, произведений, норм, ценностей, идеалов.</a:t>
            </a:r>
          </a:p>
        </p:txBody>
      </p:sp>
    </p:spTree>
    <p:extLst>
      <p:ext uri="{BB962C8B-B14F-4D97-AF65-F5344CB8AC3E}">
        <p14:creationId xmlns:p14="http://schemas.microsoft.com/office/powerpoint/2010/main" val="1398625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/>
          <a:lstStyle/>
          <a:p>
            <a:r>
              <a:rPr lang="ru-RU" dirty="0"/>
              <a:t>Можно сказать, что естественные науки изучают природу в человеке, гуманитарные – человека в природе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Проблемы наук естественных заключаются в ответах на вопросы существования мира материального, в пределе – космоса. </a:t>
            </a:r>
            <a:endParaRPr lang="ru-RU" dirty="0" smtClean="0"/>
          </a:p>
          <a:p>
            <a:r>
              <a:rPr lang="ru-RU" dirty="0" smtClean="0"/>
              <a:t>Проблемы</a:t>
            </a:r>
            <a:r>
              <a:rPr lang="ru-RU" dirty="0"/>
              <a:t>, которые рассматриваются в гуманитарных науках связаны с человеком как космосом, со смыслом жизни, с объяснением внутренних механизмов сознания, обусловливающего чувствования, стремления, возможности, ограничения, поведение любого из нас.</a:t>
            </a:r>
          </a:p>
        </p:txBody>
      </p:sp>
    </p:spTree>
    <p:extLst>
      <p:ext uri="{BB962C8B-B14F-4D97-AF65-F5344CB8AC3E}">
        <p14:creationId xmlns:p14="http://schemas.microsoft.com/office/powerpoint/2010/main" val="145391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95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46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62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62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Наука как форма духовной культуры</a:t>
            </a:r>
          </a:p>
          <a:p>
            <a:r>
              <a:rPr lang="ru-RU" dirty="0" smtClean="0"/>
              <a:t>2. Специфика научного знания</a:t>
            </a:r>
          </a:p>
          <a:p>
            <a:r>
              <a:rPr lang="ru-RU" dirty="0" smtClean="0"/>
              <a:t>3.Проблема научной истины</a:t>
            </a:r>
          </a:p>
          <a:p>
            <a:r>
              <a:rPr lang="ru-RU" dirty="0" smtClean="0"/>
              <a:t>4. Естественно-научное и гуманитарное знание.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38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Вопрос 1. 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Наука </a:t>
            </a:r>
            <a:r>
              <a:rPr lang="ru-RU" i="1" dirty="0">
                <a:solidFill>
                  <a:srgbClr val="0070C0"/>
                </a:solidFill>
              </a:rPr>
              <a:t>является одним из важнейших основных компонентов духовной культуры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/>
              <a:t>Ее особое место в духовной культуре определяется значением познания в способе бытия человека в мире, в практике, материально-предметном преобразовании мира. Материально-предметное, практическое изменение мира невозможно без познания мира. </a:t>
            </a:r>
            <a:endParaRPr lang="ru-RU" dirty="0" smtClean="0"/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Познание</a:t>
            </a:r>
            <a:r>
              <a:rPr lang="ru-RU" dirty="0" smtClean="0"/>
              <a:t> </a:t>
            </a:r>
            <a:r>
              <a:rPr lang="ru-RU" dirty="0"/>
              <a:t>является внутренним, неотъемлемым моментом практической деятельности. Практика и познание взаимно дополняют и опосредуют друг друга. Познание порождается практикой человека и в конечном счете нацелено на ее совершенствование.</a:t>
            </a:r>
          </a:p>
        </p:txBody>
      </p:sp>
    </p:spTree>
    <p:extLst>
      <p:ext uri="{BB962C8B-B14F-4D97-AF65-F5344CB8AC3E}">
        <p14:creationId xmlns:p14="http://schemas.microsoft.com/office/powerpoint/2010/main" val="319383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/>
          <a:lstStyle/>
          <a:p>
            <a:pPr algn="just"/>
            <a:r>
              <a:rPr lang="ru-RU" b="1" i="1" dirty="0">
                <a:solidFill>
                  <a:srgbClr val="0070C0"/>
                </a:solidFill>
              </a:rPr>
              <a:t>Донаучное и </a:t>
            </a:r>
            <a:r>
              <a:rPr lang="ru-RU" b="1" i="1" dirty="0" err="1">
                <a:solidFill>
                  <a:srgbClr val="0070C0"/>
                </a:solidFill>
              </a:rPr>
              <a:t>вненаучное</a:t>
            </a:r>
            <a:r>
              <a:rPr lang="ru-RU" b="1" i="1" dirty="0">
                <a:solidFill>
                  <a:srgbClr val="0070C0"/>
                </a:solidFill>
              </a:rPr>
              <a:t> обыденное</a:t>
            </a:r>
            <a:r>
              <a:rPr lang="ru-RU" dirty="0"/>
              <a:t>, житейское знание позволяет лишь констатировать и поверхностно описывать состояния предметов, вещей, фиксировать некоторые факты. </a:t>
            </a:r>
            <a:r>
              <a:rPr lang="ru-RU" b="1" i="1" dirty="0">
                <a:solidFill>
                  <a:srgbClr val="0070C0"/>
                </a:solidFill>
              </a:rPr>
              <a:t>Научное знание </a:t>
            </a:r>
            <a:r>
              <a:rPr lang="ru-RU" dirty="0"/>
              <a:t>предполагает не только описание, но и объяснение фактов, выявление всего комплекса причин, порождающих явление. Наука ориентирована на получение такого нового знания, истинность которого не просто утверждается, но и доказывается, обосновывается, ориентирована на строгую, последовательную организацию знания, на его систематизацию, получение достоверных предсказаний и т.п.</a:t>
            </a:r>
          </a:p>
        </p:txBody>
      </p:sp>
    </p:spTree>
    <p:extLst>
      <p:ext uri="{BB962C8B-B14F-4D97-AF65-F5344CB8AC3E}">
        <p14:creationId xmlns:p14="http://schemas.microsoft.com/office/powerpoint/2010/main" val="208557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Наука</a:t>
            </a:r>
            <a:r>
              <a:rPr lang="ru-RU" dirty="0"/>
              <a:t> представляет собой исторически сложившуюся систему познания объективных законов мира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rgbClr val="0070C0"/>
                </a:solidFill>
              </a:rPr>
              <a:t>Результатом научной деятельности </a:t>
            </a:r>
            <a:r>
              <a:rPr lang="ru-RU" dirty="0"/>
              <a:t>выступает система развивающегося доказательного и обоснованного 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rgbClr val="0070C0"/>
                </a:solidFill>
              </a:rPr>
              <a:t>Научное знание, </a:t>
            </a:r>
            <a:r>
              <a:rPr lang="ru-RU" dirty="0"/>
              <a:t>полученное на основе проверенных практикой методов познания, выражается в различных формах: в понятиях, категориях, законах, гипотезах, теориях, научной картине мира и др. Оно дает возможность предвидения и преобразования действительности в интересах общества и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87266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30" y="617538"/>
            <a:ext cx="9659155" cy="5860535"/>
          </a:xfrm>
        </p:spPr>
      </p:pic>
    </p:spTree>
    <p:extLst>
      <p:ext uri="{BB962C8B-B14F-4D97-AF65-F5344CB8AC3E}">
        <p14:creationId xmlns:p14="http://schemas.microsoft.com/office/powerpoint/2010/main" val="405368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Вопрос 2.</a:t>
            </a:r>
          </a:p>
          <a:p>
            <a:r>
              <a:rPr lang="ru-RU" dirty="0"/>
              <a:t>Совокупность </a:t>
            </a:r>
            <a:r>
              <a:rPr lang="ru-RU" u="sng" dirty="0"/>
              <a:t>критериев научности</a:t>
            </a:r>
            <a:r>
              <a:rPr lang="ru-RU" dirty="0"/>
              <a:t> определяет вполне конкретную модель науки, которую обозначают термином </a:t>
            </a:r>
            <a:r>
              <a:rPr lang="ru-RU" i="1" dirty="0"/>
              <a:t>классическая наука</a:t>
            </a:r>
            <a:r>
              <a:rPr lang="ru-RU" dirty="0"/>
              <a:t>.</a:t>
            </a:r>
          </a:p>
          <a:p>
            <a:r>
              <a:rPr lang="ru-RU" b="1" dirty="0">
                <a:solidFill>
                  <a:srgbClr val="0070C0"/>
                </a:solidFill>
              </a:rPr>
              <a:t>Система выделенных критериев</a:t>
            </a:r>
            <a:r>
              <a:rPr lang="ru-RU" dirty="0">
                <a:solidFill>
                  <a:srgbClr val="0070C0"/>
                </a:solidFill>
              </a:rPr>
              <a:t>:</a:t>
            </a:r>
          </a:p>
          <a:p>
            <a:r>
              <a:rPr lang="ru-RU" dirty="0"/>
              <a:t>1. </a:t>
            </a:r>
            <a:r>
              <a:rPr lang="ru-RU" i="1" dirty="0"/>
              <a:t>научность</a:t>
            </a:r>
            <a:r>
              <a:rPr lang="ru-RU" dirty="0"/>
              <a:t> отождествляется с </a:t>
            </a:r>
            <a:r>
              <a:rPr lang="ru-RU" i="1" dirty="0"/>
              <a:t>объективностью</a:t>
            </a:r>
            <a:r>
              <a:rPr lang="ru-RU" dirty="0"/>
              <a:t>. </a:t>
            </a:r>
            <a:r>
              <a:rPr lang="ru-RU" u="sng" dirty="0"/>
              <a:t>Объективность</a:t>
            </a:r>
            <a:r>
              <a:rPr lang="ru-RU" dirty="0"/>
              <a:t> понимается как нацеленность на объект, как </a:t>
            </a:r>
            <a:r>
              <a:rPr lang="ru-RU" dirty="0" err="1"/>
              <a:t>объектность</a:t>
            </a:r>
            <a:r>
              <a:rPr lang="ru-RU" dirty="0"/>
              <a:t>. Для науки – всё объект, постигаемый через опыт.</a:t>
            </a:r>
          </a:p>
          <a:p>
            <a:r>
              <a:rPr lang="ru-RU" dirty="0"/>
              <a:t>2. </a:t>
            </a:r>
            <a:r>
              <a:rPr lang="ru-RU" i="1" dirty="0"/>
              <a:t>опытный</a:t>
            </a:r>
            <a:r>
              <a:rPr lang="ru-RU" dirty="0"/>
              <a:t> характер знания. </a:t>
            </a:r>
            <a:r>
              <a:rPr lang="ru-RU" u="sng" dirty="0"/>
              <a:t>Наблюдение, эксперимент, измерение – основные методы получения и подтверждения знания.</a:t>
            </a:r>
            <a:r>
              <a:rPr lang="ru-RU" dirty="0"/>
              <a:t> В этой связи к научному эксперименту предъявляется требование </a:t>
            </a:r>
            <a:r>
              <a:rPr lang="ru-RU" i="1" dirty="0" err="1"/>
              <a:t>воспроизводимости</a:t>
            </a:r>
            <a:r>
              <a:rPr lang="ru-RU" dirty="0"/>
              <a:t> и </a:t>
            </a:r>
            <a:r>
              <a:rPr lang="ru-RU" i="1" dirty="0"/>
              <a:t>повторяемости</a:t>
            </a:r>
            <a:r>
              <a:rPr lang="ru-RU" dirty="0"/>
              <a:t>.</a:t>
            </a:r>
          </a:p>
          <a:p>
            <a:r>
              <a:rPr lang="ru-RU" dirty="0"/>
              <a:t>3. постулат классической модели науки, касающийся </a:t>
            </a:r>
            <a:r>
              <a:rPr lang="ru-RU" dirty="0" err="1"/>
              <a:t>общезначимости</a:t>
            </a:r>
            <a:r>
              <a:rPr lang="ru-RU" dirty="0"/>
              <a:t>, достоверности и универсальности научного знания, носит название принципа </a:t>
            </a:r>
            <a:r>
              <a:rPr lang="ru-RU" i="1" dirty="0" err="1"/>
              <a:t>интерсубъективности</a:t>
            </a:r>
            <a:r>
              <a:rPr lang="ru-RU" i="1" dirty="0"/>
              <a:t>.</a:t>
            </a:r>
            <a:r>
              <a:rPr lang="ru-RU" dirty="0"/>
              <a:t> Согласно последнему, научное высказывание будет тем достоверней, чем меньше содержит субъективных привнесений. Наука должна давать совершенно достоверное знание, окончательно обоснованное. Это требование связывают с </a:t>
            </a:r>
            <a:r>
              <a:rPr lang="ru-RU" i="1" dirty="0"/>
              <a:t>фундаментализмом</a:t>
            </a:r>
            <a:r>
              <a:rPr lang="ru-RU" dirty="0"/>
              <a:t> научного знания, его обозначают также как критерий </a:t>
            </a:r>
            <a:r>
              <a:rPr lang="ru-RU" i="1" dirty="0"/>
              <a:t>универсализма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76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Научное знание</a:t>
            </a:r>
            <a:r>
              <a:rPr lang="ru-RU" dirty="0"/>
              <a:t> – это знание, нацеленное на поиск истины. Именно истинность научных знаний делает их универсальными и всеобщими, позволяет воплощать и применять в технике, в системах управления.</a:t>
            </a:r>
          </a:p>
          <a:p>
            <a:r>
              <a:rPr lang="ru-RU" i="1" dirty="0"/>
              <a:t>Критерии научности</a:t>
            </a:r>
            <a:r>
              <a:rPr lang="ru-RU" dirty="0"/>
              <a:t> </a:t>
            </a:r>
            <a:r>
              <a:rPr lang="ru-RU" dirty="0" smtClean="0"/>
              <a:t>:</a:t>
            </a:r>
          </a:p>
          <a:p>
            <a:r>
              <a:rPr lang="ru-RU" dirty="0"/>
              <a:t> </a:t>
            </a:r>
            <a:r>
              <a:rPr lang="ru-RU" u="sng" dirty="0"/>
              <a:t>объективность, </a:t>
            </a:r>
            <a:endParaRPr lang="ru-RU" u="sng" dirty="0" smtClean="0"/>
          </a:p>
          <a:p>
            <a:r>
              <a:rPr lang="ru-RU" u="sng" dirty="0" smtClean="0"/>
              <a:t>истинность</a:t>
            </a:r>
            <a:r>
              <a:rPr lang="ru-RU" u="sng" dirty="0"/>
              <a:t>, </a:t>
            </a:r>
            <a:endParaRPr lang="ru-RU" u="sng" dirty="0" smtClean="0"/>
          </a:p>
          <a:p>
            <a:r>
              <a:rPr lang="ru-RU" u="sng" dirty="0" err="1" smtClean="0"/>
              <a:t>интерсубъективность</a:t>
            </a:r>
            <a:r>
              <a:rPr lang="ru-RU" u="sng" dirty="0"/>
              <a:t>, </a:t>
            </a:r>
            <a:endParaRPr lang="ru-RU" u="sng" dirty="0" smtClean="0"/>
          </a:p>
          <a:p>
            <a:r>
              <a:rPr lang="ru-RU" u="sng" dirty="0" smtClean="0"/>
              <a:t>универсализм,</a:t>
            </a:r>
          </a:p>
          <a:p>
            <a:r>
              <a:rPr lang="ru-RU" u="sng" dirty="0" smtClean="0"/>
              <a:t> </a:t>
            </a:r>
            <a:r>
              <a:rPr lang="ru-RU" u="sng" dirty="0" err="1"/>
              <a:t>воспроизводимость</a:t>
            </a:r>
            <a:r>
              <a:rPr lang="ru-RU" u="sng" dirty="0"/>
              <a:t>, </a:t>
            </a:r>
            <a:endParaRPr lang="ru-RU" u="sng" dirty="0" smtClean="0"/>
          </a:p>
          <a:p>
            <a:r>
              <a:rPr lang="ru-RU" u="sng" dirty="0" smtClean="0"/>
              <a:t>достоверность </a:t>
            </a:r>
          </a:p>
          <a:p>
            <a:r>
              <a:rPr lang="ru-RU" u="sng" dirty="0" smtClean="0"/>
              <a:t> </a:t>
            </a:r>
            <a:r>
              <a:rPr lang="ru-RU" u="sng" dirty="0"/>
              <a:t>опытность знания</a:t>
            </a:r>
            <a:r>
              <a:rPr lang="ru-RU" dirty="0"/>
              <a:t> </a:t>
            </a:r>
            <a:r>
              <a:rPr lang="ru-RU" dirty="0" smtClean="0"/>
              <a:t>(характеризует </a:t>
            </a:r>
            <a:r>
              <a:rPr lang="ru-RU" dirty="0"/>
              <a:t>классическую модель </a:t>
            </a:r>
            <a:r>
              <a:rPr lang="ru-RU" dirty="0" smtClean="0"/>
              <a:t>науки).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69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Выделяют </a:t>
            </a:r>
            <a:r>
              <a:rPr lang="ru-RU" b="1" dirty="0">
                <a:solidFill>
                  <a:srgbClr val="0070C0"/>
                </a:solidFill>
              </a:rPr>
              <a:t>6 критериев научности знаний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1</a:t>
            </a:r>
            <a:r>
              <a:rPr lang="ru-RU" dirty="0"/>
              <a:t>. </a:t>
            </a:r>
            <a:r>
              <a:rPr lang="ru-RU" b="1" dirty="0"/>
              <a:t>системность знания</a:t>
            </a:r>
            <a:r>
              <a:rPr lang="ru-RU" dirty="0"/>
              <a:t> - научные знания всегда имеют систематический, упорядоченный характер;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 </a:t>
            </a:r>
            <a:r>
              <a:rPr lang="ru-RU" b="1" dirty="0"/>
              <a:t>целевой</a:t>
            </a:r>
            <a:r>
              <a:rPr lang="ru-RU" dirty="0"/>
              <a:t> - всякая научное знание является результатом поставленной научной цели;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 </a:t>
            </a:r>
            <a:r>
              <a:rPr lang="ru-RU" b="1" dirty="0" err="1"/>
              <a:t>деятельностный</a:t>
            </a:r>
            <a:r>
              <a:rPr lang="ru-RU" dirty="0"/>
              <a:t> - научное знание всегда выступает итогом деятельности ученых по реализации поставленной научной цели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4. </a:t>
            </a:r>
            <a:r>
              <a:rPr lang="ru-RU" b="1" dirty="0"/>
              <a:t>рационалистический</a:t>
            </a:r>
            <a:r>
              <a:rPr lang="ru-RU" dirty="0"/>
              <a:t> - научное знание всегда основывается на разуме (в традициях Востока утвердился приоритет интуиции как сверхчувственного восприятия действительности); 5. </a:t>
            </a:r>
            <a:r>
              <a:rPr lang="ru-RU" b="1" dirty="0"/>
              <a:t>экспериментальный</a:t>
            </a:r>
            <a:r>
              <a:rPr lang="ru-RU" dirty="0"/>
              <a:t> - научные знания должны быть подтверждены экспериментально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6. </a:t>
            </a:r>
            <a:r>
              <a:rPr lang="ru-RU" b="1" dirty="0"/>
              <a:t>математический</a:t>
            </a:r>
            <a:r>
              <a:rPr lang="ru-RU" dirty="0"/>
              <a:t> - к научным данным должен быть применим математический аппарат.</a:t>
            </a:r>
          </a:p>
        </p:txBody>
      </p:sp>
    </p:spTree>
    <p:extLst>
      <p:ext uri="{BB962C8B-B14F-4D97-AF65-F5344CB8AC3E}">
        <p14:creationId xmlns:p14="http://schemas.microsoft.com/office/powerpoint/2010/main" val="13733376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505</Words>
  <Application>Microsoft Office PowerPoint</Application>
  <PresentationFormat>Широкоэкранный</PresentationFormat>
  <Paragraphs>50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Презентация PowerPoint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3.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</cp:revision>
  <dcterms:created xsi:type="dcterms:W3CDTF">2023-01-10T12:18:57Z</dcterms:created>
  <dcterms:modified xsi:type="dcterms:W3CDTF">2023-01-10T13:02:43Z</dcterms:modified>
</cp:coreProperties>
</file>