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974-2CCC-4B16-8A6C-33ED12FE186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5E5-47E1-4B02-AAC7-5085F400B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99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974-2CCC-4B16-8A6C-33ED12FE186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5E5-47E1-4B02-AAC7-5085F400B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59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974-2CCC-4B16-8A6C-33ED12FE186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5E5-47E1-4B02-AAC7-5085F400B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55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974-2CCC-4B16-8A6C-33ED12FE186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5E5-47E1-4B02-AAC7-5085F400B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76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974-2CCC-4B16-8A6C-33ED12FE186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5E5-47E1-4B02-AAC7-5085F400B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53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974-2CCC-4B16-8A6C-33ED12FE186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5E5-47E1-4B02-AAC7-5085F400B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79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974-2CCC-4B16-8A6C-33ED12FE186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5E5-47E1-4B02-AAC7-5085F400B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78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974-2CCC-4B16-8A6C-33ED12FE186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5E5-47E1-4B02-AAC7-5085F400B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69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974-2CCC-4B16-8A6C-33ED12FE186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5E5-47E1-4B02-AAC7-5085F400B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45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974-2CCC-4B16-8A6C-33ED12FE186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5E5-47E1-4B02-AAC7-5085F400B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11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5974-2CCC-4B16-8A6C-33ED12FE186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B5E5-47E1-4B02-AAC7-5085F400B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23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D5974-2CCC-4B16-8A6C-33ED12FE1864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8B5E5-47E1-4B02-AAC7-5085F400B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44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Лекция 2.</a:t>
            </a:r>
            <a:br>
              <a:rPr lang="ru-RU" sz="3200" dirty="0" smtClean="0"/>
            </a:br>
            <a:r>
              <a:rPr lang="ru-RU" sz="3200" b="1" dirty="0" smtClean="0">
                <a:solidFill>
                  <a:srgbClr val="0070C0"/>
                </a:solidFill>
              </a:rPr>
              <a:t>Возникновение </a:t>
            </a:r>
            <a:r>
              <a:rPr lang="ru-RU" sz="3200" b="1" dirty="0">
                <a:solidFill>
                  <a:srgbClr val="0070C0"/>
                </a:solidFill>
              </a:rPr>
              <a:t>науки и основные стадии ее исторической эволюции. Генезис науки.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3731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Наука в Средние века </a:t>
            </a:r>
            <a:r>
              <a:rPr lang="ru-RU" dirty="0"/>
              <a:t>находилась под сильным влиянием церкви. Главным способом достижения истины считалась схоластика, или «школьная наука», возникшая и развивавшаяся в университетах. Ученые-схоласты не признавали роль жизненного опыта людей, полагаясь всецело на мнение авторитетов прошлого, и, в первую очередь, христианского Священного писания. Схоласты пытались своими логичными рассуждениями доказать правоту веры. Самыми знаменитыми среди них были Пьер Абеляр и Фома Аквинский (1225–1274). Последний особенно почитался католической церковью. Его называли «ангельским доктором», а после смерти объявили святым и признали в качестве «учителя церкви».</a:t>
            </a:r>
          </a:p>
        </p:txBody>
      </p:sp>
    </p:spTree>
    <p:extLst>
      <p:ext uri="{BB962C8B-B14F-4D97-AF65-F5344CB8AC3E}">
        <p14:creationId xmlns:p14="http://schemas.microsoft.com/office/powerpoint/2010/main" val="1637315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9397"/>
            <a:ext cx="10515600" cy="568756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известным ученым был Роджер Бэкон (1214–1294), который в своих работах высказывал предположения о создании в будущем лодок без гребцов, летательных аппаратов, самодвижущихся повозок. Ученого считают изобретателем телескопа и очков. Научные взгляды Бэкона вызывали недовольство невежественных священников. Сочинения ученого были запрещены, а сам он 14 лет провел в тюрьме.</a:t>
            </a:r>
          </a:p>
          <a:p>
            <a:r>
              <a:rPr lang="ru-RU" dirty="0"/>
              <a:t>Первой и главной среди средневековых наук было богословие. Опираясь на положения христианской религии, богословы пытались понять устройство мира. Уважение окружающих вызывали знатоки законов – юристы. После окончания университета юрист мог рассчитывать на приличный заработок и высокую должность при дворе короля или крупного сеньора.</a:t>
            </a:r>
          </a:p>
          <a:p>
            <a:r>
              <a:rPr lang="ru-RU" dirty="0"/>
              <a:t>Медики изучали в университетах труды врачей античности и арабского Востока. Однако часто им не хватало опыта. Главными средствами от всех болезней в эпоху Средневековья считались кровопускание и очищение желудка. Использовались и различные лекарственные растения. Врачи старались облегчить страдания больного, но при этом многие люди опасались лекарей: у них была слава не только целителей, но и отравителей – знатоков ядов.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376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/>
          <a:lstStyle/>
          <a:p>
            <a:r>
              <a:rPr lang="ru-RU" dirty="0"/>
              <a:t>Даже самые серьезные ученые Средневековья увлекались занятием </a:t>
            </a:r>
            <a:r>
              <a:rPr lang="ru-RU" dirty="0">
                <a:solidFill>
                  <a:srgbClr val="0070C0"/>
                </a:solidFill>
              </a:rPr>
              <a:t>алхимией</a:t>
            </a:r>
            <a:r>
              <a:rPr lang="ru-RU" dirty="0"/>
              <a:t>, целью которой были поиски «философского камня», превращающего любой недрагоценный металл в золото и продлевающего человеческую жизнь. Эта идея поражала воображение и вызывала алчность многих людей в течение всех Средних веков. Несмотря на то что на изыскания алхимиков не жалели средств богатые короли и князья, успеха им добиться так и не удалось. Но, смешивая различные вещества и ставя многочисленные опыты, алхимики как бы мимоходом открыли новые красящие вещества, лекарства, сплавы.</a:t>
            </a:r>
          </a:p>
        </p:txBody>
      </p:sp>
    </p:spTree>
    <p:extLst>
      <p:ext uri="{BB962C8B-B14F-4D97-AF65-F5344CB8AC3E}">
        <p14:creationId xmlns:p14="http://schemas.microsoft.com/office/powerpoint/2010/main" val="1630724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Задание на обсуждение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Роджер Бэкон писал в одном из своих трудов: «Есть три источника знания: авторитет, разум и опыт. Однако авторитет недостаточен, если у него нет разумного основания… И разум один не может отличать софизма (ложного суждения) от настоящего доказательства, если он не может оправдать свои выводы опытом… Доказательство умозаключает… но оно не удостоверяет и не устраняет сомнений, не успокаивает духа в созерцании истины, если дух не найдет ее при помощи опыта… После же опыта… дух приобретает уверенность и успокаивается в сиянии истины».</a:t>
            </a:r>
          </a:p>
          <a:p>
            <a:r>
              <a:rPr lang="ru-RU" dirty="0"/>
              <a:t>Что Бэкон считал главным способом достижения истины? Отличались ли взгляды ученого от господствовавшей в то время схоластики?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070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Эпоха европейского Возрождения охватывает период XIV-XVI вв. «Возрождение» (от франц. «</a:t>
            </a:r>
            <a:r>
              <a:rPr lang="ru-RU" dirty="0" err="1"/>
              <a:t>renaissance</a:t>
            </a:r>
            <a:r>
              <a:rPr lang="ru-RU" dirty="0"/>
              <a:t>» — возрождение, Ренессанс) ─ </a:t>
            </a:r>
            <a:r>
              <a:rPr lang="ru-RU" b="1" dirty="0"/>
              <a:t>возврат к ценностям античного мира.</a:t>
            </a:r>
            <a:r>
              <a:rPr lang="ru-RU" dirty="0"/>
              <a:t> В этот период происходит </a:t>
            </a:r>
            <a:r>
              <a:rPr lang="ru-RU" b="1" dirty="0"/>
              <a:t>возрождение</a:t>
            </a:r>
            <a:r>
              <a:rPr lang="ru-RU" dirty="0"/>
              <a:t> огромного интереса к античной философии, к античным религиозным и оккультным учениям, к античной литературе и изобразительному искусству. Деятели эпохи Возрождения или (как они себя называли) </a:t>
            </a:r>
            <a:r>
              <a:rPr lang="ru-RU" b="1" dirty="0"/>
              <a:t>гуманисты</a:t>
            </a:r>
            <a:r>
              <a:rPr lang="ru-RU" dirty="0"/>
              <a:t> верили, что они формируют </a:t>
            </a:r>
            <a:r>
              <a:rPr lang="ru-RU" b="1" dirty="0"/>
              <a:t>новую эпоху</a:t>
            </a:r>
            <a:r>
              <a:rPr lang="ru-RU" dirty="0"/>
              <a:t>, с новым укладом жизни и возрожденными ценностями античного мира.</a:t>
            </a:r>
          </a:p>
          <a:p>
            <a:r>
              <a:rPr lang="ru-RU" b="1" dirty="0"/>
              <a:t>В эпоху Возрождения </a:t>
            </a:r>
            <a:r>
              <a:rPr lang="ru-RU" dirty="0"/>
              <a:t>блестящее развитие</a:t>
            </a:r>
            <a:r>
              <a:rPr lang="ru-RU" b="1" dirty="0"/>
              <a:t> получает литература и изобразительное искусство </a:t>
            </a:r>
            <a:r>
              <a:rPr lang="ru-RU" dirty="0"/>
              <a:t>(живопись, скульптура).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734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2428"/>
            <a:ext cx="10515600" cy="5584535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b="1" dirty="0"/>
              <a:t>Леонардо да Винчи</a:t>
            </a:r>
            <a:r>
              <a:rPr lang="ru-RU" dirty="0"/>
              <a:t>. </a:t>
            </a:r>
            <a:r>
              <a:rPr lang="ru-RU" b="1" dirty="0"/>
              <a:t>Мир его интересов не поддается одномерному определению. </a:t>
            </a:r>
            <a:r>
              <a:rPr lang="ru-RU" dirty="0"/>
              <a:t>Его влекли не только архитектура, скульптура и живопись. </a:t>
            </a:r>
            <a:r>
              <a:rPr lang="ru-RU" dirty="0" smtClean="0"/>
              <a:t>С увлечением</a:t>
            </a:r>
            <a:r>
              <a:rPr lang="ru-RU" dirty="0"/>
              <a:t> </a:t>
            </a:r>
            <a:r>
              <a:rPr lang="ru-RU" b="1" dirty="0"/>
              <a:t>изобретал</a:t>
            </a:r>
            <a:r>
              <a:rPr lang="ru-RU" dirty="0"/>
              <a:t> невиданные машины, замысловатые конструкции, </a:t>
            </a:r>
            <a:r>
              <a:rPr lang="ru-RU" b="1" dirty="0"/>
              <a:t>придумывал</a:t>
            </a:r>
            <a:r>
              <a:rPr lang="ru-RU" dirty="0"/>
              <a:t> невероятное оружие и музыкальные инструменты, </a:t>
            </a:r>
            <a:r>
              <a:rPr lang="ru-RU" b="1" dirty="0"/>
              <a:t>проектировал</a:t>
            </a:r>
            <a:r>
              <a:rPr lang="ru-RU" dirty="0"/>
              <a:t> мосты, фортификационные сооружения, каналы. </a:t>
            </a:r>
            <a:r>
              <a:rPr lang="ru-RU" b="1" dirty="0"/>
              <a:t>Он соединил науку, технику и искусство в практических целях</a:t>
            </a:r>
            <a:r>
              <a:rPr lang="ru-RU" b="1" dirty="0" smtClean="0"/>
              <a:t>.</a:t>
            </a:r>
          </a:p>
          <a:p>
            <a:r>
              <a:rPr lang="ru-RU" dirty="0"/>
              <a:t>Леонардо одним из первых применил в науке </a:t>
            </a:r>
            <a:r>
              <a:rPr lang="ru-RU" b="1" dirty="0"/>
              <a:t>эксперимент</a:t>
            </a:r>
            <a:r>
              <a:rPr lang="ru-RU" dirty="0"/>
              <a:t>. </a:t>
            </a:r>
            <a:r>
              <a:rPr lang="ru-RU" b="1" dirty="0"/>
              <a:t>Он утверждал, что опыт никогда не обманывает.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318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 </a:t>
            </a:r>
            <a:r>
              <a:rPr lang="ru-RU" b="1" dirty="0"/>
              <a:t>Николай Коперник. </a:t>
            </a:r>
            <a:r>
              <a:rPr lang="ru-RU" dirty="0"/>
              <a:t>Его научная позиция сформировалась от веры в мировую гармонию, характерную для эпохи Возрождения — эпохи искусства.</a:t>
            </a:r>
          </a:p>
          <a:p>
            <a:r>
              <a:rPr lang="ru-RU" b="1" dirty="0"/>
              <a:t>К гелиоцентрической модели устройства мира Коперник пришел под сильным влиянием чувства гармонии, чем в ходе научных изысканий.</a:t>
            </a:r>
            <a:r>
              <a:rPr lang="ru-RU" dirty="0"/>
              <a:t> Для Коперника, убежденного в простоте, разумности природы, система </a:t>
            </a:r>
            <a:r>
              <a:rPr lang="ru-RU" dirty="0" err="1"/>
              <a:t>Птоломея</a:t>
            </a:r>
            <a:r>
              <a:rPr lang="ru-RU" dirty="0"/>
              <a:t> выглядела совсем негармоничной, очень сложной, какой-то нагроможденной.</a:t>
            </a:r>
          </a:p>
          <a:p>
            <a:r>
              <a:rPr lang="ru-RU" dirty="0"/>
              <a:t>Результатом его сомнений стало создание новой концепции мироустройства. </a:t>
            </a:r>
            <a:r>
              <a:rPr lang="ru-RU" dirty="0">
                <a:solidFill>
                  <a:srgbClr val="0070C0"/>
                </a:solidFill>
              </a:rPr>
              <a:t>Гелиоцентрическая картина мира </a:t>
            </a:r>
            <a:r>
              <a:rPr lang="ru-RU" dirty="0"/>
              <a:t>с доказательствами была изложена им в труде </a:t>
            </a:r>
            <a:r>
              <a:rPr lang="ru-RU" dirty="0">
                <a:solidFill>
                  <a:srgbClr val="0070C0"/>
                </a:solidFill>
              </a:rPr>
              <a:t>«О вращениях небесных сфер». </a:t>
            </a:r>
            <a:r>
              <a:rPr lang="ru-RU" dirty="0"/>
              <a:t>Копернику было 60 лет.</a:t>
            </a:r>
          </a:p>
          <a:p>
            <a:r>
              <a:rPr lang="ru-RU" dirty="0"/>
              <a:t>В 1616 г. произведение Коперника было внесено католической церковью в «Список запрещенных книг». Запрет был снят только спустя более 200 лет.</a:t>
            </a:r>
          </a:p>
        </p:txBody>
      </p:sp>
    </p:spTree>
    <p:extLst>
      <p:ext uri="{BB962C8B-B14F-4D97-AF65-F5344CB8AC3E}">
        <p14:creationId xmlns:p14="http://schemas.microsoft.com/office/powerpoint/2010/main" val="8694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Математика и механика.</a:t>
            </a:r>
            <a:endParaRPr lang="ru-RU" dirty="0"/>
          </a:p>
          <a:p>
            <a:r>
              <a:rPr lang="ru-RU" b="1" dirty="0"/>
              <a:t>Никола Тарталья</a:t>
            </a:r>
            <a:r>
              <a:rPr lang="ru-RU" dirty="0"/>
              <a:t> (1499-1552) в своем труде ─ «Проблемы и различные изобретения» (1546), ─ утверждал, что </a:t>
            </a:r>
            <a:r>
              <a:rPr lang="ru-RU" b="1" dirty="0"/>
              <a:t>траектория снаряда всегда криволинейна и не содержит прямолинейного участка.</a:t>
            </a:r>
            <a:endParaRPr lang="ru-RU" dirty="0"/>
          </a:p>
          <a:p>
            <a:r>
              <a:rPr lang="ru-RU" b="1" dirty="0"/>
              <a:t>Физика.</a:t>
            </a:r>
            <a:endParaRPr lang="ru-RU" dirty="0"/>
          </a:p>
          <a:p>
            <a:r>
              <a:rPr lang="ru-RU" dirty="0" smtClean="0"/>
              <a:t>Научные </a:t>
            </a:r>
            <a:r>
              <a:rPr lang="ru-RU" dirty="0"/>
              <a:t>исследования в области </a:t>
            </a:r>
            <a:r>
              <a:rPr lang="ru-RU" b="1" dirty="0"/>
              <a:t>оптики</a:t>
            </a:r>
            <a:r>
              <a:rPr lang="ru-RU" dirty="0"/>
              <a:t>.</a:t>
            </a:r>
          </a:p>
          <a:p>
            <a:r>
              <a:rPr lang="ru-RU" b="1" dirty="0" err="1"/>
              <a:t>Франческо</a:t>
            </a:r>
            <a:r>
              <a:rPr lang="ru-RU" b="1" dirty="0"/>
              <a:t> </a:t>
            </a:r>
            <a:r>
              <a:rPr lang="ru-RU" b="1" dirty="0" err="1"/>
              <a:t>Мавролика</a:t>
            </a:r>
            <a:r>
              <a:rPr lang="ru-RU" dirty="0"/>
              <a:t> (1494-1575) в своих научных трактатах пытался уточнить представления об </a:t>
            </a:r>
            <a:r>
              <a:rPr lang="ru-RU" b="1" dirty="0"/>
              <a:t>оптике глаза</a:t>
            </a:r>
            <a:r>
              <a:rPr lang="ru-RU" dirty="0"/>
              <a:t>. Он доказывал, что </a:t>
            </a:r>
            <a:r>
              <a:rPr lang="ru-RU" b="1" dirty="0"/>
              <a:t>хрусталик работает как линза, строящая изображение на сетчатке</a:t>
            </a:r>
            <a:r>
              <a:rPr lang="ru-RU" dirty="0"/>
              <a:t>. Объяснял на этом основании причины дальнозоркости и близорукости. </a:t>
            </a:r>
            <a:r>
              <a:rPr lang="ru-RU" dirty="0" err="1"/>
              <a:t>Мавролик</a:t>
            </a:r>
            <a:r>
              <a:rPr lang="ru-RU" dirty="0"/>
              <a:t> впервые указал на </a:t>
            </a:r>
            <a:r>
              <a:rPr lang="ru-RU" b="1" dirty="0"/>
              <a:t>семь цветов радуги</a:t>
            </a:r>
            <a:r>
              <a:rPr lang="ru-RU" dirty="0"/>
              <a:t> и показал, что </a:t>
            </a:r>
            <a:r>
              <a:rPr lang="ru-RU" b="1" dirty="0"/>
              <a:t>лучи</a:t>
            </a:r>
            <a:r>
              <a:rPr lang="ru-RU" dirty="0"/>
              <a:t>, проходящие через </a:t>
            </a:r>
            <a:r>
              <a:rPr lang="ru-RU" b="1" dirty="0"/>
              <a:t>призму, дают такие же цвета, что и в радуге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355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2. Научные исследования в области электричества и электромагнитных явлений.</a:t>
            </a:r>
          </a:p>
          <a:p>
            <a:r>
              <a:rPr lang="ru-RU" b="1" dirty="0"/>
              <a:t>Вильям Гильберт</a:t>
            </a:r>
            <a:r>
              <a:rPr lang="ru-RU" dirty="0"/>
              <a:t> (1544-1603)</a:t>
            </a:r>
            <a:r>
              <a:rPr lang="ru-RU" b="1" dirty="0"/>
              <a:t> показал,</a:t>
            </a:r>
            <a:r>
              <a:rPr lang="ru-RU" dirty="0"/>
              <a:t> что всякий </a:t>
            </a:r>
            <a:r>
              <a:rPr lang="ru-RU" b="1" dirty="0"/>
              <a:t>магнит</a:t>
            </a:r>
            <a:r>
              <a:rPr lang="ru-RU" dirty="0"/>
              <a:t> имеет </a:t>
            </a:r>
            <a:r>
              <a:rPr lang="ru-RU" b="1" dirty="0"/>
              <a:t>полюсы</a:t>
            </a:r>
            <a:r>
              <a:rPr lang="ru-RU" dirty="0"/>
              <a:t>, свойства полюсов </a:t>
            </a:r>
            <a:r>
              <a:rPr lang="ru-RU" b="1" dirty="0" err="1"/>
              <a:t>взаимопротивоположны</a:t>
            </a:r>
            <a:r>
              <a:rPr lang="ru-RU" dirty="0"/>
              <a:t>, </a:t>
            </a:r>
            <a:r>
              <a:rPr lang="ru-RU" b="1" dirty="0"/>
              <a:t>разноименные</a:t>
            </a:r>
            <a:r>
              <a:rPr lang="ru-RU" dirty="0"/>
              <a:t> полюса притягиваются, а </a:t>
            </a:r>
            <a:r>
              <a:rPr lang="ru-RU" b="1" dirty="0"/>
              <a:t>одноименные</a:t>
            </a:r>
            <a:r>
              <a:rPr lang="ru-RU" dirty="0"/>
              <a:t> отталкиваются. Нельзя, разламывая магнит, получить один </a:t>
            </a:r>
            <a:r>
              <a:rPr lang="ru-RU" dirty="0" smtClean="0"/>
              <a:t>полюс. Гильберт </a:t>
            </a:r>
            <a:r>
              <a:rPr lang="ru-RU" dirty="0"/>
              <a:t>провел много </a:t>
            </a:r>
            <a:r>
              <a:rPr lang="ru-RU" b="1" dirty="0"/>
              <a:t>экспериментов по электричеству</a:t>
            </a:r>
            <a:r>
              <a:rPr lang="ru-RU" dirty="0"/>
              <a:t>, но создать </a:t>
            </a:r>
            <a:r>
              <a:rPr lang="ru-RU" b="1" dirty="0"/>
              <a:t>теорию электромагнитного поля ему не удалось</a:t>
            </a:r>
            <a:r>
              <a:rPr lang="ru-RU" dirty="0"/>
              <a:t>.</a:t>
            </a:r>
          </a:p>
          <a:p>
            <a:r>
              <a:rPr lang="ru-RU" dirty="0"/>
              <a:t>Таким образом, благодаря </a:t>
            </a:r>
            <a:r>
              <a:rPr lang="ru-RU" b="1" dirty="0"/>
              <a:t>успехам в области механики, математики, естествознанию наука</a:t>
            </a:r>
            <a:r>
              <a:rPr lang="ru-RU" dirty="0"/>
              <a:t> к XVII веку приобрела огромный авторитет в обществе.</a:t>
            </a:r>
          </a:p>
          <a:p>
            <a:r>
              <a:rPr lang="ru-RU" dirty="0"/>
              <a:t>Великие географические открытия и развитие астрономии свободный дух эпохи Возрождения привели к революционному перевороту в воззрении на устройство мира, созданию гелиоцентрической теории Николая Коперника (1473—1543).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5537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r>
              <a:rPr lang="ru-RU" b="1" dirty="0"/>
              <a:t>Развитие техники.</a:t>
            </a:r>
            <a:endParaRPr lang="ru-RU" dirty="0"/>
          </a:p>
          <a:p>
            <a:r>
              <a:rPr lang="ru-RU" b="1" dirty="0"/>
              <a:t>Изобретение телескопа.</a:t>
            </a:r>
            <a:r>
              <a:rPr lang="ru-RU" dirty="0"/>
              <a:t> Первые конструкции телескопов были изобретены Галилеем, Кеплером, Ньютоном. </a:t>
            </a:r>
            <a:r>
              <a:rPr lang="ru-RU" b="1" dirty="0" smtClean="0"/>
              <a:t>Микроскоп</a:t>
            </a:r>
            <a:r>
              <a:rPr lang="ru-RU" b="1" dirty="0"/>
              <a:t>.</a:t>
            </a:r>
            <a:r>
              <a:rPr lang="ru-RU" dirty="0"/>
              <a:t> Первые сложные микроскопы были изготовлены уже в конце XVI в. </a:t>
            </a:r>
            <a:r>
              <a:rPr lang="ru-RU" b="1" dirty="0"/>
              <a:t>Славу же микроскопу</a:t>
            </a:r>
            <a:r>
              <a:rPr lang="ru-RU" dirty="0"/>
              <a:t> принесли работы голландского ученого Антонии Ван Левенгука, открывшего и изучавшего с его помощью мир </a:t>
            </a:r>
            <a:r>
              <a:rPr lang="ru-RU" dirty="0" smtClean="0"/>
              <a:t>микроорганизмов. </a:t>
            </a:r>
          </a:p>
          <a:p>
            <a:r>
              <a:rPr lang="ru-RU" b="1" dirty="0" smtClean="0"/>
              <a:t>Изобретение </a:t>
            </a:r>
            <a:r>
              <a:rPr lang="ru-RU" b="1" dirty="0"/>
              <a:t>ртутного </a:t>
            </a:r>
            <a:r>
              <a:rPr lang="ru-RU" b="1" dirty="0" smtClean="0"/>
              <a:t>барометра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dirty="0" smtClean="0"/>
              <a:t>Французским естествоиспытателем</a:t>
            </a:r>
            <a:r>
              <a:rPr lang="ru-RU" dirty="0"/>
              <a:t> </a:t>
            </a:r>
            <a:r>
              <a:rPr lang="ru-RU" b="1" dirty="0" err="1"/>
              <a:t>Блезом</a:t>
            </a:r>
            <a:r>
              <a:rPr lang="ru-RU" b="1" dirty="0"/>
              <a:t> Паскалем</a:t>
            </a:r>
            <a:r>
              <a:rPr lang="ru-RU" dirty="0"/>
              <a:t> был предложен прибор, с помощью которого можно измерить атмосферное давление - </a:t>
            </a:r>
            <a:r>
              <a:rPr lang="ru-RU" b="1" dirty="0"/>
              <a:t>ртутный барометр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465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Зарождение научного знания в Древнем мире</a:t>
            </a:r>
          </a:p>
          <a:p>
            <a:r>
              <a:rPr lang="ru-RU" dirty="0" smtClean="0"/>
              <a:t>Развитие научного знания в Средние века</a:t>
            </a:r>
          </a:p>
          <a:p>
            <a:r>
              <a:rPr lang="ru-RU" dirty="0" smtClean="0"/>
              <a:t>Достижения науки в эпоху Возрождения</a:t>
            </a:r>
          </a:p>
          <a:p>
            <a:r>
              <a:rPr lang="ru-RU" dirty="0" smtClean="0"/>
              <a:t>Научная революция 17 века</a:t>
            </a:r>
          </a:p>
          <a:p>
            <a:r>
              <a:rPr lang="ru-RU" dirty="0" smtClean="0"/>
              <a:t>Наука Нового времени (17-19 вв.)</a:t>
            </a:r>
          </a:p>
          <a:p>
            <a:r>
              <a:rPr lang="ru-RU" dirty="0" smtClean="0"/>
              <a:t>Научное знание 20 -21 вв.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6373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cf.ppt-online.org/files/slide/d/dJ4Alf6F5ywTbqpLaPBC8V0ZQtoUXgDHM3G1RI/slide-1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282" y="1098328"/>
            <a:ext cx="9028090" cy="467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958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Вопрос 4.</a:t>
            </a:r>
          </a:p>
          <a:p>
            <a:r>
              <a:rPr lang="ru-RU" dirty="0"/>
              <a:t>Начиная с 17в. бурно развивается естествознание. Новая наука опирается прежде всего на практику материального производства: изобретение машин в текстильной промышленности, совершенствование орудий производства в угольной и металлургической промышленности. Выдающийся вклад в развитие математики, механики, физики, физиологии внесли Декарт, Лейбниц. В общественных науках разрабатывалась теория естественного права (Гоббс, </a:t>
            </a:r>
            <a:r>
              <a:rPr lang="ru-RU" dirty="0" err="1"/>
              <a:t>Гроций</a:t>
            </a:r>
            <a:r>
              <a:rPr lang="ru-RU" dirty="0"/>
              <a:t>). Такое развитие науки оказало воздействие на философию своего времени. В философии происходит решительный разрыв со схоластикой и религией: в борьбе против авторитета и давления церкви возникает учение о всемогуществе разума и безграничных возможностях научного исследования. ля философии этого времени характерна сильная материалистическая тенденция, вытекающая из опытного естествознания. В философии 17в. проблемам онтологии, т.е. учению о бытии и субстанции, уделяется большое внимание, особенно когда речь идет о движении, пространстве и времени. Задача науки и философии – содействовать увеличению власти человека над природой, здоровью и красоте человека – вела к пониманию необходимости исследования причин явлений, их сущностных сил. </a:t>
            </a:r>
            <a:r>
              <a:rPr lang="ru-RU" dirty="0" smtClean="0"/>
              <a:t>В </a:t>
            </a:r>
            <a:r>
              <a:rPr lang="ru-RU" dirty="0"/>
              <a:t>философии этого периода появляются два подхода к понятию субстанция: первый связан с онтологическим пониманием субстанции как предельного основания бытия; второй – с гносеологическим осмыслением понятия, его необходимости для научного знания.</a:t>
            </a:r>
          </a:p>
        </p:txBody>
      </p:sp>
    </p:spTree>
    <p:extLst>
      <p:ext uri="{BB962C8B-B14F-4D97-AF65-F5344CB8AC3E}">
        <p14:creationId xmlns:p14="http://schemas.microsoft.com/office/powerpoint/2010/main" val="3435031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5459"/>
            <a:ext cx="10515600" cy="548150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 этот период выделяются 2 этапа:</a:t>
            </a:r>
          </a:p>
          <a:p>
            <a:r>
              <a:rPr lang="ru-RU" dirty="0"/>
              <a:t>1) 17 – 18 вв., связанный с открытием И. Ньютоном закона всемирного тяготения в 17 в. (1663 г.) и освоение открытий Ньютона европейской наукой – эпоха Просвещения.</a:t>
            </a:r>
          </a:p>
          <a:p>
            <a:r>
              <a:rPr lang="ru-RU" dirty="0"/>
              <a:t>2) Возникновение дифференцированной науки, связанной с промышленными революциями (конец 18 – 19 вв.). Ключевым здесь является понятие классической науки, включающее 3 особенности:</a:t>
            </a:r>
          </a:p>
          <a:p>
            <a:r>
              <a:rPr lang="ru-RU" dirty="0"/>
              <a:t>1) Основной областью знаний в классической науке стала физика и на ней, как стали считать, базируются все другие науки, причем не только естественные, но и гуманитарные – при этом имелась в виду физика Ньютона – рассматривала мир как механизм, совокупность материальных тел, движущихся по строгим естественным законам, причем такое понимание мира распространялось и на биологические объекты, а также и социологические процессы, в том числе и на человека.</a:t>
            </a:r>
          </a:p>
          <a:p>
            <a:r>
              <a:rPr lang="ru-RU" dirty="0"/>
              <a:t>2) Весь мир сводился к механическим силам притяжения и отталкивания. Все явления, в том числе, и социальные можно представить как перемещение частиц вещества, лишенных каких-либо качественных особенностей. Первостепенное значение в научных методах приобрели расчеты, особое внимание уделялось точным измерениям. Один из мыслителей – О. Конт призывал социальную науку называть социальной физикой.</a:t>
            </a:r>
          </a:p>
          <a:p>
            <a:r>
              <a:rPr lang="ru-RU" dirty="0"/>
              <a:t>3) В отличие от научной мысли Средневековья, наука развивалась на своей собственной основе, т.е. она развивалась вне влияния ненаучных, религиозных установок и опиралась только на собственные выводы.</a:t>
            </a:r>
          </a:p>
        </p:txBody>
      </p:sp>
    </p:spTree>
    <p:extLst>
      <p:ext uri="{BB962C8B-B14F-4D97-AF65-F5344CB8AC3E}">
        <p14:creationId xmlns:p14="http://schemas.microsoft.com/office/powerpoint/2010/main" val="2005133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5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u="sng" dirty="0"/>
              <a:t>Неклассический период (до сер. 20в.)</a:t>
            </a:r>
            <a:endParaRPr lang="ru-RU" dirty="0"/>
          </a:p>
          <a:p>
            <a:r>
              <a:rPr lang="ru-RU" dirty="0"/>
              <a:t>a) принцип относительности по отношению к познающему субъекту. Объект – микромир, </a:t>
            </a:r>
            <a:r>
              <a:rPr lang="ru-RU" dirty="0" err="1"/>
              <a:t>осн</a:t>
            </a:r>
            <a:r>
              <a:rPr lang="ru-RU" dirty="0"/>
              <a:t>. сфера – естествознание. Познаваемый объект зависит от познающего субъекта.</a:t>
            </a:r>
          </a:p>
          <a:p>
            <a:r>
              <a:rPr lang="ru-RU" dirty="0"/>
              <a:t>b) Науч. картина утрачивает свою сугубо механическую интерпретацию, формируются частные картины мира, связанные с развитием дисциплин: физическая КМ, биологическая КМ, соц. КМ.</a:t>
            </a:r>
          </a:p>
          <a:p>
            <a:r>
              <a:rPr lang="ru-RU" dirty="0"/>
              <a:t>c) Стиль мышления все более и более диалектический, опирающийся на взаимосвязь явлений и процессов объективной реальности.</a:t>
            </a:r>
          </a:p>
          <a:p>
            <a:r>
              <a:rPr lang="ru-RU" u="sng" dirty="0" err="1"/>
              <a:t>Постнеклассический</a:t>
            </a:r>
            <a:r>
              <a:rPr lang="ru-RU" u="sng" dirty="0"/>
              <a:t> период (со вт. половины 20в.)</a:t>
            </a:r>
            <a:endParaRPr lang="ru-RU" dirty="0"/>
          </a:p>
          <a:p>
            <a:r>
              <a:rPr lang="ru-RU" dirty="0"/>
              <a:t>a) Идеал науки – сочетание объективного и ценностного подхода. Объект – мега, макро и микромиры. В познавательный процесс все больше включаются ценностные элементы и вообще моменты, определяющие ее сущность.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568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0918"/>
            <a:ext cx="10515600" cy="478604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Согласно основным точкам зрения наука - это совокупность знаний и деятельность по производству этих знаний; форма общественного сознания; социальный институт; непосредственная производительная сила общества; система профессиональной (академической) подготовки и воспроизвод­ства кадров. В зависимости от того, какой аспект мы будем принимать во внимание, мы получим разные точки отсчета развития науки:</a:t>
            </a:r>
          </a:p>
          <a:p>
            <a:r>
              <a:rPr lang="ru-RU" dirty="0"/>
              <a:t>- наука как система подготовки кадров существует с сере­дины XIX в.;</a:t>
            </a:r>
          </a:p>
          <a:p>
            <a:r>
              <a:rPr lang="ru-RU" dirty="0"/>
              <a:t>- как непосредственная производительная сила - со второй половины </a:t>
            </a:r>
            <a:r>
              <a:rPr lang="ru-RU" dirty="0" err="1"/>
              <a:t>XXвв</a:t>
            </a:r>
            <a:endParaRPr lang="ru-RU" dirty="0"/>
          </a:p>
          <a:p>
            <a:r>
              <a:rPr lang="ru-RU" dirty="0"/>
              <a:t>- как социальный институт - в Новое время;</a:t>
            </a:r>
          </a:p>
          <a:p>
            <a:r>
              <a:rPr lang="ru-RU" i="1" dirty="0"/>
              <a:t>-</a:t>
            </a:r>
            <a:r>
              <a:rPr lang="ru-RU" dirty="0"/>
              <a:t> как форма общественного сознания - в Древней Греции;</a:t>
            </a:r>
          </a:p>
          <a:p>
            <a:r>
              <a:rPr lang="ru-RU" dirty="0"/>
              <a:t>- как знания и деятельность по производству этих знаний - с начала человеческой культуры.</a:t>
            </a:r>
          </a:p>
          <a:p>
            <a:r>
              <a:rPr lang="ru-RU" dirty="0"/>
              <a:t>Разное время рождения имеют и различные конкретные науки. Так, античность дала миру математику, Новое время - современное естествознание, в XIX в. появляется обществознание.</a:t>
            </a:r>
          </a:p>
          <a:p>
            <a:r>
              <a:rPr lang="ru-RU" dirty="0"/>
              <a:t>Для того чтобы понять этот процесс, нам следует обра­титься к истории.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1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yslide.ru/documents_7/be25759ebf7478ac243cfff995fbf721/img1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766" y="747713"/>
            <a:ext cx="9375820" cy="542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949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Появление средневековых университетов</a:t>
            </a:r>
          </a:p>
          <a:p>
            <a:r>
              <a:rPr lang="ru-RU" dirty="0"/>
              <a:t>В XII–XIII веках преподаватели и студенты городских школ стали получать от римского папы разрешение создавать особые объединения, называвшиеся </a:t>
            </a:r>
            <a:r>
              <a:rPr lang="ru-RU" i="1" dirty="0"/>
              <a:t>университетами.</a:t>
            </a:r>
            <a:r>
              <a:rPr lang="ru-RU" dirty="0"/>
              <a:t> Самые знаменитые из них возникли в Париже (Франция), Болонье (Италия), Оксфорде (Англия). </a:t>
            </a:r>
            <a:endParaRPr lang="ru-RU" dirty="0" smtClean="0"/>
          </a:p>
          <a:p>
            <a:r>
              <a:rPr lang="ru-RU" dirty="0" smtClean="0"/>
              <a:t>К </a:t>
            </a:r>
            <a:r>
              <a:rPr lang="ru-RU" dirty="0"/>
              <a:t>концу XV века в Европе было основано 86 университетов. Они не подчинялись местным властям и сеньорам: сами избирали своего главу – ректора, самостоятельно определяли состав преподавателей и могли судить своих членов. Некоторые университеты имели даже собственную тюрьму.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727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sentr-region.ru/800/600/https/image3.slideserve.com/6380092/slide38-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645" y="760413"/>
            <a:ext cx="9028090" cy="541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749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/>
          <a:lstStyle/>
          <a:p>
            <a:r>
              <a:rPr lang="ru-RU" dirty="0"/>
              <a:t>Университеты обычно состояли из четырех факультетов. Низшим и самым многолюдным был факультет искусств, или артистический (от латинского слова «арт» – искусство). Здесь изучали «семь свободных искусств» – тривиум и квадривиум</a:t>
            </a:r>
            <a:r>
              <a:rPr lang="ru-RU" dirty="0" smtClean="0"/>
              <a:t>.</a:t>
            </a:r>
          </a:p>
          <a:p>
            <a:r>
              <a:rPr lang="ru-RU" dirty="0"/>
              <a:t>Факультет искусств был только подготовительным. Проучившись пять-семь лет и окончив его, можно было поступить на старшие факультеты – богословский, юридический и медицинский. Их студентами становились, как правило, люди духовного звания. Учиться здесь приходилось дольше. На самом важном – богословском факультете обучение длилось 12–15 лет.</a:t>
            </a:r>
          </a:p>
        </p:txBody>
      </p:sp>
    </p:spTree>
    <p:extLst>
      <p:ext uri="{BB962C8B-B14F-4D97-AF65-F5344CB8AC3E}">
        <p14:creationId xmlns:p14="http://schemas.microsoft.com/office/powerpoint/2010/main" val="639615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Важными этапами жизни любого студента было получение ученых степеней. Проучившись два-три года на факультете искусств и изучив тривиум, студент получал </a:t>
            </a:r>
            <a:r>
              <a:rPr lang="ru-RU" dirty="0">
                <a:solidFill>
                  <a:srgbClr val="0070C0"/>
                </a:solidFill>
              </a:rPr>
              <a:t>степень бакалавра </a:t>
            </a:r>
            <a:r>
              <a:rPr lang="ru-RU" dirty="0"/>
              <a:t>(помощника преподавателя), а еще через несколько лет, после постижения квадривиума, – </a:t>
            </a:r>
            <a:r>
              <a:rPr lang="ru-RU" dirty="0">
                <a:solidFill>
                  <a:srgbClr val="0070C0"/>
                </a:solidFill>
              </a:rPr>
              <a:t>магистра (преподавателя). </a:t>
            </a:r>
            <a:r>
              <a:rPr lang="ru-RU" dirty="0"/>
              <a:t>Чтобы получить эти степени, нужно было выдержать экзамен. Будущий бакалавр должен был выступить перед экзаменаторами, в течение нескольких часов отстаивая свою точку зрения по определенной проблеме. При этом он должен был ответить на несколько вопросов с подвохом. Стать магистром было сложнее. На экзамене в присутствии ректора университета и местного епископа надо было продемонстрировать знакомство с трудами античных и христианских ученых. Выдержавший испытание проходил обряд посвящения и приносил присягу университету. После этого он становился полноправным магистром. </a:t>
            </a:r>
            <a:r>
              <a:rPr lang="ru-RU" dirty="0">
                <a:solidFill>
                  <a:srgbClr val="0070C0"/>
                </a:solidFill>
              </a:rPr>
              <a:t>Степень доктора </a:t>
            </a:r>
            <a:r>
              <a:rPr lang="ru-RU" dirty="0"/>
              <a:t>была высшей. </a:t>
            </a:r>
          </a:p>
        </p:txBody>
      </p:sp>
    </p:spTree>
    <p:extLst>
      <p:ext uri="{BB962C8B-B14F-4D97-AF65-F5344CB8AC3E}">
        <p14:creationId xmlns:p14="http://schemas.microsoft.com/office/powerpoint/2010/main" val="304412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Обучение проводилось на латыни. Этот язык был понятен ученым людям и духовенству во всей Западной Европе. Поэтому неважно было, кем по национальности был ученик или преподаватель – </a:t>
            </a:r>
            <a:r>
              <a:rPr lang="ru-RU" dirty="0" smtClean="0"/>
              <a:t>немцем</a:t>
            </a:r>
            <a:r>
              <a:rPr lang="ru-RU" dirty="0"/>
              <a:t>, французом, итальянцем или англичанином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«Студенты </a:t>
            </a:r>
            <a:r>
              <a:rPr lang="ru-RU" dirty="0"/>
              <a:t>университета должны были посещать занятия. Основными из них считались лекции, читавшиеся утром и вечером. Преподаватель, облаченный в черную мантию, находился на кафедре, а напротив него располагались студенты. Во время лекции магистр читал вслух какую-нибудь ученую книгу, не позволяя себе ни на букву отступить от текста. Прочитав отрывок из книги, преподаватель объяснял его суть. В подтверждение он приводил вереницу самых разных высказываний ученых мужей – Аристотеля, Гиппократа, Авиценны, Аверроэса. Студенты не должны были записывать лекции, а старались их запомнить. После окончания занятия ученики собирались все вместе, чтобы вспомнить и заучить содержание лекции</a:t>
            </a:r>
            <a:r>
              <a:rPr lang="ru-RU" dirty="0" smtClean="0"/>
              <a:t>.»</a:t>
            </a:r>
            <a:endParaRPr lang="ru-RU" dirty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9329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1475</Words>
  <Application>Microsoft Office PowerPoint</Application>
  <PresentationFormat>Широкоэкранный</PresentationFormat>
  <Paragraphs>72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Лекция 2. Возникновение науки и основные стадии ее исторической эволюции. Генезис науки. </vt:lpstr>
      <vt:lpstr>Вопросы:</vt:lpstr>
      <vt:lpstr>Вопрос 1.</vt:lpstr>
      <vt:lpstr>Презентация PowerPoint</vt:lpstr>
      <vt:lpstr>Вопрос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3.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5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2. Возникновение науки и основные стадии ее исторической эволюции. Генезис науки.</dc:title>
  <dc:creator>1</dc:creator>
  <cp:lastModifiedBy>1</cp:lastModifiedBy>
  <cp:revision>6</cp:revision>
  <dcterms:created xsi:type="dcterms:W3CDTF">2023-01-10T13:11:46Z</dcterms:created>
  <dcterms:modified xsi:type="dcterms:W3CDTF">2023-01-10T14:24:12Z</dcterms:modified>
</cp:coreProperties>
</file>