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0" d="100"/>
          <a:sy n="80" d="100"/>
        </p:scale>
        <p:origin x="300" y="-3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4/11/2022</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23A1CC3-2375-41D4-9E03-427CAF2A4C1A}" type="datetimeFigureOut">
              <a:rPr lang="en-US" dirty="0"/>
              <a:t>4/11/2022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Заголовок и подпись">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AFF16868-8199-4C2C-A5B1-63AEE139F88E}" type="datetimeFigureOut">
              <a:rPr lang="en-US" dirty="0"/>
              <a:t>4/11/2022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ru-RU" smtClean="0"/>
              <a:t>Образец заголовка</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AAD9FF7F-6988-44CC-821B-644E70CD2F73}" type="datetimeFigureOut">
              <a:rPr lang="en-US" dirty="0"/>
              <a:t>4/11/2022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C12C299-16B2-4475-990D-751901EACC14}" type="datetimeFigureOut">
              <a:rPr lang="en-US" dirty="0"/>
              <a:t>4/11/2022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4/11/2022</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4/11/2022</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4/11/2022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4/11/2022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4/11/2022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34E6425-0181-43F2-84FC-787E803FD2F8}" type="datetimeFigureOut">
              <a:rPr lang="en-US" dirty="0"/>
              <a:t>4/11/2022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4/11/2022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4/11/2022</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4/11/2022</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4/11/2022</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6E86A4C-8E40-4F87-A4F0-01A0687C5742}" type="datetimeFigureOut">
              <a:rPr lang="en-US" dirty="0"/>
              <a:t>4/11/2022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ru-RU" smtClean="0"/>
              <a:t>Вставка рисунка</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5E72C73-2D91-4E12-BA25-F0AA0C03599B}" type="datetimeFigureOut">
              <a:rPr lang="en-US" dirty="0"/>
              <a:t>4/11/2022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4/11/2022</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Типы научной рациональности</a:t>
            </a:r>
            <a:endParaRPr lang="ru-RU" dirty="0"/>
          </a:p>
        </p:txBody>
      </p:sp>
    </p:spTree>
    <p:extLst>
      <p:ext uri="{BB962C8B-B14F-4D97-AF65-F5344CB8AC3E}">
        <p14:creationId xmlns:p14="http://schemas.microsoft.com/office/powerpoint/2010/main" val="2103364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54954" y="1586753"/>
            <a:ext cx="9589246" cy="4787153"/>
          </a:xfrm>
        </p:spPr>
        <p:txBody>
          <a:bodyPr>
            <a:normAutofit/>
          </a:bodyPr>
          <a:lstStyle/>
          <a:p>
            <a:endParaRPr lang="ru-RU" sz="2400" b="1" dirty="0" smtClean="0">
              <a:solidFill>
                <a:srgbClr val="00B050"/>
              </a:solidFill>
            </a:endParaRPr>
          </a:p>
          <a:p>
            <a:r>
              <a:rPr lang="ru-RU" sz="2400" b="1" dirty="0" smtClean="0">
                <a:solidFill>
                  <a:srgbClr val="00B050"/>
                </a:solidFill>
              </a:rPr>
              <a:t>Третий </a:t>
            </a:r>
            <a:r>
              <a:rPr lang="ru-RU" sz="2400" b="1" dirty="0">
                <a:solidFill>
                  <a:srgbClr val="00B050"/>
                </a:solidFill>
              </a:rPr>
              <a:t>компонент научной рациональности, служащий критерием различия между тремя её типами – философские основания науки, определяемые главным образом пониманием познавательной деятельности. </a:t>
            </a:r>
            <a:endParaRPr lang="ru-RU" sz="2400" b="1" dirty="0" smtClean="0">
              <a:solidFill>
                <a:srgbClr val="00B050"/>
              </a:solidFill>
            </a:endParaRPr>
          </a:p>
          <a:p>
            <a:r>
              <a:rPr lang="ru-RU" sz="2400" b="1" dirty="0" smtClean="0">
                <a:solidFill>
                  <a:srgbClr val="00B050"/>
                </a:solidFill>
              </a:rPr>
              <a:t>В </a:t>
            </a:r>
            <a:r>
              <a:rPr lang="ru-RU" sz="2400" b="1" dirty="0">
                <a:solidFill>
                  <a:srgbClr val="00B050"/>
                </a:solidFill>
              </a:rPr>
              <a:t>парадигме классической рациональности познание понимается как наблюдение за объектом и выявление его сущностных связей. Субъект познания трактуется как суверенный разум, </a:t>
            </a:r>
            <a:r>
              <a:rPr lang="ru-RU" sz="2400" b="1" dirty="0" err="1">
                <a:solidFill>
                  <a:srgbClr val="00B050"/>
                </a:solidFill>
              </a:rPr>
              <a:t>дистанцированный</a:t>
            </a:r>
            <a:r>
              <a:rPr lang="ru-RU" sz="2400" b="1" dirty="0">
                <a:solidFill>
                  <a:srgbClr val="00B050"/>
                </a:solidFill>
              </a:rPr>
              <a:t> от объектов и наделённый способностью познавать вещи таковыми, каковы они на самом деле есть.</a:t>
            </a:r>
          </a:p>
        </p:txBody>
      </p:sp>
    </p:spTree>
    <p:extLst>
      <p:ext uri="{BB962C8B-B14F-4D97-AF65-F5344CB8AC3E}">
        <p14:creationId xmlns:p14="http://schemas.microsoft.com/office/powerpoint/2010/main" val="3935863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54954" y="1331259"/>
            <a:ext cx="9347199" cy="5042647"/>
          </a:xfrm>
        </p:spPr>
        <p:txBody>
          <a:bodyPr>
            <a:normAutofit/>
          </a:bodyPr>
          <a:lstStyle/>
          <a:p>
            <a:endParaRPr lang="ru-RU" sz="2400" b="1" dirty="0" smtClean="0">
              <a:solidFill>
                <a:srgbClr val="00B050"/>
              </a:solidFill>
            </a:endParaRPr>
          </a:p>
          <a:p>
            <a:endParaRPr lang="ru-RU" sz="2400" b="1" dirty="0">
              <a:solidFill>
                <a:srgbClr val="00B050"/>
              </a:solidFill>
            </a:endParaRPr>
          </a:p>
          <a:p>
            <a:r>
              <a:rPr lang="ru-RU" sz="2400" b="1" dirty="0" smtClean="0">
                <a:solidFill>
                  <a:srgbClr val="00B050"/>
                </a:solidFill>
              </a:rPr>
              <a:t>В </a:t>
            </a:r>
            <a:r>
              <a:rPr lang="ru-RU" sz="2400" b="1" dirty="0">
                <a:solidFill>
                  <a:srgbClr val="00B050"/>
                </a:solidFill>
              </a:rPr>
              <a:t>неклассической рациональности познание начинает пониматься как особый вид человеческой деятельности. Идея </a:t>
            </a:r>
            <a:r>
              <a:rPr lang="ru-RU" sz="2400" b="1" dirty="0" err="1">
                <a:solidFill>
                  <a:srgbClr val="00B050"/>
                </a:solidFill>
              </a:rPr>
              <a:t>дистанцированного</a:t>
            </a:r>
            <a:r>
              <a:rPr lang="ru-RU" sz="2400" b="1" dirty="0">
                <a:solidFill>
                  <a:srgbClr val="00B050"/>
                </a:solidFill>
              </a:rPr>
              <a:t> разума сменяется представлением о его </a:t>
            </a:r>
            <a:r>
              <a:rPr lang="ru-RU" sz="2400" b="1" dirty="0" err="1">
                <a:solidFill>
                  <a:srgbClr val="00B050"/>
                </a:solidFill>
              </a:rPr>
              <a:t>включённости</a:t>
            </a:r>
            <a:r>
              <a:rPr lang="ru-RU" sz="2400" b="1" dirty="0">
                <a:solidFill>
                  <a:srgbClr val="00B050"/>
                </a:solidFill>
              </a:rPr>
              <a:t> в мир. Теория выступает не просто как знание об объекте, но и в качестве инструмента его познания, так как она задаёт понятийную сетку, сквозь которую рассматривается действительность</a:t>
            </a:r>
          </a:p>
        </p:txBody>
      </p:sp>
    </p:spTree>
    <p:extLst>
      <p:ext uri="{BB962C8B-B14F-4D97-AF65-F5344CB8AC3E}">
        <p14:creationId xmlns:p14="http://schemas.microsoft.com/office/powerpoint/2010/main" val="3224754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54954" y="1546412"/>
            <a:ext cx="9992658" cy="4473388"/>
          </a:xfrm>
        </p:spPr>
        <p:txBody>
          <a:bodyPr>
            <a:noAutofit/>
          </a:bodyPr>
          <a:lstStyle/>
          <a:p>
            <a:r>
              <a:rPr lang="ru-RU" sz="2400" b="1" dirty="0">
                <a:solidFill>
                  <a:srgbClr val="00B050"/>
                </a:solidFill>
              </a:rPr>
              <a:t>На данный момент философские основания </a:t>
            </a:r>
            <a:r>
              <a:rPr lang="ru-RU" sz="2400" b="1" dirty="0" err="1">
                <a:solidFill>
                  <a:srgbClr val="00B050"/>
                </a:solidFill>
              </a:rPr>
              <a:t>постнеклассической</a:t>
            </a:r>
            <a:r>
              <a:rPr lang="ru-RU" sz="2400" b="1" dirty="0">
                <a:solidFill>
                  <a:srgbClr val="00B050"/>
                </a:solidFill>
              </a:rPr>
              <a:t> науки находятся в стадии разработки. В проблемное поле научного познания включается проблематика </a:t>
            </a:r>
            <a:r>
              <a:rPr lang="ru-RU" sz="2400" b="1" dirty="0" smtClean="0">
                <a:solidFill>
                  <a:srgbClr val="00B050"/>
                </a:solidFill>
              </a:rPr>
              <a:t> </a:t>
            </a:r>
            <a:r>
              <a:rPr lang="ru-RU" sz="2400" b="1" dirty="0">
                <a:solidFill>
                  <a:srgbClr val="00B050"/>
                </a:solidFill>
              </a:rPr>
              <a:t>социокультурной детерминации научной деятельности. Идёт разработка категориальной сетки саморазвивающихся систем. Происходит тенденция к объединению представлений о неживой природе, органическом и социальном мире на основе универсального эволюционизма. Также особое внимание выделяется аксиологическому аспекту философских оснований науки, который был слабо выражен в предыдущих типах рациональности.</a:t>
            </a:r>
          </a:p>
        </p:txBody>
      </p:sp>
    </p:spTree>
    <p:extLst>
      <p:ext uri="{BB962C8B-B14F-4D97-AF65-F5344CB8AC3E}">
        <p14:creationId xmlns:p14="http://schemas.microsoft.com/office/powerpoint/2010/main" val="3481388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Научные революции и смены типов рациональности"/>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89212" y="1162621"/>
            <a:ext cx="9533964" cy="53323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2278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Классический тип научной рациональности Внутринаучные ценности и цели С ( субъект познания) Ср. (средства)"/>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21976" y="1304925"/>
            <a:ext cx="9681883" cy="51631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35755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Неклассический тип научной рациональности Внутринаучные ценности и цели С ( субъект познания) ( Ср."/>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68188" y="1062038"/>
            <a:ext cx="9749118" cy="53118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33039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Постнеклассический тип научной рациональности Внутринаучные ценности и цели [(С ( субъект познания) Ср. О"/>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37129" y="1089025"/>
            <a:ext cx="9009530" cy="51100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5194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54954" y="1089212"/>
            <a:ext cx="9266517" cy="5204012"/>
          </a:xfrm>
        </p:spPr>
        <p:txBody>
          <a:bodyPr>
            <a:noAutofit/>
          </a:bodyPr>
          <a:lstStyle/>
          <a:p>
            <a:r>
              <a:rPr lang="ru-RU" sz="2400" b="1" i="1" dirty="0">
                <a:solidFill>
                  <a:srgbClr val="C00000"/>
                </a:solidFill>
              </a:rPr>
              <a:t>Цель науки </a:t>
            </a:r>
            <a:r>
              <a:rPr lang="ru-RU" sz="2400" b="1" i="1" dirty="0">
                <a:solidFill>
                  <a:srgbClr val="00B050"/>
                </a:solidFill>
              </a:rPr>
              <a:t>— получение истинного знания о мире.</a:t>
            </a:r>
            <a:endParaRPr lang="ru-RU" sz="2400" b="1" dirty="0">
              <a:solidFill>
                <a:srgbClr val="00B050"/>
              </a:solidFill>
            </a:endParaRPr>
          </a:p>
          <a:p>
            <a:r>
              <a:rPr lang="ru-RU" sz="2400" b="1" dirty="0">
                <a:solidFill>
                  <a:srgbClr val="00B050"/>
                </a:solidFill>
              </a:rPr>
              <a:t> </a:t>
            </a:r>
            <a:r>
              <a:rPr lang="ru-RU" sz="2400" b="1" i="1" dirty="0">
                <a:solidFill>
                  <a:srgbClr val="C00000"/>
                </a:solidFill>
              </a:rPr>
              <a:t>Научно рациональна </a:t>
            </a:r>
            <a:r>
              <a:rPr lang="ru-RU" sz="2400" b="1" i="1" dirty="0">
                <a:solidFill>
                  <a:srgbClr val="00B050"/>
                </a:solidFill>
              </a:rPr>
              <a:t>та деятельность, которая приводит к получению истинного знания о мире.</a:t>
            </a:r>
            <a:endParaRPr lang="ru-RU" sz="2400" b="1" dirty="0">
              <a:solidFill>
                <a:srgbClr val="00B050"/>
              </a:solidFill>
            </a:endParaRPr>
          </a:p>
          <a:p>
            <a:r>
              <a:rPr lang="ru-RU" sz="2400" b="1" dirty="0">
                <a:solidFill>
                  <a:srgbClr val="00B050"/>
                </a:solidFill>
              </a:rPr>
              <a:t>Если деятельность ученого не приводит к получению истинного знания, ее можно назвать нерациональной с точки зрения науки; если же деятельность ученого приводит к распространению заблуждения, то такая деятельность будет иррациональной.</a:t>
            </a:r>
          </a:p>
        </p:txBody>
      </p:sp>
    </p:spTree>
    <p:extLst>
      <p:ext uri="{BB962C8B-B14F-4D97-AF65-F5344CB8AC3E}">
        <p14:creationId xmlns:p14="http://schemas.microsoft.com/office/powerpoint/2010/main" val="30016074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54954" y="968188"/>
            <a:ext cx="9172387" cy="5051612"/>
          </a:xfrm>
        </p:spPr>
        <p:txBody>
          <a:bodyPr>
            <a:normAutofit/>
          </a:bodyPr>
          <a:lstStyle/>
          <a:p>
            <a:r>
              <a:rPr lang="ru-RU" sz="2400" b="1" dirty="0">
                <a:solidFill>
                  <a:srgbClr val="C00000"/>
                </a:solidFill>
              </a:rPr>
              <a:t>Поппер</a:t>
            </a:r>
            <a:r>
              <a:rPr lang="ru-RU" sz="2400" b="1" dirty="0">
                <a:solidFill>
                  <a:srgbClr val="00B050"/>
                </a:solidFill>
              </a:rPr>
              <a:t> признавал поиск истины целью науки, но одно время был склонен считать, что эта цель не только недостижима, но к ней даже нельзя приблизиться. Наука способна лишь обнаружить ложь и отбросить ее. Однако с точки зрения </a:t>
            </a:r>
            <a:r>
              <a:rPr lang="ru-RU" sz="2400" b="1" dirty="0" err="1">
                <a:solidFill>
                  <a:srgbClr val="00B050"/>
                </a:solidFill>
              </a:rPr>
              <a:t>попперовского</a:t>
            </a:r>
            <a:r>
              <a:rPr lang="ru-RU" sz="2400" b="1" dirty="0">
                <a:solidFill>
                  <a:srgbClr val="00B050"/>
                </a:solidFill>
              </a:rPr>
              <a:t> </a:t>
            </a:r>
            <a:r>
              <a:rPr lang="ru-RU" sz="2400" b="1" dirty="0" err="1">
                <a:solidFill>
                  <a:srgbClr val="00B050"/>
                </a:solidFill>
              </a:rPr>
              <a:t>фальси-фикационизма</a:t>
            </a:r>
            <a:r>
              <a:rPr lang="ru-RU" sz="2400" b="1" dirty="0">
                <a:solidFill>
                  <a:srgbClr val="00B050"/>
                </a:solidFill>
              </a:rPr>
              <a:t> отбрасывание лжи не приближает нас к истине, наука все время топчется на одном месте. Если же научная деятельность не приближает нас к цели науки — истине, то она должна рассматриваться как нерациональная. Поэтому </a:t>
            </a:r>
            <a:r>
              <a:rPr lang="ru-RU" sz="2400" b="1" dirty="0" err="1">
                <a:solidFill>
                  <a:srgbClr val="00B050"/>
                </a:solidFill>
              </a:rPr>
              <a:t>фальси-фикационизм</a:t>
            </a:r>
            <a:r>
              <a:rPr lang="ru-RU" sz="2400" b="1" dirty="0">
                <a:solidFill>
                  <a:srgbClr val="00B050"/>
                </a:solidFill>
              </a:rPr>
              <a:t> не является «рационалистской» концепцией.</a:t>
            </a:r>
          </a:p>
        </p:txBody>
      </p:sp>
    </p:spTree>
    <p:extLst>
      <p:ext uri="{BB962C8B-B14F-4D97-AF65-F5344CB8AC3E}">
        <p14:creationId xmlns:p14="http://schemas.microsoft.com/office/powerpoint/2010/main" val="32480435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54954" y="2205318"/>
            <a:ext cx="9158940" cy="3814482"/>
          </a:xfrm>
        </p:spPr>
        <p:txBody>
          <a:bodyPr>
            <a:normAutofit/>
          </a:bodyPr>
          <a:lstStyle/>
          <a:p>
            <a:r>
              <a:rPr lang="ru-RU" sz="2400" b="1" dirty="0">
                <a:solidFill>
                  <a:srgbClr val="C00000"/>
                </a:solidFill>
              </a:rPr>
              <a:t>Т. Кун </a:t>
            </a:r>
            <a:r>
              <a:rPr lang="ru-RU" sz="2400" b="1" dirty="0">
                <a:solidFill>
                  <a:srgbClr val="00B050"/>
                </a:solidFill>
              </a:rPr>
              <a:t>не считал поиск истины целью науки и был склонен трактовать эту цель </a:t>
            </a:r>
            <a:r>
              <a:rPr lang="ru-RU" sz="2400" b="1" dirty="0" err="1">
                <a:solidFill>
                  <a:srgbClr val="00B050"/>
                </a:solidFill>
              </a:rPr>
              <a:t>прагматистски</a:t>
            </a:r>
            <a:r>
              <a:rPr lang="ru-RU" sz="2400" b="1" dirty="0">
                <a:solidFill>
                  <a:srgbClr val="00B050"/>
                </a:solidFill>
              </a:rPr>
              <a:t>. Для него наука была средством решения интеллектуальных и практических задач. Но поскольку он считал, что наука справляется со своими задачами и, таким образом, достигает своей цели, постольку он считал деятельность ученых рациональной. «Рационалистом» является всякий, кто признает, что наука достигает или, по крайней мере, способна приблизиться к своей цели.</a:t>
            </a:r>
          </a:p>
        </p:txBody>
      </p:sp>
    </p:spTree>
    <p:extLst>
      <p:ext uri="{BB962C8B-B14F-4D97-AF65-F5344CB8AC3E}">
        <p14:creationId xmlns:p14="http://schemas.microsoft.com/office/powerpoint/2010/main" val="1372467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54954" y="1008529"/>
            <a:ext cx="9199281" cy="5011271"/>
          </a:xfrm>
        </p:spPr>
        <p:txBody>
          <a:bodyPr>
            <a:normAutofit/>
          </a:bodyPr>
          <a:lstStyle/>
          <a:p>
            <a:r>
              <a:rPr lang="ru-RU" sz="2400" b="1" dirty="0">
                <a:solidFill>
                  <a:srgbClr val="00B050"/>
                </a:solidFill>
              </a:rPr>
              <a:t>Тема научной рациональности на протяжении долгого времени продолжает удерживать статус актуальной темы в философии. Утвердив науку как образец рациональности, современный философско-методологический дискурс своей приоритетной тематикой рассматривает научную рациональность. Будучи динамичной по своей сути, научная рациональность зависит от исторического этапа развития науки, поэтому можно говорить об исторических типах научной рациональности (</a:t>
            </a:r>
            <a:r>
              <a:rPr lang="ru-RU" sz="2400" b="1" dirty="0" err="1">
                <a:solidFill>
                  <a:srgbClr val="00B050"/>
                </a:solidFill>
              </a:rPr>
              <a:t>историкогенетическая</a:t>
            </a:r>
            <a:r>
              <a:rPr lang="ru-RU" sz="2400" b="1" dirty="0">
                <a:solidFill>
                  <a:srgbClr val="00B050"/>
                </a:solidFill>
              </a:rPr>
              <a:t> модель)</a:t>
            </a:r>
          </a:p>
        </p:txBody>
      </p:sp>
    </p:spTree>
    <p:extLst>
      <p:ext uri="{BB962C8B-B14F-4D97-AF65-F5344CB8AC3E}">
        <p14:creationId xmlns:p14="http://schemas.microsoft.com/office/powerpoint/2010/main" val="41568163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Научная рациональность</a:t>
            </a:r>
            <a:endParaRPr lang="ru-RU" dirty="0"/>
          </a:p>
        </p:txBody>
      </p:sp>
      <p:sp>
        <p:nvSpPr>
          <p:cNvPr id="3" name="Объект 2"/>
          <p:cNvSpPr>
            <a:spLocks noGrp="1"/>
          </p:cNvSpPr>
          <p:nvPr>
            <p:ph idx="1"/>
          </p:nvPr>
        </p:nvSpPr>
        <p:spPr>
          <a:xfrm>
            <a:off x="1154954" y="2286000"/>
            <a:ext cx="10100234" cy="3733800"/>
          </a:xfrm>
        </p:spPr>
        <p:txBody>
          <a:bodyPr>
            <a:noAutofit/>
          </a:bodyPr>
          <a:lstStyle/>
          <a:p>
            <a:r>
              <a:rPr lang="ru-RU" sz="2400" b="1" dirty="0" smtClean="0">
                <a:solidFill>
                  <a:srgbClr val="00B050"/>
                </a:solidFill>
              </a:rPr>
              <a:t> </a:t>
            </a:r>
            <a:r>
              <a:rPr lang="ru-RU" sz="2400" b="1" dirty="0">
                <a:solidFill>
                  <a:srgbClr val="00B050"/>
                </a:solidFill>
              </a:rPr>
              <a:t>это соответствие теоретических построений средствам познания, нормам, идеалам, которые приняты наукой и ведут к объективной истине. Критериями научной рациональности являются </a:t>
            </a:r>
            <a:r>
              <a:rPr lang="ru-RU" sz="2400" b="1">
                <a:solidFill>
                  <a:srgbClr val="00B050"/>
                </a:solidFill>
              </a:rPr>
              <a:t>логические </a:t>
            </a:r>
            <a:r>
              <a:rPr lang="ru-RU" sz="2400" b="1" smtClean="0">
                <a:solidFill>
                  <a:srgbClr val="00B050"/>
                </a:solidFill>
              </a:rPr>
              <a:t>законы и </a:t>
            </a:r>
            <a:r>
              <a:rPr lang="ru-RU" sz="2400" b="1" dirty="0">
                <a:solidFill>
                  <a:srgbClr val="00B050"/>
                </a:solidFill>
              </a:rPr>
              <a:t>правила, философские допущения, существующие картины мира, методы, категории, схемы объяснения и понимания, принципы построения научных теорий, образцы решения исследовательских задач. Смена типов рациональности связана с характером исследуемых системных объектов и применяемых средств познания, идеалов и норм науки</a:t>
            </a:r>
            <a:r>
              <a:rPr lang="ru-RU" sz="2400" b="1" dirty="0" smtClean="0">
                <a:solidFill>
                  <a:srgbClr val="00B050"/>
                </a:solidFill>
              </a:rPr>
              <a:t>. </a:t>
            </a:r>
            <a:endParaRPr lang="ru-RU" sz="2400" b="1" dirty="0">
              <a:solidFill>
                <a:srgbClr val="00B050"/>
              </a:solidFill>
            </a:endParaRPr>
          </a:p>
        </p:txBody>
      </p:sp>
    </p:spTree>
    <p:extLst>
      <p:ext uri="{BB962C8B-B14F-4D97-AF65-F5344CB8AC3E}">
        <p14:creationId xmlns:p14="http://schemas.microsoft.com/office/powerpoint/2010/main" val="2960437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54954" y="470647"/>
            <a:ext cx="9508564" cy="5549153"/>
          </a:xfrm>
        </p:spPr>
        <p:txBody>
          <a:bodyPr>
            <a:normAutofit/>
          </a:bodyPr>
          <a:lstStyle/>
          <a:p>
            <a:r>
              <a:rPr lang="ru-RU" sz="2800" b="1" dirty="0">
                <a:solidFill>
                  <a:srgbClr val="00B050"/>
                </a:solidFill>
              </a:rPr>
              <a:t>Принято выделять </a:t>
            </a:r>
            <a:r>
              <a:rPr lang="ru-RU" sz="2800" b="1" dirty="0">
                <a:solidFill>
                  <a:srgbClr val="FF0000"/>
                </a:solidFill>
              </a:rPr>
              <a:t>три исторических типа </a:t>
            </a:r>
            <a:r>
              <a:rPr lang="ru-RU" sz="2800" b="1" dirty="0">
                <a:solidFill>
                  <a:srgbClr val="00B050"/>
                </a:solidFill>
              </a:rPr>
              <a:t>научной рациональности</a:t>
            </a:r>
            <a:r>
              <a:rPr lang="ru-RU" sz="2800" b="1" dirty="0" smtClean="0">
                <a:solidFill>
                  <a:srgbClr val="00B050"/>
                </a:solidFill>
              </a:rPr>
              <a:t>:</a:t>
            </a:r>
          </a:p>
          <a:p>
            <a:r>
              <a:rPr lang="ru-RU" sz="2800" b="1" dirty="0" smtClean="0">
                <a:solidFill>
                  <a:srgbClr val="00B050"/>
                </a:solidFill>
              </a:rPr>
              <a:t> </a:t>
            </a:r>
            <a:r>
              <a:rPr lang="ru-RU" sz="2800" b="1" dirty="0">
                <a:solidFill>
                  <a:srgbClr val="00B050"/>
                </a:solidFill>
              </a:rPr>
              <a:t>классическую</a:t>
            </a:r>
            <a:r>
              <a:rPr lang="ru-RU" sz="2800" b="1" dirty="0" smtClean="0">
                <a:solidFill>
                  <a:srgbClr val="00B050"/>
                </a:solidFill>
              </a:rPr>
              <a:t>,</a:t>
            </a:r>
          </a:p>
          <a:p>
            <a:r>
              <a:rPr lang="ru-RU" sz="2800" b="1" dirty="0" smtClean="0">
                <a:solidFill>
                  <a:srgbClr val="00B050"/>
                </a:solidFill>
              </a:rPr>
              <a:t>неклассическую </a:t>
            </a:r>
          </a:p>
          <a:p>
            <a:r>
              <a:rPr lang="ru-RU" sz="2800" b="1" dirty="0" smtClean="0">
                <a:solidFill>
                  <a:srgbClr val="00B050"/>
                </a:solidFill>
              </a:rPr>
              <a:t> </a:t>
            </a:r>
            <a:r>
              <a:rPr lang="ru-RU" sz="2800" b="1" dirty="0" err="1">
                <a:solidFill>
                  <a:srgbClr val="00B050"/>
                </a:solidFill>
              </a:rPr>
              <a:t>постнеклассическую</a:t>
            </a:r>
            <a:r>
              <a:rPr lang="ru-RU" sz="2800" b="1" dirty="0">
                <a:solidFill>
                  <a:srgbClr val="00B050"/>
                </a:solidFill>
              </a:rPr>
              <a:t> рациональность. Деление на эти типы </a:t>
            </a:r>
            <a:r>
              <a:rPr lang="ru-RU" sz="2800" b="1" dirty="0" smtClean="0">
                <a:solidFill>
                  <a:srgbClr val="00B050"/>
                </a:solidFill>
              </a:rPr>
              <a:t> </a:t>
            </a:r>
            <a:r>
              <a:rPr lang="ru-RU" sz="2800" b="1" dirty="0">
                <a:solidFill>
                  <a:srgbClr val="00B050"/>
                </a:solidFill>
              </a:rPr>
              <a:t>осуществляется по трем основным критериям: особенности конструируемых картин мира, особенности идеалов и норм науки, а также специфика философских оснований науки.</a:t>
            </a:r>
          </a:p>
        </p:txBody>
      </p:sp>
    </p:spTree>
    <p:extLst>
      <p:ext uri="{BB962C8B-B14F-4D97-AF65-F5344CB8AC3E}">
        <p14:creationId xmlns:p14="http://schemas.microsoft.com/office/powerpoint/2010/main" val="3353833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54954" y="981635"/>
            <a:ext cx="9212728" cy="5038165"/>
          </a:xfrm>
        </p:spPr>
        <p:txBody>
          <a:bodyPr>
            <a:normAutofit/>
          </a:bodyPr>
          <a:lstStyle/>
          <a:p>
            <a:r>
              <a:rPr lang="ru-RU" sz="2400" b="1" dirty="0">
                <a:solidFill>
                  <a:srgbClr val="00B050"/>
                </a:solidFill>
              </a:rPr>
              <a:t>В картинах мира классической рациональности объект предстаёт в качестве простой системы, свойства которой заданы свойствами её элементов. Природа рассматривается с точки зрения механицизма, все процессы сводятся к силовому взаимодействию тел и частиц. Причинность трактуется с позиции </a:t>
            </a:r>
            <a:r>
              <a:rPr lang="ru-RU" sz="2400" b="1" dirty="0" err="1">
                <a:solidFill>
                  <a:srgbClr val="00B050"/>
                </a:solidFill>
              </a:rPr>
              <a:t>лапласовского</a:t>
            </a:r>
            <a:r>
              <a:rPr lang="ru-RU" sz="2400" b="1" dirty="0">
                <a:solidFill>
                  <a:srgbClr val="00B050"/>
                </a:solidFill>
              </a:rPr>
              <a:t> детерминизма. Пространство и время субстанциальны, то есть существуют сами по себе, отдельно от вещей. </a:t>
            </a:r>
          </a:p>
        </p:txBody>
      </p:sp>
    </p:spTree>
    <p:extLst>
      <p:ext uri="{BB962C8B-B14F-4D97-AF65-F5344CB8AC3E}">
        <p14:creationId xmlns:p14="http://schemas.microsoft.com/office/powerpoint/2010/main" val="4239716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54954" y="941294"/>
            <a:ext cx="9253070" cy="5078506"/>
          </a:xfrm>
        </p:spPr>
        <p:txBody>
          <a:bodyPr/>
          <a:lstStyle/>
          <a:p>
            <a:r>
              <a:rPr lang="ru-RU" sz="2400" b="1" dirty="0">
                <a:solidFill>
                  <a:srgbClr val="00B050"/>
                </a:solidFill>
              </a:rPr>
              <a:t>В неклассическом типе рациональности объект представлен как сложная самоорганизующаяся система, свойства которой не сводимы к сумме свойств её элементов. </a:t>
            </a:r>
            <a:r>
              <a:rPr lang="ru-RU" sz="2400" b="1" dirty="0" err="1">
                <a:solidFill>
                  <a:srgbClr val="00B050"/>
                </a:solidFill>
              </a:rPr>
              <a:t>Лапласовский</a:t>
            </a:r>
            <a:r>
              <a:rPr lang="ru-RU" sz="2400" b="1" dirty="0">
                <a:solidFill>
                  <a:srgbClr val="00B050"/>
                </a:solidFill>
              </a:rPr>
              <a:t> детерминизм дополняется вероятностной причинностью. Представление об абсолютном пространстве и времени сменяется идеей относительности пространственных и временных интервалов.</a:t>
            </a:r>
          </a:p>
        </p:txBody>
      </p:sp>
    </p:spTree>
    <p:extLst>
      <p:ext uri="{BB962C8B-B14F-4D97-AF65-F5344CB8AC3E}">
        <p14:creationId xmlns:p14="http://schemas.microsoft.com/office/powerpoint/2010/main" val="238182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54954" y="1183341"/>
            <a:ext cx="9387540" cy="4836459"/>
          </a:xfrm>
        </p:spPr>
        <p:txBody>
          <a:bodyPr>
            <a:normAutofit/>
          </a:bodyPr>
          <a:lstStyle/>
          <a:p>
            <a:r>
              <a:rPr lang="ru-RU" sz="2400" b="1" dirty="0">
                <a:solidFill>
                  <a:srgbClr val="00B050"/>
                </a:solidFill>
              </a:rPr>
              <a:t>В картине мира </a:t>
            </a:r>
            <a:r>
              <a:rPr lang="ru-RU" sz="2400" b="1" dirty="0" err="1">
                <a:solidFill>
                  <a:srgbClr val="00B050"/>
                </a:solidFill>
              </a:rPr>
              <a:t>постнеклассической</a:t>
            </a:r>
            <a:r>
              <a:rPr lang="ru-RU" sz="2400" b="1" dirty="0">
                <a:solidFill>
                  <a:srgbClr val="00B050"/>
                </a:solidFill>
              </a:rPr>
              <a:t> научной рациональности к представлению о </a:t>
            </a:r>
            <a:r>
              <a:rPr lang="ru-RU" sz="2400" b="1" dirty="0" err="1">
                <a:solidFill>
                  <a:srgbClr val="00B050"/>
                </a:solidFill>
              </a:rPr>
              <a:t>саморегуляции</a:t>
            </a:r>
            <a:r>
              <a:rPr lang="ru-RU" sz="2400" b="1" dirty="0">
                <a:solidFill>
                  <a:srgbClr val="00B050"/>
                </a:solidFill>
              </a:rPr>
              <a:t> сложных систем добавляется также представление об их саморазвитии. К вероятностной причинности добавляется еще целевая, имеющая два проявления: направленность на сохранение характеристик системы в устойчивом состоянии и направленность на дальнейшее развитие системы.</a:t>
            </a:r>
          </a:p>
        </p:txBody>
      </p:sp>
    </p:spTree>
    <p:extLst>
      <p:ext uri="{BB962C8B-B14F-4D97-AF65-F5344CB8AC3E}">
        <p14:creationId xmlns:p14="http://schemas.microsoft.com/office/powerpoint/2010/main" val="3547654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54954" y="1264024"/>
            <a:ext cx="9293411" cy="4755776"/>
          </a:xfrm>
        </p:spPr>
        <p:txBody>
          <a:bodyPr>
            <a:normAutofit/>
          </a:bodyPr>
          <a:lstStyle/>
          <a:p>
            <a:endParaRPr lang="ru-RU" sz="2400" b="1" dirty="0" smtClean="0">
              <a:solidFill>
                <a:srgbClr val="00B050"/>
              </a:solidFill>
            </a:endParaRPr>
          </a:p>
          <a:p>
            <a:endParaRPr lang="ru-RU" sz="2400" b="1" dirty="0">
              <a:solidFill>
                <a:srgbClr val="00B050"/>
              </a:solidFill>
            </a:endParaRPr>
          </a:p>
          <a:p>
            <a:r>
              <a:rPr lang="ru-RU" sz="2400" b="1" dirty="0" smtClean="0">
                <a:solidFill>
                  <a:srgbClr val="00B050"/>
                </a:solidFill>
              </a:rPr>
              <a:t>отметим </a:t>
            </a:r>
            <a:r>
              <a:rPr lang="ru-RU" sz="2400" b="1" dirty="0">
                <a:solidFill>
                  <a:srgbClr val="00B050"/>
                </a:solidFill>
              </a:rPr>
              <a:t>особенности идеалов и норм науки, представленных в трёх исторических типах рациональности. </a:t>
            </a:r>
            <a:endParaRPr lang="ru-RU" sz="2400" b="1" dirty="0" smtClean="0">
              <a:solidFill>
                <a:srgbClr val="00B050"/>
              </a:solidFill>
            </a:endParaRPr>
          </a:p>
          <a:p>
            <a:r>
              <a:rPr lang="ru-RU" sz="2400" b="1" dirty="0" smtClean="0">
                <a:solidFill>
                  <a:srgbClr val="C00000"/>
                </a:solidFill>
              </a:rPr>
              <a:t>В </a:t>
            </a:r>
            <a:r>
              <a:rPr lang="ru-RU" sz="2400" b="1" dirty="0">
                <a:solidFill>
                  <a:srgbClr val="C00000"/>
                </a:solidFill>
              </a:rPr>
              <a:t>классическом типе рациональности </a:t>
            </a:r>
            <a:r>
              <a:rPr lang="ru-RU" sz="2400" b="1" dirty="0">
                <a:solidFill>
                  <a:srgbClr val="00B050"/>
                </a:solidFill>
              </a:rPr>
              <a:t>имеет место корреспондентская концепция истины. Требования обоснования, предъявляемые теории сводятся к подтверждению теории опытом и очевидности её фундаментальных постулатов. Допускается существование только одной истинной теории</a:t>
            </a:r>
          </a:p>
        </p:txBody>
      </p:sp>
    </p:spTree>
    <p:extLst>
      <p:ext uri="{BB962C8B-B14F-4D97-AF65-F5344CB8AC3E}">
        <p14:creationId xmlns:p14="http://schemas.microsoft.com/office/powerpoint/2010/main" val="3187342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54954" y="820271"/>
            <a:ext cx="9279964" cy="5199529"/>
          </a:xfrm>
        </p:spPr>
        <p:txBody>
          <a:bodyPr>
            <a:normAutofit lnSpcReduction="10000"/>
          </a:bodyPr>
          <a:lstStyle/>
          <a:p>
            <a:endParaRPr lang="ru-RU" sz="2400" b="1" dirty="0" smtClean="0">
              <a:solidFill>
                <a:srgbClr val="C00000"/>
              </a:solidFill>
            </a:endParaRPr>
          </a:p>
          <a:p>
            <a:endParaRPr lang="ru-RU" sz="2400" b="1" dirty="0">
              <a:solidFill>
                <a:srgbClr val="C00000"/>
              </a:solidFill>
            </a:endParaRPr>
          </a:p>
          <a:p>
            <a:endParaRPr lang="ru-RU" sz="2400" b="1" dirty="0" smtClean="0">
              <a:solidFill>
                <a:srgbClr val="C00000"/>
              </a:solidFill>
            </a:endParaRPr>
          </a:p>
          <a:p>
            <a:r>
              <a:rPr lang="ru-RU" sz="2400" b="1" dirty="0" smtClean="0">
                <a:solidFill>
                  <a:srgbClr val="C00000"/>
                </a:solidFill>
              </a:rPr>
              <a:t>Неклассический </a:t>
            </a:r>
            <a:r>
              <a:rPr lang="ru-RU" sz="2400" b="1" dirty="0">
                <a:solidFill>
                  <a:srgbClr val="C00000"/>
                </a:solidFill>
              </a:rPr>
              <a:t>тип рациональности </a:t>
            </a:r>
            <a:r>
              <a:rPr lang="ru-RU" sz="2400" b="1" dirty="0">
                <a:solidFill>
                  <a:srgbClr val="00B050"/>
                </a:solidFill>
              </a:rPr>
              <a:t>допускает существование нескольких относительно истинных теорий, относящихся к одной области опыта. Полученное знание ставится в зависимость от используемых средств наблюдения. Идеал очевидности фундаментальных постулатов заменяется идеалом «внутреннего совершенства» теории. Принцип подтверждения теории опытом дополняется идеей </a:t>
            </a:r>
            <a:r>
              <a:rPr lang="ru-RU" sz="2400" b="1" dirty="0" err="1">
                <a:solidFill>
                  <a:srgbClr val="00B050"/>
                </a:solidFill>
              </a:rPr>
              <a:t>операционального</a:t>
            </a:r>
            <a:r>
              <a:rPr lang="ru-RU" sz="2400" b="1" dirty="0">
                <a:solidFill>
                  <a:srgbClr val="00B050"/>
                </a:solidFill>
              </a:rPr>
              <a:t> контроля над фундаментальными принципами теории</a:t>
            </a:r>
          </a:p>
        </p:txBody>
      </p:sp>
    </p:spTree>
    <p:extLst>
      <p:ext uri="{BB962C8B-B14F-4D97-AF65-F5344CB8AC3E}">
        <p14:creationId xmlns:p14="http://schemas.microsoft.com/office/powerpoint/2010/main" val="1179999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54954" y="1143000"/>
            <a:ext cx="9266517" cy="4876800"/>
          </a:xfrm>
        </p:spPr>
        <p:txBody>
          <a:bodyPr>
            <a:normAutofit/>
          </a:bodyPr>
          <a:lstStyle/>
          <a:p>
            <a:endParaRPr lang="ru-RU" sz="2400" b="1" dirty="0" smtClean="0">
              <a:solidFill>
                <a:srgbClr val="00B050"/>
              </a:solidFill>
            </a:endParaRPr>
          </a:p>
          <a:p>
            <a:endParaRPr lang="ru-RU" sz="2400" b="1" dirty="0">
              <a:solidFill>
                <a:srgbClr val="00B050"/>
              </a:solidFill>
            </a:endParaRPr>
          </a:p>
          <a:p>
            <a:endParaRPr lang="ru-RU" sz="2400" b="1" dirty="0" smtClean="0">
              <a:solidFill>
                <a:srgbClr val="00B050"/>
              </a:solidFill>
            </a:endParaRPr>
          </a:p>
          <a:p>
            <a:r>
              <a:rPr lang="ru-RU" sz="2400" b="1" dirty="0" smtClean="0">
                <a:solidFill>
                  <a:srgbClr val="00B050"/>
                </a:solidFill>
              </a:rPr>
              <a:t>Особенностью </a:t>
            </a:r>
            <a:r>
              <a:rPr lang="ru-RU" sz="2400" b="1" dirty="0">
                <a:solidFill>
                  <a:srgbClr val="00B050"/>
                </a:solidFill>
              </a:rPr>
              <a:t>идеалов и норм науки в </a:t>
            </a:r>
            <a:r>
              <a:rPr lang="ru-RU" sz="2400" b="1" dirty="0" err="1">
                <a:solidFill>
                  <a:srgbClr val="00B050"/>
                </a:solidFill>
              </a:rPr>
              <a:t>постнеклассической</a:t>
            </a:r>
            <a:r>
              <a:rPr lang="ru-RU" sz="2400" b="1" dirty="0">
                <a:solidFill>
                  <a:srgbClr val="00B050"/>
                </a:solidFill>
              </a:rPr>
              <a:t> рациональности является включение аксиологических факторов в состав объясняющих положений. Это обусловлено тем, что наука имеет дело с «</a:t>
            </a:r>
            <a:r>
              <a:rPr lang="ru-RU" sz="2400" b="1" dirty="0" err="1">
                <a:solidFill>
                  <a:srgbClr val="00B050"/>
                </a:solidFill>
              </a:rPr>
              <a:t>человекоразмерными</a:t>
            </a:r>
            <a:r>
              <a:rPr lang="ru-RU" sz="2400" b="1" dirty="0">
                <a:solidFill>
                  <a:srgbClr val="00B050"/>
                </a:solidFill>
              </a:rPr>
              <a:t>» объектами, то есть такими, в которые в качестве компонента включён сам человек.</a:t>
            </a:r>
          </a:p>
        </p:txBody>
      </p:sp>
    </p:spTree>
    <p:extLst>
      <p:ext uri="{BB962C8B-B14F-4D97-AF65-F5344CB8AC3E}">
        <p14:creationId xmlns:p14="http://schemas.microsoft.com/office/powerpoint/2010/main" val="17604498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конференц-зал)">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129</TotalTime>
  <Words>826</Words>
  <Application>Microsoft Office PowerPoint</Application>
  <PresentationFormat>Широкоэкранный</PresentationFormat>
  <Paragraphs>35</Paragraphs>
  <Slides>20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20</vt:i4>
      </vt:variant>
    </vt:vector>
  </HeadingPairs>
  <TitlesOfParts>
    <vt:vector size="24" baseType="lpstr">
      <vt:lpstr>Arial</vt:lpstr>
      <vt:lpstr>Century Gothic</vt:lpstr>
      <vt:lpstr>Wingdings 3</vt:lpstr>
      <vt:lpstr>Ион (конференц-зал)</vt:lpstr>
      <vt:lpstr>Типы научной рациональности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Научная рациональность</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Типы научной рациональности</dc:title>
  <dc:creator>админ</dc:creator>
  <cp:lastModifiedBy>админ</cp:lastModifiedBy>
  <cp:revision>8</cp:revision>
  <dcterms:created xsi:type="dcterms:W3CDTF">2022-04-10T21:05:59Z</dcterms:created>
  <dcterms:modified xsi:type="dcterms:W3CDTF">2022-04-11T14:07:44Z</dcterms:modified>
</cp:coreProperties>
</file>