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60" r:id="rId5"/>
    <p:sldId id="259" r:id="rId6"/>
    <p:sldId id="266" r:id="rId7"/>
    <p:sldId id="261" r:id="rId8"/>
    <p:sldId id="262" r:id="rId9"/>
    <p:sldId id="263"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10402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154547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355118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325658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88365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42F84A6-F143-41E5-91ED-3353E57AD3E5}" type="datetimeFigureOut">
              <a:rPr lang="ru-RU" smtClean="0"/>
              <a:t>11.01.2023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2402675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42F84A6-F143-41E5-91ED-3353E57AD3E5}" type="datetimeFigureOut">
              <a:rPr lang="ru-RU" smtClean="0"/>
              <a:t>11.01.2023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421770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42F84A6-F143-41E5-91ED-3353E57AD3E5}" type="datetimeFigureOut">
              <a:rPr lang="ru-RU" smtClean="0"/>
              <a:t>11.01.2023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30038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2F84A6-F143-41E5-91ED-3353E57AD3E5}" type="datetimeFigureOut">
              <a:rPr lang="ru-RU" smtClean="0"/>
              <a:t>11.01.2023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297070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2F84A6-F143-41E5-91ED-3353E57AD3E5}" type="datetimeFigureOut">
              <a:rPr lang="ru-RU" smtClean="0"/>
              <a:t>11.01.2023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356558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2F84A6-F143-41E5-91ED-3353E57AD3E5}" type="datetimeFigureOut">
              <a:rPr lang="ru-RU" smtClean="0"/>
              <a:t>11.01.2023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6315B8-1DD0-45B6-A7B3-8F4453D23EC2}" type="slidenum">
              <a:rPr lang="ru-RU" smtClean="0"/>
              <a:t>‹#›</a:t>
            </a:fld>
            <a:endParaRPr lang="ru-RU"/>
          </a:p>
        </p:txBody>
      </p:sp>
    </p:spTree>
    <p:extLst>
      <p:ext uri="{BB962C8B-B14F-4D97-AF65-F5344CB8AC3E}">
        <p14:creationId xmlns:p14="http://schemas.microsoft.com/office/powerpoint/2010/main" val="350693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F84A6-F143-41E5-91ED-3353E57AD3E5}" type="datetimeFigureOut">
              <a:rPr lang="ru-RU" smtClean="0"/>
              <a:t>11.01.2023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315B8-1DD0-45B6-A7B3-8F4453D23EC2}" type="slidenum">
              <a:rPr lang="ru-RU" smtClean="0"/>
              <a:t>‹#›</a:t>
            </a:fld>
            <a:endParaRPr lang="ru-RU"/>
          </a:p>
        </p:txBody>
      </p:sp>
    </p:spTree>
    <p:extLst>
      <p:ext uri="{BB962C8B-B14F-4D97-AF65-F5344CB8AC3E}">
        <p14:creationId xmlns:p14="http://schemas.microsoft.com/office/powerpoint/2010/main" val="1645757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Лекция </a:t>
            </a:r>
            <a:r>
              <a:rPr lang="ru-RU" smtClean="0"/>
              <a:t>6</a:t>
            </a:r>
            <a:endParaRPr lang="ru-RU" dirty="0"/>
          </a:p>
        </p:txBody>
      </p:sp>
      <p:sp>
        <p:nvSpPr>
          <p:cNvPr id="3" name="Объект 2"/>
          <p:cNvSpPr>
            <a:spLocks noGrp="1"/>
          </p:cNvSpPr>
          <p:nvPr>
            <p:ph idx="1"/>
          </p:nvPr>
        </p:nvSpPr>
        <p:spPr/>
        <p:txBody>
          <a:bodyPr/>
          <a:lstStyle/>
          <a:p>
            <a:pPr marL="0" indent="0" algn="ctr">
              <a:buNone/>
            </a:pPr>
            <a:r>
              <a:rPr lang="ru-RU" dirty="0"/>
              <a:t>Наука и ценности. </a:t>
            </a:r>
            <a:endParaRPr lang="ru-RU" dirty="0" smtClean="0"/>
          </a:p>
          <a:p>
            <a:pPr marL="0" indent="0" algn="ctr">
              <a:buNone/>
            </a:pPr>
            <a:r>
              <a:rPr lang="ru-RU" dirty="0" err="1" smtClean="0"/>
              <a:t>Этос</a:t>
            </a:r>
            <a:r>
              <a:rPr lang="ru-RU" dirty="0" smtClean="0"/>
              <a:t> </a:t>
            </a:r>
            <a:r>
              <a:rPr lang="ru-RU" dirty="0"/>
              <a:t>науки.</a:t>
            </a:r>
          </a:p>
        </p:txBody>
      </p:sp>
    </p:spTree>
    <p:extLst>
      <p:ext uri="{BB962C8B-B14F-4D97-AF65-F5344CB8AC3E}">
        <p14:creationId xmlns:p14="http://schemas.microsoft.com/office/powerpoint/2010/main" val="2389796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a:t>
            </a:r>
            <a:endParaRPr lang="ru-RU" dirty="0"/>
          </a:p>
        </p:txBody>
      </p:sp>
      <p:sp>
        <p:nvSpPr>
          <p:cNvPr id="3" name="Объект 2"/>
          <p:cNvSpPr>
            <a:spLocks noGrp="1"/>
          </p:cNvSpPr>
          <p:nvPr>
            <p:ph idx="1"/>
          </p:nvPr>
        </p:nvSpPr>
        <p:spPr/>
        <p:txBody>
          <a:bodyPr/>
          <a:lstStyle/>
          <a:p>
            <a:r>
              <a:rPr lang="ru-RU" dirty="0" smtClean="0"/>
              <a:t>Этическое измерение науки</a:t>
            </a:r>
          </a:p>
          <a:p>
            <a:r>
              <a:rPr lang="ru-RU" dirty="0" smtClean="0"/>
              <a:t>Ответственность исследователя перед обществом</a:t>
            </a:r>
          </a:p>
          <a:p>
            <a:r>
              <a:rPr lang="ru-RU" dirty="0" smtClean="0"/>
              <a:t>Принципы и нормы взаимодействия ученых</a:t>
            </a:r>
            <a:endParaRPr lang="ru-RU" dirty="0"/>
          </a:p>
        </p:txBody>
      </p:sp>
    </p:spTree>
    <p:extLst>
      <p:ext uri="{BB962C8B-B14F-4D97-AF65-F5344CB8AC3E}">
        <p14:creationId xmlns:p14="http://schemas.microsoft.com/office/powerpoint/2010/main" val="51609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68946"/>
            <a:ext cx="10515600" cy="5108017"/>
          </a:xfrm>
        </p:spPr>
        <p:txBody>
          <a:bodyPr>
            <a:normAutofit fontScale="92500" lnSpcReduction="20000"/>
          </a:bodyPr>
          <a:lstStyle/>
          <a:p>
            <a:r>
              <a:rPr lang="ru-RU" dirty="0"/>
              <a:t>Научная этика - в современной науке это совокупность официально опубликованных правил, нарушение которых ведет к административному разбирательству.</a:t>
            </a:r>
          </a:p>
          <a:p>
            <a:r>
              <a:rPr lang="ru-RU" dirty="0"/>
              <a:t>Учёный должен следовать принципам научной этики, чтобы успешно заниматься научными исследованиями. В науке в качестве идеала провозглашается принцип, что перед лицом истины все исследователи равны, что никакие прошлые заслуги не принимаются во внимание, если речь идёт о научных доказательствах. Не менее важным принципом научного </a:t>
            </a:r>
            <a:r>
              <a:rPr lang="ru-RU" dirty="0" err="1"/>
              <a:t>этоса</a:t>
            </a:r>
            <a:r>
              <a:rPr lang="ru-RU" dirty="0"/>
              <a:t> является требование научной честности при изложении результатов исследования. Учёный может ошибаться, но не имеет права подтасовывать результаты, он может повторить уже сделанное открытие, но не имеет права заниматься плагиатом. Ссылки как обязательное условие оформления научной монографии и статьи призваны зафиксировать авторство тех или иных идей и научных текстов, и обеспечивать чёткую селекцию уже известного в науке и новых результатов.</a:t>
            </a:r>
          </a:p>
          <a:p>
            <a:endParaRPr lang="ru-RU" dirty="0"/>
          </a:p>
        </p:txBody>
      </p:sp>
    </p:spTree>
    <p:extLst>
      <p:ext uri="{BB962C8B-B14F-4D97-AF65-F5344CB8AC3E}">
        <p14:creationId xmlns:p14="http://schemas.microsoft.com/office/powerpoint/2010/main" val="3134790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f.ppt-online.org/files/slide/g/gTxryYAdlCiq4mJsnvOa2QEZBP5uVR0SNtHphk/slide-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71223" y="1040384"/>
            <a:ext cx="8783391" cy="467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74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hepresentation.ru/img/tmb/5/482006/1fa7b90c2d476a3c37545b467065d95d-800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96980" y="889000"/>
            <a:ext cx="9259909" cy="5287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859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2732"/>
            <a:ext cx="10515600" cy="5404231"/>
          </a:xfrm>
        </p:spPr>
        <p:txBody>
          <a:bodyPr>
            <a:normAutofit lnSpcReduction="10000"/>
          </a:bodyPr>
          <a:lstStyle/>
          <a:p>
            <a:r>
              <a:rPr lang="ru-RU" dirty="0"/>
              <a:t>Этика науки как сфера "</a:t>
            </a:r>
            <a:r>
              <a:rPr lang="ru-RU" i="1" dirty="0"/>
              <a:t>должного</a:t>
            </a:r>
            <a:r>
              <a:rPr lang="ru-RU" dirty="0"/>
              <a:t>" для ученого, безусловно, соприкасается с методологией науки. Дело в том, что ученый либо строго придерживаясь требований научного метода, либо же нарушая их, того не ведая, непременно вторгается в</a:t>
            </a:r>
            <a:br>
              <a:rPr lang="ru-RU" dirty="0"/>
            </a:br>
            <a:r>
              <a:rPr lang="ru-RU" dirty="0"/>
              <a:t>этико-научную сферу. Данное переплетение познавательных и этических норм подметил еще Аристотель своим знаменитым тезисом, ставшим афоризмом: "</a:t>
            </a:r>
            <a:r>
              <a:rPr lang="ru-RU" i="1" dirty="0"/>
              <a:t>Платон мне дорог, а истина дороже</a:t>
            </a:r>
            <a:r>
              <a:rPr lang="ru-RU" dirty="0"/>
              <a:t>".</a:t>
            </a:r>
          </a:p>
          <a:p>
            <a:r>
              <a:rPr lang="ru-RU" dirty="0"/>
              <a:t>Можно сказать, что существует профессиональная ответственность или профессиональная этика ученого, которую некоторые исследователи называют внутренней этикой науки. Она включает в себя ответственность ученого перед другими учеными и перед научным сообществом в целом. Главное ее требование – это стремление к истине.</a:t>
            </a:r>
          </a:p>
        </p:txBody>
      </p:sp>
    </p:spTree>
    <p:extLst>
      <p:ext uri="{BB962C8B-B14F-4D97-AF65-F5344CB8AC3E}">
        <p14:creationId xmlns:p14="http://schemas.microsoft.com/office/powerpoint/2010/main" val="416710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21217"/>
            <a:ext cx="10515600" cy="5455746"/>
          </a:xfrm>
        </p:spPr>
        <p:txBody>
          <a:bodyPr>
            <a:normAutofit lnSpcReduction="10000"/>
          </a:bodyPr>
          <a:lstStyle/>
          <a:p>
            <a:r>
              <a:rPr lang="ru-RU" dirty="0"/>
              <a:t>Помимо профессиональной ответственности ученого выделяют еще и его социальную ответственность. Под этой последней понимают в более широком плане именно ответственность науки перед обществом. Поэтому некоторые исследователи стали смотреть на социальную ответственность как ответственность внешнюю по отношению к науке, в силу чего ее стали называть внешней этикой науки, отличая ее, тем самым, от профессиональной ответственности ученого как внутренней этики науки.</a:t>
            </a:r>
          </a:p>
          <a:p>
            <a:r>
              <a:rPr lang="ru-RU" dirty="0"/>
              <a:t>Следует сказать, что восприятие проблемы социальной ответственности ученого и науки в целом, особенно, обострилась после отчетливого проявления некоторых отрицательных или разрушительных последствий практического применения результатов современной научно-технической революции.</a:t>
            </a:r>
          </a:p>
          <a:p>
            <a:endParaRPr lang="ru-RU" dirty="0"/>
          </a:p>
        </p:txBody>
      </p:sp>
    </p:spTree>
    <p:extLst>
      <p:ext uri="{BB962C8B-B14F-4D97-AF65-F5344CB8AC3E}">
        <p14:creationId xmlns:p14="http://schemas.microsoft.com/office/powerpoint/2010/main" val="1994976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24248"/>
            <a:ext cx="10515600" cy="5352715"/>
          </a:xfrm>
        </p:spPr>
        <p:txBody>
          <a:bodyPr>
            <a:normAutofit fontScale="92500" lnSpcReduction="20000"/>
          </a:bodyPr>
          <a:lstStyle/>
          <a:p>
            <a:r>
              <a:rPr lang="ru-RU" dirty="0"/>
              <a:t>Социальная ответственность ученых чрезвычайно возрастает вместе с обострением таких экологических и глобальных проблем, как загрязнение природной среды, истощение природных ресурсов, демографический взрыв.</a:t>
            </a:r>
          </a:p>
          <a:p>
            <a:r>
              <a:rPr lang="ru-RU" dirty="0"/>
              <a:t>Следует также отметить еще один участок, где особо остро встала проблема социальной ответственности ученых. Этот участок находится в самой науке. Это, прежде всего, научные исследования в области генной инженерии и молекулярной биологии. Дело в том, что полученные искусственным путем в лаборатории так называемые гибридные молекулы ДНК, могут довольно легко встроиться в гены любого организма и породить такие мутации, которые могут быть роковыми для дальнейшего существования живых организмов на земле.</a:t>
            </a:r>
          </a:p>
          <a:p>
            <a:r>
              <a:rPr lang="ru-RU" dirty="0"/>
              <a:t>Результатом научно-технического прогресса стало возрастание социальной ответственности ученого и всего научного сообщества перед обществом. Ученый не может быть освобожден от </a:t>
            </a:r>
            <a:r>
              <a:rPr lang="ru-RU" dirty="0" err="1"/>
              <a:t>ответсвенности</a:t>
            </a:r>
            <a:r>
              <a:rPr lang="ru-RU" dirty="0"/>
              <a:t> за применение результатов его исследований ни под какими бы то ни было предлогами.</a:t>
            </a:r>
          </a:p>
        </p:txBody>
      </p:sp>
    </p:spTree>
    <p:extLst>
      <p:ext uri="{BB962C8B-B14F-4D97-AF65-F5344CB8AC3E}">
        <p14:creationId xmlns:p14="http://schemas.microsoft.com/office/powerpoint/2010/main" val="1357072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97735"/>
            <a:ext cx="10515600" cy="4979228"/>
          </a:xfrm>
        </p:spPr>
        <p:txBody>
          <a:bodyPr>
            <a:normAutofit fontScale="92500" lnSpcReduction="20000"/>
          </a:bodyPr>
          <a:lstStyle/>
          <a:p>
            <a:r>
              <a:rPr lang="ru-RU" b="1" dirty="0"/>
              <a:t>Нормативная концепция «</a:t>
            </a:r>
            <a:r>
              <a:rPr lang="ru-RU" b="1" dirty="0" err="1"/>
              <a:t>этоса</a:t>
            </a:r>
            <a:r>
              <a:rPr lang="ru-RU" b="1" dirty="0"/>
              <a:t> науки» </a:t>
            </a:r>
            <a:r>
              <a:rPr lang="ru-RU" b="1" dirty="0" err="1"/>
              <a:t>Р.К.Мертона</a:t>
            </a:r>
            <a:r>
              <a:rPr lang="ru-RU" b="1" dirty="0"/>
              <a:t> и его идея «амбивалентности» ученого</a:t>
            </a:r>
            <a:endParaRPr lang="ru-RU" dirty="0"/>
          </a:p>
          <a:p>
            <a:r>
              <a:rPr lang="ru-RU" dirty="0"/>
              <a:t>В 1942 году Роберт Кинг Мертон (1910-2003) опубликовал свою книгу "</a:t>
            </a:r>
            <a:r>
              <a:rPr lang="ru-RU" i="1" dirty="0"/>
              <a:t>Нормативная структура науки</a:t>
            </a:r>
            <a:r>
              <a:rPr lang="ru-RU" dirty="0"/>
              <a:t>", где он формирует свою нормативную концепцию "</a:t>
            </a:r>
            <a:r>
              <a:rPr lang="ru-RU" b="1" i="1" dirty="0" err="1"/>
              <a:t>этоса</a:t>
            </a:r>
            <a:r>
              <a:rPr lang="ru-RU" b="1" i="1" dirty="0"/>
              <a:t> науки</a:t>
            </a:r>
            <a:r>
              <a:rPr lang="ru-RU" dirty="0"/>
              <a:t>" (греч. </a:t>
            </a:r>
            <a:r>
              <a:rPr lang="ru-RU" dirty="0" err="1"/>
              <a:t>ethos</a:t>
            </a:r>
            <a:r>
              <a:rPr lang="ru-RU" dirty="0"/>
              <a:t> - обычай, характер).</a:t>
            </a:r>
          </a:p>
          <a:p>
            <a:r>
              <a:rPr lang="ru-RU" dirty="0"/>
              <a:t>Под </a:t>
            </a:r>
            <a:r>
              <a:rPr lang="ru-RU" dirty="0" err="1"/>
              <a:t>этосом</a:t>
            </a:r>
            <a:r>
              <a:rPr lang="ru-RU" dirty="0"/>
              <a:t> науки обычно понимается система морально-этических норм, признанных научным сообществом в качестве нравственных императивов или регуляторов, определяющих поведение ученого. В </a:t>
            </a:r>
            <a:r>
              <a:rPr lang="ru-RU" dirty="0" err="1"/>
              <a:t>этосе</a:t>
            </a:r>
            <a:r>
              <a:rPr lang="ru-RU" dirty="0"/>
              <a:t> науки как бы скрещиваются и переплетаются познавательные и социальные моменты.</a:t>
            </a:r>
          </a:p>
          <a:p>
            <a:r>
              <a:rPr lang="ru-RU" dirty="0"/>
              <a:t>В своей нормативной концепции </a:t>
            </a:r>
            <a:r>
              <a:rPr lang="ru-RU" dirty="0" err="1"/>
              <a:t>этоса</a:t>
            </a:r>
            <a:r>
              <a:rPr lang="ru-RU" dirty="0"/>
              <a:t> науки </a:t>
            </a:r>
            <a:r>
              <a:rPr lang="ru-RU" dirty="0" err="1"/>
              <a:t>Р.К.Мертон</a:t>
            </a:r>
            <a:r>
              <a:rPr lang="ru-RU" dirty="0"/>
              <a:t> различает следующие четыре принципа или императива, составляющие, по его мнению, содержание </a:t>
            </a:r>
            <a:r>
              <a:rPr lang="ru-RU" dirty="0" err="1"/>
              <a:t>этоса</a:t>
            </a:r>
            <a:r>
              <a:rPr lang="ru-RU" dirty="0"/>
              <a:t> науки: </a:t>
            </a:r>
            <a:r>
              <a:rPr lang="ru-RU" b="1" dirty="0"/>
              <a:t>универсализм</a:t>
            </a:r>
            <a:r>
              <a:rPr lang="ru-RU" dirty="0"/>
              <a:t>, </a:t>
            </a:r>
            <a:r>
              <a:rPr lang="ru-RU" b="1" dirty="0"/>
              <a:t>всеобщность</a:t>
            </a:r>
            <a:r>
              <a:rPr lang="ru-RU" dirty="0"/>
              <a:t>, </a:t>
            </a:r>
            <a:r>
              <a:rPr lang="ru-RU" b="1" dirty="0"/>
              <a:t>незаинтересованность</a:t>
            </a:r>
            <a:r>
              <a:rPr lang="ru-RU" dirty="0"/>
              <a:t> и </a:t>
            </a:r>
            <a:r>
              <a:rPr lang="ru-RU" b="1" dirty="0"/>
              <a:t>организационный скептицизм</a:t>
            </a:r>
            <a:r>
              <a:rPr lang="ru-RU" dirty="0"/>
              <a:t>.</a:t>
            </a:r>
          </a:p>
          <a:p>
            <a:endParaRPr lang="ru-RU" dirty="0"/>
          </a:p>
        </p:txBody>
      </p:sp>
    </p:spTree>
    <p:extLst>
      <p:ext uri="{BB962C8B-B14F-4D97-AF65-F5344CB8AC3E}">
        <p14:creationId xmlns:p14="http://schemas.microsoft.com/office/powerpoint/2010/main" val="297966202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549</Words>
  <Application>Microsoft Office PowerPoint</Application>
  <PresentationFormat>Широкоэкранный</PresentationFormat>
  <Paragraphs>20</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Calibri Light</vt:lpstr>
      <vt:lpstr>Тема Office</vt:lpstr>
      <vt:lpstr>Лекция 6</vt:lpstr>
      <vt:lpstr>Вопросы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4</dc:title>
  <dc:creator>1</dc:creator>
  <cp:lastModifiedBy>1</cp:lastModifiedBy>
  <cp:revision>4</cp:revision>
  <dcterms:created xsi:type="dcterms:W3CDTF">2023-01-10T19:08:05Z</dcterms:created>
  <dcterms:modified xsi:type="dcterms:W3CDTF">2023-01-10T19:58:53Z</dcterms:modified>
</cp:coreProperties>
</file>