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9"/>
  </p:notesMasterIdLst>
  <p:sldIdLst>
    <p:sldId id="256" r:id="rId2"/>
    <p:sldId id="283" r:id="rId3"/>
    <p:sldId id="285" r:id="rId4"/>
    <p:sldId id="286" r:id="rId5"/>
    <p:sldId id="298" r:id="rId6"/>
    <p:sldId id="299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257" r:id="rId18"/>
    <p:sldId id="258" r:id="rId19"/>
    <p:sldId id="314" r:id="rId20"/>
    <p:sldId id="324" r:id="rId21"/>
    <p:sldId id="326" r:id="rId22"/>
    <p:sldId id="327" r:id="rId23"/>
    <p:sldId id="328" r:id="rId24"/>
    <p:sldId id="291" r:id="rId25"/>
    <p:sldId id="297" r:id="rId26"/>
    <p:sldId id="293" r:id="rId27"/>
    <p:sldId id="26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9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P&#233;ter\Dropbox\!Munk&#225;k\Cikkek%20&#233;s%20el&#337;ad&#225;sok\J&#225;rm&#369;ipari%202017\&#250;j%20ada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&#233;ter\Dropbox\!Munk&#225;k\Cikkek%20&#233;s%20el&#337;ad&#225;sok\J&#225;rm&#369;ipari%202017\&#250;j%20adat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443524362926081E-2"/>
          <c:y val="5.0240901503208507E-2"/>
          <c:w val="0.93111302272062058"/>
          <c:h val="0.8926253890412803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6350">
              <a:noFill/>
            </a:ln>
          </c:spPr>
          <c:marker>
            <c:symbol val="circle"/>
            <c:size val="7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B4C-4F63-A02D-2CE1086518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B4C-4F63-A02D-2CE1086518D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B4C-4F63-A02D-2CE1086518D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B4C-4F63-A02D-2CE1086518D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B4C-4F63-A02D-2CE1086518D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B4C-4F63-A02D-2CE1086518D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B4C-4F63-A02D-2CE1086518D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B4C-4F63-A02D-2CE1086518D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B4C-4F63-A02D-2CE1086518D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B4C-4F63-A02D-2CE1086518D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3B4C-4F63-A02D-2CE1086518D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B4C-4F63-A02D-2CE1086518D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3B4C-4F63-A02D-2CE1086518D6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B4C-4F63-A02D-2CE1086518D6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3B4C-4F63-A02D-2CE1086518D6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3B4C-4F63-A02D-2CE1086518D6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3B4C-4F63-A02D-2CE1086518D6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3B4C-4F63-A02D-2CE1086518D6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3B4C-4F63-A02D-2CE1086518D6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3B4C-4F63-A02D-2CE1086518D6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koordinatak!$B$3:$B$22</c:f>
              <c:numCache>
                <c:formatCode>gene\r\a\l</c:formatCode>
                <c:ptCount val="20"/>
                <c:pt idx="0">
                  <c:v>11</c:v>
                </c:pt>
                <c:pt idx="1">
                  <c:v>14</c:v>
                </c:pt>
                <c:pt idx="2">
                  <c:v>18</c:v>
                </c:pt>
                <c:pt idx="3">
                  <c:v>29</c:v>
                </c:pt>
                <c:pt idx="4">
                  <c:v>22</c:v>
                </c:pt>
                <c:pt idx="5">
                  <c:v>31</c:v>
                </c:pt>
                <c:pt idx="6">
                  <c:v>37</c:v>
                </c:pt>
                <c:pt idx="7">
                  <c:v>41</c:v>
                </c:pt>
                <c:pt idx="8">
                  <c:v>45</c:v>
                </c:pt>
                <c:pt idx="9">
                  <c:v>53</c:v>
                </c:pt>
                <c:pt idx="10">
                  <c:v>74</c:v>
                </c:pt>
                <c:pt idx="11">
                  <c:v>49</c:v>
                </c:pt>
                <c:pt idx="12">
                  <c:v>71</c:v>
                </c:pt>
                <c:pt idx="13">
                  <c:v>75</c:v>
                </c:pt>
                <c:pt idx="14">
                  <c:v>72</c:v>
                </c:pt>
                <c:pt idx="15">
                  <c:v>94</c:v>
                </c:pt>
                <c:pt idx="16">
                  <c:v>88</c:v>
                </c:pt>
                <c:pt idx="17">
                  <c:v>91</c:v>
                </c:pt>
                <c:pt idx="18">
                  <c:v>99</c:v>
                </c:pt>
                <c:pt idx="19">
                  <c:v>92</c:v>
                </c:pt>
              </c:numCache>
            </c:numRef>
          </c:xVal>
          <c:yVal>
            <c:numRef>
              <c:f>koordinatak!$C$3:$C$22</c:f>
              <c:numCache>
                <c:formatCode>gene\r\a\l</c:formatCode>
                <c:ptCount val="20"/>
                <c:pt idx="0">
                  <c:v>55</c:v>
                </c:pt>
                <c:pt idx="1">
                  <c:v>77</c:v>
                </c:pt>
                <c:pt idx="2">
                  <c:v>92</c:v>
                </c:pt>
                <c:pt idx="3">
                  <c:v>97</c:v>
                </c:pt>
                <c:pt idx="4">
                  <c:v>65</c:v>
                </c:pt>
                <c:pt idx="5">
                  <c:v>49</c:v>
                </c:pt>
                <c:pt idx="6">
                  <c:v>28</c:v>
                </c:pt>
                <c:pt idx="7">
                  <c:v>82</c:v>
                </c:pt>
                <c:pt idx="8">
                  <c:v>60</c:v>
                </c:pt>
                <c:pt idx="9">
                  <c:v>91</c:v>
                </c:pt>
                <c:pt idx="10">
                  <c:v>92</c:v>
                </c:pt>
                <c:pt idx="11">
                  <c:v>47</c:v>
                </c:pt>
                <c:pt idx="12">
                  <c:v>19</c:v>
                </c:pt>
                <c:pt idx="13">
                  <c:v>11</c:v>
                </c:pt>
                <c:pt idx="14">
                  <c:v>28</c:v>
                </c:pt>
                <c:pt idx="15">
                  <c:v>19</c:v>
                </c:pt>
                <c:pt idx="16">
                  <c:v>25</c:v>
                </c:pt>
                <c:pt idx="17">
                  <c:v>52</c:v>
                </c:pt>
                <c:pt idx="18">
                  <c:v>41</c:v>
                </c:pt>
                <c:pt idx="19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3B4C-4F63-A02D-2CE1086518D6}"/>
            </c:ext>
          </c:extLst>
        </c:ser>
        <c:ser>
          <c:idx val="1"/>
          <c:order val="1"/>
          <c:tx>
            <c:v>BHA2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B0F0"/>
                        </a:solidFill>
                      </a:rPr>
                      <a:t>B</a:t>
                    </a:r>
                    <a:r>
                      <a:rPr lang="en-US"/>
                      <a:t>HA2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3B4C-4F63-A02D-2CE1086518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B0F0"/>
                        </a:solidFill>
                      </a:rPr>
                      <a:t>B</a:t>
                    </a:r>
                    <a:r>
                      <a:rPr lang="en-US"/>
                      <a:t>HA2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3B4C-4F63-A02D-2CE1086518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B0F0"/>
                    </a:solidFill>
                  </a:defRPr>
                </a:pPr>
                <a:endParaRPr lang="hu-H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koordinatak!$F$3:$F$4</c:f>
              <c:numCache>
                <c:formatCode>gene\r\a\l</c:formatCode>
                <c:ptCount val="2"/>
                <c:pt idx="0">
                  <c:v>85.909300000000002</c:v>
                </c:pt>
                <c:pt idx="1">
                  <c:v>33.225000000000136</c:v>
                </c:pt>
              </c:numCache>
            </c:numRef>
          </c:xVal>
          <c:yVal>
            <c:numRef>
              <c:f>koordinatak!$G$3:$G$4</c:f>
              <c:numCache>
                <c:formatCode>gene\r\a\l</c:formatCode>
                <c:ptCount val="2"/>
                <c:pt idx="0">
                  <c:v>27.5015</c:v>
                </c:pt>
                <c:pt idx="1">
                  <c:v>69.082599999999999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3B4C-4F63-A02D-2CE1086518D6}"/>
            </c:ext>
          </c:extLst>
        </c:ser>
        <c:ser>
          <c:idx val="2"/>
          <c:order val="2"/>
          <c:tx>
            <c:v>BHA3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hu-HU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koordinatak!$F$6:$F$8</c:f>
              <c:numCache>
                <c:formatCode>gene\r\a\l</c:formatCode>
                <c:ptCount val="3"/>
                <c:pt idx="0">
                  <c:v>37.084099999999999</c:v>
                </c:pt>
                <c:pt idx="1">
                  <c:v>31.002300000000002</c:v>
                </c:pt>
                <c:pt idx="2">
                  <c:v>86.897800000000004</c:v>
                </c:pt>
              </c:numCache>
            </c:numRef>
          </c:xVal>
          <c:yVal>
            <c:numRef>
              <c:f>koordinatak!$G$6:$G$8</c:f>
              <c:numCache>
                <c:formatCode>gene\r\a\l</c:formatCode>
                <c:ptCount val="3"/>
                <c:pt idx="0">
                  <c:v>87.729399999999998</c:v>
                </c:pt>
                <c:pt idx="1">
                  <c:v>49.002300000000012</c:v>
                </c:pt>
                <c:pt idx="2">
                  <c:v>26.564900000000005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3B4C-4F63-A02D-2CE108651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10720"/>
        <c:axId val="89311872"/>
      </c:scatterChart>
      <c:valAx>
        <c:axId val="89310720"/>
        <c:scaling>
          <c:orientation val="minMax"/>
          <c:max val="100"/>
        </c:scaling>
        <c:delete val="0"/>
        <c:axPos val="b"/>
        <c:numFmt formatCode="gene\r\a\l" sourceLinked="1"/>
        <c:majorTickMark val="none"/>
        <c:minorTickMark val="none"/>
        <c:tickLblPos val="none"/>
        <c:crossAx val="89311872"/>
        <c:crosses val="autoZero"/>
        <c:crossBetween val="midCat"/>
        <c:majorUnit val="100"/>
      </c:valAx>
      <c:valAx>
        <c:axId val="89311872"/>
        <c:scaling>
          <c:orientation val="minMax"/>
          <c:max val="100"/>
        </c:scaling>
        <c:delete val="0"/>
        <c:axPos val="l"/>
        <c:majorGridlines/>
        <c:numFmt formatCode="gene\r\a\l" sourceLinked="1"/>
        <c:majorTickMark val="none"/>
        <c:minorTickMark val="none"/>
        <c:tickLblPos val="none"/>
        <c:spPr>
          <a:ln w="9525"/>
        </c:spPr>
        <c:crossAx val="89310720"/>
        <c:crosses val="autoZero"/>
        <c:crossBetween val="midCat"/>
        <c:majorUnit val="100"/>
      </c:valAx>
      <c:spPr>
        <a:noFill/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443524362926081E-2"/>
          <c:y val="5.0240901503208507E-2"/>
          <c:w val="0.93111302272062058"/>
          <c:h val="0.8926253890412803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6350">
              <a:noFill/>
            </a:ln>
          </c:spPr>
          <c:marker>
            <c:symbol val="circle"/>
            <c:size val="7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B4C-4F63-A02D-2CE1086518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B4C-4F63-A02D-2CE1086518D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B4C-4F63-A02D-2CE1086518D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B4C-4F63-A02D-2CE1086518D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B4C-4F63-A02D-2CE1086518D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B4C-4F63-A02D-2CE1086518D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B4C-4F63-A02D-2CE1086518D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B4C-4F63-A02D-2CE1086518D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B4C-4F63-A02D-2CE1086518D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B4C-4F63-A02D-2CE1086518D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3B4C-4F63-A02D-2CE1086518D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B4C-4F63-A02D-2CE1086518D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3B4C-4F63-A02D-2CE1086518D6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B4C-4F63-A02D-2CE1086518D6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3B4C-4F63-A02D-2CE1086518D6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3B4C-4F63-A02D-2CE1086518D6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3B4C-4F63-A02D-2CE1086518D6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3B4C-4F63-A02D-2CE1086518D6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3B4C-4F63-A02D-2CE1086518D6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3B4C-4F63-A02D-2CE1086518D6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koordinatak!$B$3:$B$22</c:f>
              <c:numCache>
                <c:formatCode>gene\r\a\l</c:formatCode>
                <c:ptCount val="20"/>
                <c:pt idx="0">
                  <c:v>11</c:v>
                </c:pt>
                <c:pt idx="1">
                  <c:v>14</c:v>
                </c:pt>
                <c:pt idx="2">
                  <c:v>18</c:v>
                </c:pt>
                <c:pt idx="3">
                  <c:v>29</c:v>
                </c:pt>
                <c:pt idx="4">
                  <c:v>22</c:v>
                </c:pt>
                <c:pt idx="5">
                  <c:v>31</c:v>
                </c:pt>
                <c:pt idx="6">
                  <c:v>37</c:v>
                </c:pt>
                <c:pt idx="7">
                  <c:v>41</c:v>
                </c:pt>
                <c:pt idx="8">
                  <c:v>45</c:v>
                </c:pt>
                <c:pt idx="9">
                  <c:v>53</c:v>
                </c:pt>
                <c:pt idx="10">
                  <c:v>74</c:v>
                </c:pt>
                <c:pt idx="11">
                  <c:v>49</c:v>
                </c:pt>
                <c:pt idx="12">
                  <c:v>71</c:v>
                </c:pt>
                <c:pt idx="13">
                  <c:v>75</c:v>
                </c:pt>
                <c:pt idx="14">
                  <c:v>72</c:v>
                </c:pt>
                <c:pt idx="15">
                  <c:v>94</c:v>
                </c:pt>
                <c:pt idx="16">
                  <c:v>88</c:v>
                </c:pt>
                <c:pt idx="17">
                  <c:v>91</c:v>
                </c:pt>
                <c:pt idx="18">
                  <c:v>99</c:v>
                </c:pt>
                <c:pt idx="19">
                  <c:v>92</c:v>
                </c:pt>
              </c:numCache>
            </c:numRef>
          </c:xVal>
          <c:yVal>
            <c:numRef>
              <c:f>koordinatak!$C$3:$C$22</c:f>
              <c:numCache>
                <c:formatCode>gene\r\a\l</c:formatCode>
                <c:ptCount val="20"/>
                <c:pt idx="0">
                  <c:v>55</c:v>
                </c:pt>
                <c:pt idx="1">
                  <c:v>77</c:v>
                </c:pt>
                <c:pt idx="2">
                  <c:v>92</c:v>
                </c:pt>
                <c:pt idx="3">
                  <c:v>97</c:v>
                </c:pt>
                <c:pt idx="4">
                  <c:v>65</c:v>
                </c:pt>
                <c:pt idx="5">
                  <c:v>49</c:v>
                </c:pt>
                <c:pt idx="6">
                  <c:v>28</c:v>
                </c:pt>
                <c:pt idx="7">
                  <c:v>82</c:v>
                </c:pt>
                <c:pt idx="8">
                  <c:v>60</c:v>
                </c:pt>
                <c:pt idx="9">
                  <c:v>91</c:v>
                </c:pt>
                <c:pt idx="10">
                  <c:v>92</c:v>
                </c:pt>
                <c:pt idx="11">
                  <c:v>47</c:v>
                </c:pt>
                <c:pt idx="12">
                  <c:v>19</c:v>
                </c:pt>
                <c:pt idx="13">
                  <c:v>11</c:v>
                </c:pt>
                <c:pt idx="14">
                  <c:v>28</c:v>
                </c:pt>
                <c:pt idx="15">
                  <c:v>19</c:v>
                </c:pt>
                <c:pt idx="16">
                  <c:v>25</c:v>
                </c:pt>
                <c:pt idx="17">
                  <c:v>52</c:v>
                </c:pt>
                <c:pt idx="18">
                  <c:v>41</c:v>
                </c:pt>
                <c:pt idx="19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3B4C-4F63-A02D-2CE1086518D6}"/>
            </c:ext>
          </c:extLst>
        </c:ser>
        <c:ser>
          <c:idx val="1"/>
          <c:order val="1"/>
          <c:tx>
            <c:v>BHA2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B0F0"/>
                        </a:solidFill>
                      </a:rPr>
                      <a:t>B</a:t>
                    </a:r>
                    <a:r>
                      <a:rPr lang="en-US"/>
                      <a:t>HA2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3B4C-4F63-A02D-2CE1086518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B0F0"/>
                        </a:solidFill>
                      </a:rPr>
                      <a:t>B</a:t>
                    </a:r>
                    <a:r>
                      <a:rPr lang="en-US"/>
                      <a:t>HA2</a:t>
                    </a:r>
                  </a:p>
                </c:rich>
              </c:tx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3B4C-4F63-A02D-2CE1086518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B0F0"/>
                    </a:solidFill>
                  </a:defRPr>
                </a:pPr>
                <a:endParaRPr lang="hu-H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koordinatak!$F$3:$F$4</c:f>
              <c:numCache>
                <c:formatCode>gene\r\a\l</c:formatCode>
                <c:ptCount val="2"/>
                <c:pt idx="0">
                  <c:v>85.909300000000002</c:v>
                </c:pt>
                <c:pt idx="1">
                  <c:v>33.225000000000136</c:v>
                </c:pt>
              </c:numCache>
            </c:numRef>
          </c:xVal>
          <c:yVal>
            <c:numRef>
              <c:f>koordinatak!$G$3:$G$4</c:f>
              <c:numCache>
                <c:formatCode>gene\r\a\l</c:formatCode>
                <c:ptCount val="2"/>
                <c:pt idx="0">
                  <c:v>27.5015</c:v>
                </c:pt>
                <c:pt idx="1">
                  <c:v>69.082599999999999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3B4C-4F63-A02D-2CE1086518D6}"/>
            </c:ext>
          </c:extLst>
        </c:ser>
        <c:ser>
          <c:idx val="2"/>
          <c:order val="2"/>
          <c:tx>
            <c:v>BHA3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hu-HU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koordinatak!$F$6:$F$8</c:f>
              <c:numCache>
                <c:formatCode>gene\r\a\l</c:formatCode>
                <c:ptCount val="3"/>
                <c:pt idx="0">
                  <c:v>37.084099999999999</c:v>
                </c:pt>
                <c:pt idx="1">
                  <c:v>31.002300000000002</c:v>
                </c:pt>
                <c:pt idx="2">
                  <c:v>86.897800000000004</c:v>
                </c:pt>
              </c:numCache>
            </c:numRef>
          </c:xVal>
          <c:yVal>
            <c:numRef>
              <c:f>koordinatak!$G$6:$G$8</c:f>
              <c:numCache>
                <c:formatCode>gene\r\a\l</c:formatCode>
                <c:ptCount val="3"/>
                <c:pt idx="0">
                  <c:v>87.729399999999998</c:v>
                </c:pt>
                <c:pt idx="1">
                  <c:v>49.002300000000012</c:v>
                </c:pt>
                <c:pt idx="2">
                  <c:v>26.564900000000005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3B4C-4F63-A02D-2CE108651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10720"/>
        <c:axId val="89311872"/>
      </c:scatterChart>
      <c:valAx>
        <c:axId val="89310720"/>
        <c:scaling>
          <c:orientation val="minMax"/>
          <c:max val="100"/>
        </c:scaling>
        <c:delete val="0"/>
        <c:axPos val="b"/>
        <c:numFmt formatCode="gene\r\a\l" sourceLinked="1"/>
        <c:majorTickMark val="none"/>
        <c:minorTickMark val="none"/>
        <c:tickLblPos val="none"/>
        <c:crossAx val="89311872"/>
        <c:crosses val="autoZero"/>
        <c:crossBetween val="midCat"/>
        <c:majorUnit val="100"/>
      </c:valAx>
      <c:valAx>
        <c:axId val="89311872"/>
        <c:scaling>
          <c:orientation val="minMax"/>
          <c:max val="100"/>
        </c:scaling>
        <c:delete val="0"/>
        <c:axPos val="l"/>
        <c:majorGridlines/>
        <c:numFmt formatCode="gene\r\a\l" sourceLinked="1"/>
        <c:majorTickMark val="none"/>
        <c:minorTickMark val="none"/>
        <c:tickLblPos val="none"/>
        <c:spPr>
          <a:ln w="9525"/>
        </c:spPr>
        <c:crossAx val="89310720"/>
        <c:crosses val="autoZero"/>
        <c:crossBetween val="midCat"/>
        <c:majorUnit val="100"/>
      </c:valAx>
      <c:spPr>
        <a:noFill/>
        <a:ln w="31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0.31295</cdr:x>
      <cdr:y>0.4935</cdr:y>
    </cdr:from>
    <cdr:to>
      <cdr:x>0.33127</cdr:x>
      <cdr:y>0.51204</cdr:y>
    </cdr:to>
    <cdr:sp macro="" textlink="">
      <cdr:nvSpPr>
        <cdr:cNvPr id="3" name="Ellipszis 2">
          <a:extLst xmlns:a="http://schemas.openxmlformats.org/drawingml/2006/main">
            <a:ext uri="{FF2B5EF4-FFF2-40B4-BE49-F238E27FC236}">
              <a16:creationId xmlns:a16="http://schemas.microsoft.com/office/drawing/2014/main" id="{C7371ACD-12E8-43F2-B925-9C938F3ABCCF}"/>
            </a:ext>
          </a:extLst>
        </cdr:cNvPr>
        <cdr:cNvSpPr/>
      </cdr:nvSpPr>
      <cdr:spPr>
        <a:xfrm xmlns:a="http://schemas.openxmlformats.org/drawingml/2006/main">
          <a:off x="1431889" y="2430638"/>
          <a:ext cx="83820" cy="9130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0.84197</cdr:x>
      <cdr:y>0.7041</cdr:y>
    </cdr:from>
    <cdr:to>
      <cdr:x>0.86029</cdr:x>
      <cdr:y>0.72264</cdr:y>
    </cdr:to>
    <cdr:sp macro="" textlink="">
      <cdr:nvSpPr>
        <cdr:cNvPr id="4" name="Ellipszis 3">
          <a:extLst xmlns:a="http://schemas.openxmlformats.org/drawingml/2006/main">
            <a:ext uri="{FF2B5EF4-FFF2-40B4-BE49-F238E27FC236}">
              <a16:creationId xmlns:a16="http://schemas.microsoft.com/office/drawing/2014/main" id="{0D5ACC73-CDAD-4D51-A68D-8FFA9E08E026}"/>
            </a:ext>
          </a:extLst>
        </cdr:cNvPr>
        <cdr:cNvSpPr/>
      </cdr:nvSpPr>
      <cdr:spPr>
        <a:xfrm xmlns:a="http://schemas.openxmlformats.org/drawingml/2006/main">
          <a:off x="3852352" y="3467903"/>
          <a:ext cx="83820" cy="9130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DC8E7-A72E-4570-885E-4BD8FFD1426C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62E43-9AEA-40BE-B046-62B39D810B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87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>
            <a:extLst>
              <a:ext uri="{FF2B5EF4-FFF2-40B4-BE49-F238E27FC236}">
                <a16:creationId xmlns:a16="http://schemas.microsoft.com/office/drawing/2014/main" id="{CD1C862E-11D1-4B2B-AA13-03EE66112B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Jegyzetek helye 2">
            <a:extLst>
              <a:ext uri="{FF2B5EF4-FFF2-40B4-BE49-F238E27FC236}">
                <a16:creationId xmlns:a16="http://schemas.microsoft.com/office/drawing/2014/main" id="{DFDC99A2-0D39-417D-8E57-3BADEF87CE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46084" name="Dia számának helye 3">
            <a:extLst>
              <a:ext uri="{FF2B5EF4-FFF2-40B4-BE49-F238E27FC236}">
                <a16:creationId xmlns:a16="http://schemas.microsoft.com/office/drawing/2014/main" id="{E6800C51-9A6E-4C38-859F-AD9FA36D5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AE3797-E94B-4ABC-9EA7-975AAF9BCDA4}" type="slidenum">
              <a:rPr lang="hu-HU" altLang="hu-HU"/>
              <a:pPr>
                <a:spcBef>
                  <a:spcPct val="0"/>
                </a:spcBef>
              </a:pPr>
              <a:t>2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kép helye 1">
            <a:extLst>
              <a:ext uri="{FF2B5EF4-FFF2-40B4-BE49-F238E27FC236}">
                <a16:creationId xmlns:a16="http://schemas.microsoft.com/office/drawing/2014/main" id="{B92E8A39-08A8-412C-A25A-6E5E842BF6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Jegyzetek helye 2">
            <a:extLst>
              <a:ext uri="{FF2B5EF4-FFF2-40B4-BE49-F238E27FC236}">
                <a16:creationId xmlns:a16="http://schemas.microsoft.com/office/drawing/2014/main" id="{25E87627-E8A2-416D-B387-4F5E91D6B8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35844" name="Dia számának helye 3">
            <a:extLst>
              <a:ext uri="{FF2B5EF4-FFF2-40B4-BE49-F238E27FC236}">
                <a16:creationId xmlns:a16="http://schemas.microsoft.com/office/drawing/2014/main" id="{7736B913-54F3-4A89-BEF9-F3D3DA37FA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8F72D8-003C-48CD-8D73-E9CCBADDC5F8}" type="slidenum">
              <a:rPr lang="hu-HU" altLang="hu-HU"/>
              <a:pPr>
                <a:spcBef>
                  <a:spcPct val="0"/>
                </a:spcBef>
              </a:pPr>
              <a:t>11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>
            <a:extLst>
              <a:ext uri="{FF2B5EF4-FFF2-40B4-BE49-F238E27FC236}">
                <a16:creationId xmlns:a16="http://schemas.microsoft.com/office/drawing/2014/main" id="{33D8175B-4A09-4137-BC37-B8A51F46AA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Jegyzetek helye 2">
            <a:extLst>
              <a:ext uri="{FF2B5EF4-FFF2-40B4-BE49-F238E27FC236}">
                <a16:creationId xmlns:a16="http://schemas.microsoft.com/office/drawing/2014/main" id="{31E2235B-D958-4463-A982-758897A036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37892" name="Dia számának helye 3">
            <a:extLst>
              <a:ext uri="{FF2B5EF4-FFF2-40B4-BE49-F238E27FC236}">
                <a16:creationId xmlns:a16="http://schemas.microsoft.com/office/drawing/2014/main" id="{4402E220-0B4E-47E0-A8F6-4C3E2DF7B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A4B4EE-DE0E-4E71-85E2-2ADF74652EAA}" type="slidenum">
              <a:rPr lang="hu-HU" altLang="hu-HU"/>
              <a:pPr>
                <a:spcBef>
                  <a:spcPct val="0"/>
                </a:spcBef>
              </a:pPr>
              <a:t>12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>
            <a:extLst>
              <a:ext uri="{FF2B5EF4-FFF2-40B4-BE49-F238E27FC236}">
                <a16:creationId xmlns:a16="http://schemas.microsoft.com/office/drawing/2014/main" id="{1CA5C8C2-B1AB-41AA-8F2F-F2779D8641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Jegyzetek helye 2">
            <a:extLst>
              <a:ext uri="{FF2B5EF4-FFF2-40B4-BE49-F238E27FC236}">
                <a16:creationId xmlns:a16="http://schemas.microsoft.com/office/drawing/2014/main" id="{538DB799-932C-43AA-AD4F-DEF9C9C43B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39940" name="Dia számának helye 3">
            <a:extLst>
              <a:ext uri="{FF2B5EF4-FFF2-40B4-BE49-F238E27FC236}">
                <a16:creationId xmlns:a16="http://schemas.microsoft.com/office/drawing/2014/main" id="{0D2598EB-675A-499B-B4D3-CD0824C07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CA48FE-56C9-4C58-BB11-F394358185A3}" type="slidenum">
              <a:rPr lang="hu-HU" altLang="hu-HU"/>
              <a:pPr>
                <a:spcBef>
                  <a:spcPct val="0"/>
                </a:spcBef>
              </a:pPr>
              <a:t>13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>
            <a:extLst>
              <a:ext uri="{FF2B5EF4-FFF2-40B4-BE49-F238E27FC236}">
                <a16:creationId xmlns:a16="http://schemas.microsoft.com/office/drawing/2014/main" id="{C5DC8A90-1D48-45A7-B265-BFBDF7100D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Jegyzetek helye 2">
            <a:extLst>
              <a:ext uri="{FF2B5EF4-FFF2-40B4-BE49-F238E27FC236}">
                <a16:creationId xmlns:a16="http://schemas.microsoft.com/office/drawing/2014/main" id="{A7349D7B-9356-4463-A024-171C4E59D1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41988" name="Dia számának helye 3">
            <a:extLst>
              <a:ext uri="{FF2B5EF4-FFF2-40B4-BE49-F238E27FC236}">
                <a16:creationId xmlns:a16="http://schemas.microsoft.com/office/drawing/2014/main" id="{60F7D3C2-2847-402A-8BDE-43661CD7F9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F0B0B4-63B5-43A7-B9C6-D53852C477A4}" type="slidenum">
              <a:rPr lang="hu-HU" altLang="hu-HU"/>
              <a:pPr>
                <a:spcBef>
                  <a:spcPct val="0"/>
                </a:spcBef>
              </a:pPr>
              <a:t>14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>
            <a:extLst>
              <a:ext uri="{FF2B5EF4-FFF2-40B4-BE49-F238E27FC236}">
                <a16:creationId xmlns:a16="http://schemas.microsoft.com/office/drawing/2014/main" id="{E8A718D7-9664-4CA9-9D16-F60B86944C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Jegyzetek helye 2">
            <a:extLst>
              <a:ext uri="{FF2B5EF4-FFF2-40B4-BE49-F238E27FC236}">
                <a16:creationId xmlns:a16="http://schemas.microsoft.com/office/drawing/2014/main" id="{D86C1BCF-7077-41F2-A9E8-366BB128BE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44036" name="Dia számának helye 3">
            <a:extLst>
              <a:ext uri="{FF2B5EF4-FFF2-40B4-BE49-F238E27FC236}">
                <a16:creationId xmlns:a16="http://schemas.microsoft.com/office/drawing/2014/main" id="{3EE7E505-9286-46E4-A325-8408B3E083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C06A01-FDA7-4216-AB7E-116566FE8039}" type="slidenum">
              <a:rPr lang="hu-HU" altLang="hu-HU"/>
              <a:pPr>
                <a:spcBef>
                  <a:spcPct val="0"/>
                </a:spcBef>
              </a:pPr>
              <a:t>15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>
            <a:extLst>
              <a:ext uri="{FF2B5EF4-FFF2-40B4-BE49-F238E27FC236}">
                <a16:creationId xmlns:a16="http://schemas.microsoft.com/office/drawing/2014/main" id="{D565CE56-A05D-45DF-B50E-3224D1E2B6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Jegyzetek helye 2">
            <a:extLst>
              <a:ext uri="{FF2B5EF4-FFF2-40B4-BE49-F238E27FC236}">
                <a16:creationId xmlns:a16="http://schemas.microsoft.com/office/drawing/2014/main" id="{77EE564B-3377-41C5-880B-51930E995D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56324" name="Dia számának helye 3">
            <a:extLst>
              <a:ext uri="{FF2B5EF4-FFF2-40B4-BE49-F238E27FC236}">
                <a16:creationId xmlns:a16="http://schemas.microsoft.com/office/drawing/2014/main" id="{CDB4761E-586F-4998-AA38-BE7966CA84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94E7B4-FC83-4B72-9108-D743A6D16828}" type="slidenum">
              <a:rPr lang="hu-HU" altLang="hu-HU"/>
              <a:pPr>
                <a:spcBef>
                  <a:spcPct val="0"/>
                </a:spcBef>
              </a:pPr>
              <a:t>16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6222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>
            <a:extLst>
              <a:ext uri="{FF2B5EF4-FFF2-40B4-BE49-F238E27FC236}">
                <a16:creationId xmlns:a16="http://schemas.microsoft.com/office/drawing/2014/main" id="{6F4955F6-5D5A-4C2C-8E16-A58344FA33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Jegyzetek helye 2">
            <a:extLst>
              <a:ext uri="{FF2B5EF4-FFF2-40B4-BE49-F238E27FC236}">
                <a16:creationId xmlns:a16="http://schemas.microsoft.com/office/drawing/2014/main" id="{CBB1D90E-A02A-4F7F-B2BD-BF9331C0AC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64516" name="Dia számának helye 3">
            <a:extLst>
              <a:ext uri="{FF2B5EF4-FFF2-40B4-BE49-F238E27FC236}">
                <a16:creationId xmlns:a16="http://schemas.microsoft.com/office/drawing/2014/main" id="{D66B0BD5-5F92-4F0A-BEF9-1D59D5839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E2A540-20AC-4CA4-9596-E3FC56874A4B}" type="slidenum">
              <a:rPr lang="hu-HU" altLang="hu-HU"/>
              <a:pPr>
                <a:spcBef>
                  <a:spcPct val="0"/>
                </a:spcBef>
              </a:pPr>
              <a:t>19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iakép helye 1">
            <a:extLst>
              <a:ext uri="{FF2B5EF4-FFF2-40B4-BE49-F238E27FC236}">
                <a16:creationId xmlns:a16="http://schemas.microsoft.com/office/drawing/2014/main" id="{988E1589-0B45-4F33-8829-7AF9579F0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Jegyzetek helye 2">
            <a:extLst>
              <a:ext uri="{FF2B5EF4-FFF2-40B4-BE49-F238E27FC236}">
                <a16:creationId xmlns:a16="http://schemas.microsoft.com/office/drawing/2014/main" id="{D50C385A-53C4-4C1F-A7B6-2259FE5AA1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71684" name="Dia számának helye 3">
            <a:extLst>
              <a:ext uri="{FF2B5EF4-FFF2-40B4-BE49-F238E27FC236}">
                <a16:creationId xmlns:a16="http://schemas.microsoft.com/office/drawing/2014/main" id="{1156E05D-36CC-4D6C-ABCC-26FF7C8A86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982723-2FEB-449A-BFD7-B7ABD4CFA4AB}" type="slidenum">
              <a:rPr lang="hu-HU" altLang="hu-HU"/>
              <a:pPr>
                <a:spcBef>
                  <a:spcPct val="0"/>
                </a:spcBef>
              </a:pPr>
              <a:t>20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>
            <a:extLst>
              <a:ext uri="{FF2B5EF4-FFF2-40B4-BE49-F238E27FC236}">
                <a16:creationId xmlns:a16="http://schemas.microsoft.com/office/drawing/2014/main" id="{7EE1D050-BA90-479F-B5EC-87A10D41D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Jegyzetek helye 2">
            <a:extLst>
              <a:ext uri="{FF2B5EF4-FFF2-40B4-BE49-F238E27FC236}">
                <a16:creationId xmlns:a16="http://schemas.microsoft.com/office/drawing/2014/main" id="{13A8C368-D0E0-484B-8D7D-71BC2B34A1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3556" name="Dia számának helye 3">
            <a:extLst>
              <a:ext uri="{FF2B5EF4-FFF2-40B4-BE49-F238E27FC236}">
                <a16:creationId xmlns:a16="http://schemas.microsoft.com/office/drawing/2014/main" id="{50A4F73E-6439-4FC0-B721-D807DA44E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1B114B-68F1-4B04-991C-0BE99A967D0E}" type="slidenum">
              <a:rPr lang="hu-HU" altLang="hu-HU">
                <a:latin typeface="Calibri" panose="020F0502020204030204" pitchFamily="34" charset="0"/>
              </a:rPr>
              <a:pPr eaLnBrk="1" hangingPunct="1"/>
              <a:t>22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>
            <a:extLst>
              <a:ext uri="{FF2B5EF4-FFF2-40B4-BE49-F238E27FC236}">
                <a16:creationId xmlns:a16="http://schemas.microsoft.com/office/drawing/2014/main" id="{2E0DCDD1-712D-48FA-8EF3-D0546E1DE4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Jegyzetek helye 2">
            <a:extLst>
              <a:ext uri="{FF2B5EF4-FFF2-40B4-BE49-F238E27FC236}">
                <a16:creationId xmlns:a16="http://schemas.microsoft.com/office/drawing/2014/main" id="{B6AE8CE2-4A36-460F-8BE5-759FF681FD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3556" name="Dia számának helye 3">
            <a:extLst>
              <a:ext uri="{FF2B5EF4-FFF2-40B4-BE49-F238E27FC236}">
                <a16:creationId xmlns:a16="http://schemas.microsoft.com/office/drawing/2014/main" id="{FB81D68B-84D3-4D48-B0C4-8D69C428D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567739-B806-41C6-A3E8-185653E29BD6}" type="slidenum">
              <a:rPr lang="hu-HU" altLang="hu-HU">
                <a:latin typeface="Calibri" panose="020F0502020204030204" pitchFamily="34" charset="0"/>
              </a:rPr>
              <a:pPr eaLnBrk="1" hangingPunct="1"/>
              <a:t>23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0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>
            <a:extLst>
              <a:ext uri="{FF2B5EF4-FFF2-40B4-BE49-F238E27FC236}">
                <a16:creationId xmlns:a16="http://schemas.microsoft.com/office/drawing/2014/main" id="{0FC8076A-E5B1-4EF9-88B0-5204DB012F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Jegyzetek helye 2">
            <a:extLst>
              <a:ext uri="{FF2B5EF4-FFF2-40B4-BE49-F238E27FC236}">
                <a16:creationId xmlns:a16="http://schemas.microsoft.com/office/drawing/2014/main" id="{D8916230-FBD8-4A44-982F-E3ABF870AB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1508" name="Dia számának helye 3">
            <a:extLst>
              <a:ext uri="{FF2B5EF4-FFF2-40B4-BE49-F238E27FC236}">
                <a16:creationId xmlns:a16="http://schemas.microsoft.com/office/drawing/2014/main" id="{574D9F8D-E4ED-4019-8F34-F5305767C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13BD9E-F16A-458D-A372-469613B28B16}" type="slidenum">
              <a:rPr lang="hu-HU" altLang="hu-HU"/>
              <a:pPr>
                <a:spcBef>
                  <a:spcPct val="0"/>
                </a:spcBef>
              </a:pPr>
              <a:t>3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>
            <a:extLst>
              <a:ext uri="{FF2B5EF4-FFF2-40B4-BE49-F238E27FC236}">
                <a16:creationId xmlns:a16="http://schemas.microsoft.com/office/drawing/2014/main" id="{2AA81456-476B-4F6C-80F1-0F1E4731DF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Jegyzetek helye 2">
            <a:extLst>
              <a:ext uri="{FF2B5EF4-FFF2-40B4-BE49-F238E27FC236}">
                <a16:creationId xmlns:a16="http://schemas.microsoft.com/office/drawing/2014/main" id="{F9180F3A-50E7-48B6-98F9-B72228BA8C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3556" name="Dia számának helye 3">
            <a:extLst>
              <a:ext uri="{FF2B5EF4-FFF2-40B4-BE49-F238E27FC236}">
                <a16:creationId xmlns:a16="http://schemas.microsoft.com/office/drawing/2014/main" id="{FB182F40-1F56-4C15-B8E3-47C97A0FE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5EEFAF-860C-4779-BF95-A0B80A16ED67}" type="slidenum">
              <a:rPr lang="hu-HU" altLang="hu-HU">
                <a:latin typeface="Calibri" panose="020F0502020204030204" pitchFamily="34" charset="0"/>
              </a:rPr>
              <a:pPr eaLnBrk="1" hangingPunct="1"/>
              <a:t>24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>
            <a:extLst>
              <a:ext uri="{FF2B5EF4-FFF2-40B4-BE49-F238E27FC236}">
                <a16:creationId xmlns:a16="http://schemas.microsoft.com/office/drawing/2014/main" id="{DF07A7FF-9FA1-4740-9414-2C69A56F07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Jegyzetek helye 2">
            <a:extLst>
              <a:ext uri="{FF2B5EF4-FFF2-40B4-BE49-F238E27FC236}">
                <a16:creationId xmlns:a16="http://schemas.microsoft.com/office/drawing/2014/main" id="{EFDCDF1F-E690-4AF5-BB49-9698D31442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3556" name="Dia számának helye 3">
            <a:extLst>
              <a:ext uri="{FF2B5EF4-FFF2-40B4-BE49-F238E27FC236}">
                <a16:creationId xmlns:a16="http://schemas.microsoft.com/office/drawing/2014/main" id="{89695694-65C8-4D59-BAED-C0AC3BAD8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5B6867-68B4-4AD3-96B6-ACF7BD94D87A}" type="slidenum">
              <a:rPr lang="hu-HU" altLang="hu-HU">
                <a:latin typeface="Calibri" panose="020F0502020204030204" pitchFamily="34" charset="0"/>
              </a:rPr>
              <a:pPr eaLnBrk="1" hangingPunct="1"/>
              <a:t>25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>
            <a:extLst>
              <a:ext uri="{FF2B5EF4-FFF2-40B4-BE49-F238E27FC236}">
                <a16:creationId xmlns:a16="http://schemas.microsoft.com/office/drawing/2014/main" id="{2E0DCDD1-712D-48FA-8EF3-D0546E1DE4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Jegyzetek helye 2">
            <a:extLst>
              <a:ext uri="{FF2B5EF4-FFF2-40B4-BE49-F238E27FC236}">
                <a16:creationId xmlns:a16="http://schemas.microsoft.com/office/drawing/2014/main" id="{B6AE8CE2-4A36-460F-8BE5-759FF681FD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3556" name="Dia számának helye 3">
            <a:extLst>
              <a:ext uri="{FF2B5EF4-FFF2-40B4-BE49-F238E27FC236}">
                <a16:creationId xmlns:a16="http://schemas.microsoft.com/office/drawing/2014/main" id="{FB81D68B-84D3-4D48-B0C4-8D69C428D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567739-B806-41C6-A3E8-185653E29BD6}" type="slidenum">
              <a:rPr lang="hu-HU" altLang="hu-HU">
                <a:latin typeface="Calibri" panose="020F0502020204030204" pitchFamily="34" charset="0"/>
              </a:rPr>
              <a:pPr eaLnBrk="1" hangingPunct="1"/>
              <a:t>26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>
            <a:extLst>
              <a:ext uri="{FF2B5EF4-FFF2-40B4-BE49-F238E27FC236}">
                <a16:creationId xmlns:a16="http://schemas.microsoft.com/office/drawing/2014/main" id="{D565CE56-A05D-45DF-B50E-3224D1E2B6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Jegyzetek helye 2">
            <a:extLst>
              <a:ext uri="{FF2B5EF4-FFF2-40B4-BE49-F238E27FC236}">
                <a16:creationId xmlns:a16="http://schemas.microsoft.com/office/drawing/2014/main" id="{77EE564B-3377-41C5-880B-51930E995D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56324" name="Dia számának helye 3">
            <a:extLst>
              <a:ext uri="{FF2B5EF4-FFF2-40B4-BE49-F238E27FC236}">
                <a16:creationId xmlns:a16="http://schemas.microsoft.com/office/drawing/2014/main" id="{CDB4761E-586F-4998-AA38-BE7966CA84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94E7B4-FC83-4B72-9108-D743A6D16828}" type="slidenum">
              <a:rPr lang="hu-HU" altLang="hu-HU"/>
              <a:pPr>
                <a:spcBef>
                  <a:spcPct val="0"/>
                </a:spcBef>
              </a:pPr>
              <a:t>4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>
            <a:extLst>
              <a:ext uri="{FF2B5EF4-FFF2-40B4-BE49-F238E27FC236}">
                <a16:creationId xmlns:a16="http://schemas.microsoft.com/office/drawing/2014/main" id="{78E00922-8D81-4DB8-BF06-677FBD0B49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Jegyzetek helye 2">
            <a:extLst>
              <a:ext uri="{FF2B5EF4-FFF2-40B4-BE49-F238E27FC236}">
                <a16:creationId xmlns:a16="http://schemas.microsoft.com/office/drawing/2014/main" id="{AB1C9D37-B853-4B29-AA9C-965846D6F4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3556" name="Dia számának helye 3">
            <a:extLst>
              <a:ext uri="{FF2B5EF4-FFF2-40B4-BE49-F238E27FC236}">
                <a16:creationId xmlns:a16="http://schemas.microsoft.com/office/drawing/2014/main" id="{A121FA86-95D4-412C-9471-5E03D1F80E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4FF0E3-3CF1-4C2D-BF0F-BA896DA48D4C}" type="slidenum">
              <a:rPr lang="hu-HU" altLang="hu-HU"/>
              <a:pPr>
                <a:spcBef>
                  <a:spcPct val="0"/>
                </a:spcBef>
              </a:pPr>
              <a:t>5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>
            <a:extLst>
              <a:ext uri="{FF2B5EF4-FFF2-40B4-BE49-F238E27FC236}">
                <a16:creationId xmlns:a16="http://schemas.microsoft.com/office/drawing/2014/main" id="{FA6081A8-6029-4166-B2D9-FD82CB00A4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Jegyzetek helye 2">
            <a:extLst>
              <a:ext uri="{FF2B5EF4-FFF2-40B4-BE49-F238E27FC236}">
                <a16:creationId xmlns:a16="http://schemas.microsoft.com/office/drawing/2014/main" id="{37EDAD56-FE73-44C0-9003-BB5E135BAB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5604" name="Dia számának helye 3">
            <a:extLst>
              <a:ext uri="{FF2B5EF4-FFF2-40B4-BE49-F238E27FC236}">
                <a16:creationId xmlns:a16="http://schemas.microsoft.com/office/drawing/2014/main" id="{C06502B7-9042-4106-A05B-9B9FB79B0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4A7012-9EF9-43A3-A104-8AA72231A89F}" type="slidenum">
              <a:rPr lang="hu-HU" altLang="hu-HU"/>
              <a:pPr>
                <a:spcBef>
                  <a:spcPct val="0"/>
                </a:spcBef>
              </a:pPr>
              <a:t>6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>
            <a:extLst>
              <a:ext uri="{FF2B5EF4-FFF2-40B4-BE49-F238E27FC236}">
                <a16:creationId xmlns:a16="http://schemas.microsoft.com/office/drawing/2014/main" id="{466D77B4-0F79-44D1-BFF3-0339B87C2B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Jegyzetek helye 2">
            <a:extLst>
              <a:ext uri="{FF2B5EF4-FFF2-40B4-BE49-F238E27FC236}">
                <a16:creationId xmlns:a16="http://schemas.microsoft.com/office/drawing/2014/main" id="{C8DFF65A-A9E5-4112-84D8-4AB6D65BF7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7652" name="Dia számának helye 3">
            <a:extLst>
              <a:ext uri="{FF2B5EF4-FFF2-40B4-BE49-F238E27FC236}">
                <a16:creationId xmlns:a16="http://schemas.microsoft.com/office/drawing/2014/main" id="{31BB5647-DF6F-4DF8-854F-927A62963F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74C6C9-0468-43CE-B19F-AB07BCB01850}" type="slidenum">
              <a:rPr lang="hu-HU" altLang="hu-HU"/>
              <a:pPr>
                <a:spcBef>
                  <a:spcPct val="0"/>
                </a:spcBef>
              </a:pPr>
              <a:t>7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>
            <a:extLst>
              <a:ext uri="{FF2B5EF4-FFF2-40B4-BE49-F238E27FC236}">
                <a16:creationId xmlns:a16="http://schemas.microsoft.com/office/drawing/2014/main" id="{CD9AA792-577D-4203-BD61-81DE48C5DE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Jegyzetek helye 2">
            <a:extLst>
              <a:ext uri="{FF2B5EF4-FFF2-40B4-BE49-F238E27FC236}">
                <a16:creationId xmlns:a16="http://schemas.microsoft.com/office/drawing/2014/main" id="{57C4FA77-9328-47F7-853B-CE7B773C1C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29700" name="Dia számának helye 3">
            <a:extLst>
              <a:ext uri="{FF2B5EF4-FFF2-40B4-BE49-F238E27FC236}">
                <a16:creationId xmlns:a16="http://schemas.microsoft.com/office/drawing/2014/main" id="{0E29C04E-8540-4E7B-98BC-AB1F2D6315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8D876A-3E47-442B-ACAC-008645D0EA22}" type="slidenum">
              <a:rPr lang="hu-HU" altLang="hu-HU"/>
              <a:pPr>
                <a:spcBef>
                  <a:spcPct val="0"/>
                </a:spcBef>
              </a:pPr>
              <a:t>8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>
            <a:extLst>
              <a:ext uri="{FF2B5EF4-FFF2-40B4-BE49-F238E27FC236}">
                <a16:creationId xmlns:a16="http://schemas.microsoft.com/office/drawing/2014/main" id="{78B33FBA-18AF-4760-91D5-B5166364BA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Jegyzetek helye 2">
            <a:extLst>
              <a:ext uri="{FF2B5EF4-FFF2-40B4-BE49-F238E27FC236}">
                <a16:creationId xmlns:a16="http://schemas.microsoft.com/office/drawing/2014/main" id="{A2BFD6DE-6C3D-4350-8B17-9B6255E41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31748" name="Dia számának helye 3">
            <a:extLst>
              <a:ext uri="{FF2B5EF4-FFF2-40B4-BE49-F238E27FC236}">
                <a16:creationId xmlns:a16="http://schemas.microsoft.com/office/drawing/2014/main" id="{CEFC9C69-D8E4-42B3-8F7F-0DB4DA6BF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F8A7DE-2A77-4B99-AA2D-21E18224D7C6}" type="slidenum">
              <a:rPr lang="hu-HU" altLang="hu-HU"/>
              <a:pPr>
                <a:spcBef>
                  <a:spcPct val="0"/>
                </a:spcBef>
              </a:pPr>
              <a:t>9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>
            <a:extLst>
              <a:ext uri="{FF2B5EF4-FFF2-40B4-BE49-F238E27FC236}">
                <a16:creationId xmlns:a16="http://schemas.microsoft.com/office/drawing/2014/main" id="{5C0DA1C1-B62F-4C0C-924E-233F42129E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Jegyzetek helye 2">
            <a:extLst>
              <a:ext uri="{FF2B5EF4-FFF2-40B4-BE49-F238E27FC236}">
                <a16:creationId xmlns:a16="http://schemas.microsoft.com/office/drawing/2014/main" id="{B544F3E3-2DAE-43B2-B66D-FCDF1B3A20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33796" name="Dia számának helye 3">
            <a:extLst>
              <a:ext uri="{FF2B5EF4-FFF2-40B4-BE49-F238E27FC236}">
                <a16:creationId xmlns:a16="http://schemas.microsoft.com/office/drawing/2014/main" id="{1CB4200D-93C8-4949-90CD-54FBEB9FF1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CA71C9-C4E3-4B63-B256-735E2488EF7C}" type="slidenum">
              <a:rPr lang="hu-HU" altLang="hu-HU"/>
              <a:pPr>
                <a:spcBef>
                  <a:spcPct val="0"/>
                </a:spcBef>
              </a:pPr>
              <a:t>10</a:t>
            </a:fld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8035B53-7356-4D57-BD0E-A8947524DDD3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1BE-E5B4-4B52-B37E-051F7E20DAEE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65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5B53-7356-4D57-BD0E-A8947524DDD3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1BE-E5B4-4B52-B37E-051F7E20DA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322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5B53-7356-4D57-BD0E-A8947524DDD3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1BE-E5B4-4B52-B37E-051F7E20DAEE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18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5B53-7356-4D57-BD0E-A8947524DDD3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1BE-E5B4-4B52-B37E-051F7E20DA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02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5B53-7356-4D57-BD0E-A8947524DDD3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1BE-E5B4-4B52-B37E-051F7E20DAEE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78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5B53-7356-4D57-BD0E-A8947524DDD3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1BE-E5B4-4B52-B37E-051F7E20DA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413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5B53-7356-4D57-BD0E-A8947524DDD3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1BE-E5B4-4B52-B37E-051F7E20DA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36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5B53-7356-4D57-BD0E-A8947524DDD3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1BE-E5B4-4B52-B37E-051F7E20DA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167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5B53-7356-4D57-BD0E-A8947524DDD3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1BE-E5B4-4B52-B37E-051F7E20DA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519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5B53-7356-4D57-BD0E-A8947524DDD3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1BE-E5B4-4B52-B37E-051F7E20DA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243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5B53-7356-4D57-BD0E-A8947524DDD3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C1BE-E5B4-4B52-B37E-051F7E20DAEE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51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8035B53-7356-4D57-BD0E-A8947524DDD3}" type="datetimeFigureOut">
              <a:rPr lang="hu-HU" smtClean="0"/>
              <a:t>2021. 04. 15.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18BC1BE-E5B4-4B52-B37E-051F7E20DAEE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72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1">
            <a:extLst>
              <a:ext uri="{FF2B5EF4-FFF2-40B4-BE49-F238E27FC236}">
                <a16:creationId xmlns:a16="http://schemas.microsoft.com/office/drawing/2014/main" id="{B64F47E8-C2CA-43A6-9404-03BADA34D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3">
            <a:extLst>
              <a:ext uri="{FF2B5EF4-FFF2-40B4-BE49-F238E27FC236}">
                <a16:creationId xmlns:a16="http://schemas.microsoft.com/office/drawing/2014/main" id="{36A995F0-906C-4573-A739-16EED217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754F0FA-1E45-43AF-8BE9-073D2EBBD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9961" y="879995"/>
            <a:ext cx="4676194" cy="3023981"/>
          </a:xfrm>
        </p:spPr>
        <p:txBody>
          <a:bodyPr anchor="b">
            <a:normAutofit/>
          </a:bodyPr>
          <a:lstStyle/>
          <a:p>
            <a:pPr algn="l"/>
            <a:r>
              <a:rPr lang="hu-HU" sz="4400" b="1">
                <a:solidFill>
                  <a:schemeClr val="bg1"/>
                </a:solidFill>
              </a:rPr>
              <a:t>Heuristical Approach of logistic </a:t>
            </a:r>
            <a:br>
              <a:rPr lang="hu-HU" sz="4400" b="1">
                <a:solidFill>
                  <a:schemeClr val="bg1"/>
                </a:solidFill>
              </a:rPr>
            </a:br>
            <a:r>
              <a:rPr lang="hu-HU" sz="4400" b="1">
                <a:solidFill>
                  <a:schemeClr val="bg1"/>
                </a:solidFill>
              </a:rPr>
              <a:t>Problems</a:t>
            </a:r>
            <a:br>
              <a:rPr lang="hu-HU" sz="4400" b="1">
                <a:solidFill>
                  <a:schemeClr val="bg1"/>
                </a:solidFill>
              </a:rPr>
            </a:b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47E44C8-0A89-41DB-8C0D-08AFC1D5C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60" y="4437309"/>
            <a:ext cx="5477071" cy="1431695"/>
          </a:xfrm>
        </p:spPr>
        <p:txBody>
          <a:bodyPr anchor="t">
            <a:norm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Dr. Péter Veres</a:t>
            </a:r>
          </a:p>
          <a:p>
            <a:endParaRPr lang="hu-HU" sz="2400" dirty="0">
              <a:solidFill>
                <a:schemeClr val="bg1"/>
              </a:solidFill>
            </a:endParaRPr>
          </a:p>
          <a:p>
            <a:r>
              <a:rPr lang="hu-HU" sz="2400" dirty="0">
                <a:solidFill>
                  <a:schemeClr val="bg1"/>
                </a:solidFill>
              </a:rPr>
              <a:t>04. 15. 2021       </a:t>
            </a:r>
            <a:r>
              <a:rPr lang="hu-HU" sz="2400" dirty="0" err="1">
                <a:solidFill>
                  <a:schemeClr val="bg1"/>
                </a:solidFill>
              </a:rPr>
              <a:t>Logistics</a:t>
            </a:r>
            <a:r>
              <a:rPr lang="hu-HU" sz="2400" dirty="0">
                <a:solidFill>
                  <a:schemeClr val="bg1"/>
                </a:solidFill>
              </a:rPr>
              <a:t> 4.0 </a:t>
            </a:r>
            <a:r>
              <a:rPr lang="hu-HU" sz="2400" dirty="0" err="1">
                <a:solidFill>
                  <a:schemeClr val="bg1"/>
                </a:solidFill>
              </a:rPr>
              <a:t>Conference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id="{D7E9942E-93C8-4B24-9978-DBD698E1E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1695"/>
            <a:ext cx="4305009" cy="5592188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0" ty="-127000" sx="50000" sy="50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5" name="Straight Connector 37">
            <a:extLst>
              <a:ext uri="{FF2B5EF4-FFF2-40B4-BE49-F238E27FC236}">
                <a16:creationId xmlns:a16="http://schemas.microsoft.com/office/drawing/2014/main" id="{C3F5F06D-7250-43A5-9B61-0B7F1FD7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8AC829DF-103C-4A12-8BFE-E8F7A6594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719" y="1244337"/>
            <a:ext cx="2099234" cy="111661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D5C546D-0307-4AF8-B5E1-B56CF0F5E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786" y="2360950"/>
            <a:ext cx="2099234" cy="13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8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9EACFB-0FE3-467F-90EB-2E08A91BE4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92313" y="1773239"/>
            <a:ext cx="8229600" cy="4389437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graphicFrame>
        <p:nvGraphicFramePr>
          <p:cNvPr id="32772" name="Objektum 1">
            <a:extLst>
              <a:ext uri="{FF2B5EF4-FFF2-40B4-BE49-F238E27FC236}">
                <a16:creationId xmlns:a16="http://schemas.microsoft.com/office/drawing/2014/main" id="{263DEEAF-AAE2-4824-955F-F1DAB66165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8325" y="2060575"/>
          <a:ext cx="851535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05471" imgH="1962169" progId="Excel.Sheet.12">
                  <p:embed/>
                </p:oleObj>
              </mc:Choice>
              <mc:Fallback>
                <p:oleObj name="Worksheet" r:id="rId3" imgW="6105471" imgH="1962169" progId="Excel.Sheet.12">
                  <p:embed/>
                  <p:pic>
                    <p:nvPicPr>
                      <p:cNvPr id="32772" name="Objektum 1">
                        <a:extLst>
                          <a:ext uri="{FF2B5EF4-FFF2-40B4-BE49-F238E27FC236}">
                            <a16:creationId xmlns:a16="http://schemas.microsoft.com/office/drawing/2014/main" id="{263DEEAF-AAE2-4824-955F-F1DAB6616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2060575"/>
                        <a:ext cx="8515350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ím 1">
            <a:extLst>
              <a:ext uri="{FF2B5EF4-FFF2-40B4-BE49-F238E27FC236}">
                <a16:creationId xmlns:a16="http://schemas.microsoft.com/office/drawing/2014/main" id="{5BF8B423-B373-42F9-9271-C96F264D8E90}"/>
              </a:ext>
            </a:extLst>
          </p:cNvPr>
          <p:cNvSpPr txBox="1">
            <a:spLocks/>
          </p:cNvSpPr>
          <p:nvPr/>
        </p:nvSpPr>
        <p:spPr>
          <a:xfrm>
            <a:off x="1050926" y="8215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/>
              <a:t>Area grid method</a:t>
            </a:r>
            <a:endParaRPr lang="en-US" alt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9EACFB-0FE3-467F-90EB-2E08A91BE4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92313" y="1773239"/>
            <a:ext cx="8229600" cy="4389437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graphicFrame>
        <p:nvGraphicFramePr>
          <p:cNvPr id="34820" name="Objektum 3">
            <a:extLst>
              <a:ext uri="{FF2B5EF4-FFF2-40B4-BE49-F238E27FC236}">
                <a16:creationId xmlns:a16="http://schemas.microsoft.com/office/drawing/2014/main" id="{914526CE-EB70-4AE5-8A6A-2E0927DB33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8325" y="2060575"/>
          <a:ext cx="851535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05471" imgH="1962169" progId="Excel.Sheet.12">
                  <p:embed/>
                </p:oleObj>
              </mc:Choice>
              <mc:Fallback>
                <p:oleObj name="Worksheet" r:id="rId3" imgW="6105471" imgH="1962169" progId="Excel.Sheet.12">
                  <p:embed/>
                  <p:pic>
                    <p:nvPicPr>
                      <p:cNvPr id="34820" name="Objektum 3">
                        <a:extLst>
                          <a:ext uri="{FF2B5EF4-FFF2-40B4-BE49-F238E27FC236}">
                            <a16:creationId xmlns:a16="http://schemas.microsoft.com/office/drawing/2014/main" id="{914526CE-EB70-4AE5-8A6A-2E0927DB33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2060575"/>
                        <a:ext cx="8515350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ím 1">
            <a:extLst>
              <a:ext uri="{FF2B5EF4-FFF2-40B4-BE49-F238E27FC236}">
                <a16:creationId xmlns:a16="http://schemas.microsoft.com/office/drawing/2014/main" id="{2840EBCA-3550-455B-A1C1-F32937019106}"/>
              </a:ext>
            </a:extLst>
          </p:cNvPr>
          <p:cNvSpPr txBox="1">
            <a:spLocks/>
          </p:cNvSpPr>
          <p:nvPr/>
        </p:nvSpPr>
        <p:spPr>
          <a:xfrm>
            <a:off x="1050926" y="8215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/>
              <a:t>Area grid method</a:t>
            </a:r>
            <a:endParaRPr lang="en-US" alt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9EACFB-0FE3-467F-90EB-2E08A91BE4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92313" y="1773239"/>
            <a:ext cx="8229600" cy="4389437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graphicFrame>
        <p:nvGraphicFramePr>
          <p:cNvPr id="36868" name="Objektum 3">
            <a:extLst>
              <a:ext uri="{FF2B5EF4-FFF2-40B4-BE49-F238E27FC236}">
                <a16:creationId xmlns:a16="http://schemas.microsoft.com/office/drawing/2014/main" id="{37B80BA1-08FF-4CB9-9CED-34FEFFD92A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8325" y="2060575"/>
          <a:ext cx="851535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05471" imgH="1962169" progId="Excel.Sheet.12">
                  <p:embed/>
                </p:oleObj>
              </mc:Choice>
              <mc:Fallback>
                <p:oleObj name="Worksheet" r:id="rId3" imgW="6105471" imgH="1962169" progId="Excel.Sheet.12">
                  <p:embed/>
                  <p:pic>
                    <p:nvPicPr>
                      <p:cNvPr id="36868" name="Objektum 3">
                        <a:extLst>
                          <a:ext uri="{FF2B5EF4-FFF2-40B4-BE49-F238E27FC236}">
                            <a16:creationId xmlns:a16="http://schemas.microsoft.com/office/drawing/2014/main" id="{37B80BA1-08FF-4CB9-9CED-34FEFFD92A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2060575"/>
                        <a:ext cx="8515350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ím 1">
            <a:extLst>
              <a:ext uri="{FF2B5EF4-FFF2-40B4-BE49-F238E27FC236}">
                <a16:creationId xmlns:a16="http://schemas.microsoft.com/office/drawing/2014/main" id="{127AAAD7-D475-4DFB-B5BA-3089C049A0D7}"/>
              </a:ext>
            </a:extLst>
          </p:cNvPr>
          <p:cNvSpPr txBox="1">
            <a:spLocks/>
          </p:cNvSpPr>
          <p:nvPr/>
        </p:nvSpPr>
        <p:spPr>
          <a:xfrm>
            <a:off x="1050926" y="8215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/>
              <a:t>Area grid method</a:t>
            </a:r>
            <a:endParaRPr lang="en-US" alt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Tartalom helye 2" descr="A képen égbolt látható&#10;&#10;Automatikusan generált leírás">
            <a:extLst>
              <a:ext uri="{FF2B5EF4-FFF2-40B4-BE49-F238E27FC236}">
                <a16:creationId xmlns:a16="http://schemas.microsoft.com/office/drawing/2014/main" id="{09D44166-DC45-49A2-855F-051A610FD67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1474" y="1778043"/>
            <a:ext cx="5873750" cy="4572000"/>
          </a:xfrm>
        </p:spPr>
      </p:pic>
      <p:sp>
        <p:nvSpPr>
          <p:cNvPr id="5" name="Ellipszis 4">
            <a:extLst>
              <a:ext uri="{FF2B5EF4-FFF2-40B4-BE49-F238E27FC236}">
                <a16:creationId xmlns:a16="http://schemas.microsoft.com/office/drawing/2014/main" id="{A1CCCEC9-BA6E-4AD1-A6F8-ACF094BAF942}"/>
              </a:ext>
            </a:extLst>
          </p:cNvPr>
          <p:cNvSpPr/>
          <p:nvPr/>
        </p:nvSpPr>
        <p:spPr>
          <a:xfrm>
            <a:off x="6529385" y="4606174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792EAE89-60D2-4D39-B11A-B035A96E0768}"/>
              </a:ext>
            </a:extLst>
          </p:cNvPr>
          <p:cNvSpPr/>
          <p:nvPr/>
        </p:nvSpPr>
        <p:spPr>
          <a:xfrm>
            <a:off x="6508749" y="5109411"/>
            <a:ext cx="71437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dirty="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8F67929E-1BD7-47CD-A516-AF959D03855C}"/>
              </a:ext>
            </a:extLst>
          </p:cNvPr>
          <p:cNvSpPr/>
          <p:nvPr/>
        </p:nvSpPr>
        <p:spPr>
          <a:xfrm>
            <a:off x="6964360" y="480778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E542EBEF-3D3D-467F-AE38-4EFE4FAF2FBF}"/>
              </a:ext>
            </a:extLst>
          </p:cNvPr>
          <p:cNvSpPr/>
          <p:nvPr/>
        </p:nvSpPr>
        <p:spPr>
          <a:xfrm>
            <a:off x="7227886" y="4245811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4008FF61-255E-4266-8377-829D3FE79D8D}"/>
              </a:ext>
            </a:extLst>
          </p:cNvPr>
          <p:cNvSpPr/>
          <p:nvPr/>
        </p:nvSpPr>
        <p:spPr>
          <a:xfrm>
            <a:off x="5335586" y="4569661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A8AE5E99-C09E-4855-9D65-F211C8A2BFA5}"/>
              </a:ext>
            </a:extLst>
          </p:cNvPr>
          <p:cNvSpPr/>
          <p:nvPr/>
        </p:nvSpPr>
        <p:spPr>
          <a:xfrm>
            <a:off x="4929186" y="5577724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F841AFC5-246E-45AA-AA2E-A968E0D9EB89}"/>
              </a:ext>
            </a:extLst>
          </p:cNvPr>
          <p:cNvSpPr/>
          <p:nvPr/>
        </p:nvSpPr>
        <p:spPr>
          <a:xfrm>
            <a:off x="6869110" y="5542799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85971C9C-2D88-4DBD-BCF9-405D7D0E028E}"/>
              </a:ext>
            </a:extLst>
          </p:cNvPr>
          <p:cNvSpPr/>
          <p:nvPr/>
        </p:nvSpPr>
        <p:spPr>
          <a:xfrm>
            <a:off x="6003924" y="4771274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38924" name="Szövegdoboz 5">
            <a:extLst>
              <a:ext uri="{FF2B5EF4-FFF2-40B4-BE49-F238E27FC236}">
                <a16:creationId xmlns:a16="http://schemas.microsoft.com/office/drawing/2014/main" id="{EE8C7960-954D-4C0C-B897-5CF72414C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0" y="4380749"/>
            <a:ext cx="342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14</a:t>
            </a:r>
          </a:p>
        </p:txBody>
      </p:sp>
      <p:sp>
        <p:nvSpPr>
          <p:cNvPr id="38925" name="Szövegdoboz 22">
            <a:extLst>
              <a:ext uri="{FF2B5EF4-FFF2-40B4-BE49-F238E27FC236}">
                <a16:creationId xmlns:a16="http://schemas.microsoft.com/office/drawing/2014/main" id="{571ED82C-98E4-45C6-98ED-41E63CF4A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698" y="4547435"/>
            <a:ext cx="342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16</a:t>
            </a:r>
          </a:p>
        </p:txBody>
      </p:sp>
      <p:sp>
        <p:nvSpPr>
          <p:cNvPr id="38926" name="Szövegdoboz 23">
            <a:extLst>
              <a:ext uri="{FF2B5EF4-FFF2-40B4-BE49-F238E27FC236}">
                <a16:creationId xmlns:a16="http://schemas.microsoft.com/office/drawing/2014/main" id="{F9495E0E-6D1C-4609-AC57-2DECC474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48" y="4380749"/>
            <a:ext cx="341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30</a:t>
            </a:r>
          </a:p>
        </p:txBody>
      </p:sp>
      <p:sp>
        <p:nvSpPr>
          <p:cNvPr id="38927" name="Szövegdoboz 24">
            <a:extLst>
              <a:ext uri="{FF2B5EF4-FFF2-40B4-BE49-F238E27FC236}">
                <a16:creationId xmlns:a16="http://schemas.microsoft.com/office/drawing/2014/main" id="{58B0D0A8-2568-420F-B910-4AF13824F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5" y="4034673"/>
            <a:ext cx="342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23</a:t>
            </a:r>
          </a:p>
        </p:txBody>
      </p:sp>
      <p:sp>
        <p:nvSpPr>
          <p:cNvPr id="38928" name="Szövegdoboz 25">
            <a:extLst>
              <a:ext uri="{FF2B5EF4-FFF2-40B4-BE49-F238E27FC236}">
                <a16:creationId xmlns:a16="http://schemas.microsoft.com/office/drawing/2014/main" id="{2D2802A6-8AFE-4109-B547-23CF9E8A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4" y="4920499"/>
            <a:ext cx="263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9</a:t>
            </a:r>
          </a:p>
        </p:txBody>
      </p:sp>
      <p:sp>
        <p:nvSpPr>
          <p:cNvPr id="38929" name="Szövegdoboz 26">
            <a:extLst>
              <a:ext uri="{FF2B5EF4-FFF2-40B4-BE49-F238E27FC236}">
                <a16:creationId xmlns:a16="http://schemas.microsoft.com/office/drawing/2014/main" id="{44031ADE-F6D4-4AB8-B7F4-A76A6E69E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3" y="5352299"/>
            <a:ext cx="341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13</a:t>
            </a:r>
          </a:p>
        </p:txBody>
      </p:sp>
      <p:sp>
        <p:nvSpPr>
          <p:cNvPr id="38930" name="Szövegdoboz 27">
            <a:extLst>
              <a:ext uri="{FF2B5EF4-FFF2-40B4-BE49-F238E27FC236}">
                <a16:creationId xmlns:a16="http://schemas.microsoft.com/office/drawing/2014/main" id="{626CC3C2-EF3E-4BB3-A5A7-B969D6622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1" y="4637924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11</a:t>
            </a:r>
          </a:p>
        </p:txBody>
      </p:sp>
      <p:sp>
        <p:nvSpPr>
          <p:cNvPr id="38931" name="Szövegdoboz 28">
            <a:extLst>
              <a:ext uri="{FF2B5EF4-FFF2-40B4-BE49-F238E27FC236}">
                <a16:creationId xmlns:a16="http://schemas.microsoft.com/office/drawing/2014/main" id="{D87421AD-D4A4-4047-AC64-A910A1EFC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6" y="5391985"/>
            <a:ext cx="341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20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D829C2D-0112-4B37-BF5D-4F742FE738B5}"/>
              </a:ext>
            </a:extLst>
          </p:cNvPr>
          <p:cNvSpPr/>
          <p:nvPr/>
        </p:nvSpPr>
        <p:spPr>
          <a:xfrm>
            <a:off x="4637085" y="4101349"/>
            <a:ext cx="3024188" cy="16271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8C676515-D46F-4D25-9BF7-45521D778632}"/>
              </a:ext>
            </a:extLst>
          </p:cNvPr>
          <p:cNvSpPr/>
          <p:nvPr/>
        </p:nvSpPr>
        <p:spPr>
          <a:xfrm>
            <a:off x="4637085" y="4112461"/>
            <a:ext cx="3024188" cy="3222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id="{52F988E9-C573-4351-9AAD-BCA416F99429}"/>
              </a:ext>
            </a:extLst>
          </p:cNvPr>
          <p:cNvSpPr/>
          <p:nvPr/>
        </p:nvSpPr>
        <p:spPr>
          <a:xfrm>
            <a:off x="4637085" y="4429961"/>
            <a:ext cx="3024188" cy="3222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38ADD169-3345-41A0-9A08-7459753B1B20}"/>
              </a:ext>
            </a:extLst>
          </p:cNvPr>
          <p:cNvSpPr/>
          <p:nvPr/>
        </p:nvSpPr>
        <p:spPr>
          <a:xfrm>
            <a:off x="4637085" y="4744286"/>
            <a:ext cx="3024188" cy="3222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D418BCBE-74FE-44BD-8BA5-6C975EEEFBBF}"/>
              </a:ext>
            </a:extLst>
          </p:cNvPr>
          <p:cNvSpPr/>
          <p:nvPr/>
        </p:nvSpPr>
        <p:spPr>
          <a:xfrm>
            <a:off x="4637085" y="5076073"/>
            <a:ext cx="3024188" cy="323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2DBD8356-D3F8-4F7B-B0E0-62565DA02E01}"/>
              </a:ext>
            </a:extLst>
          </p:cNvPr>
          <p:cNvSpPr/>
          <p:nvPr/>
        </p:nvSpPr>
        <p:spPr>
          <a:xfrm>
            <a:off x="4643435" y="5404685"/>
            <a:ext cx="3024188" cy="323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4C245B4F-EBDF-469A-B678-3B3AD47148F0}"/>
              </a:ext>
            </a:extLst>
          </p:cNvPr>
          <p:cNvSpPr/>
          <p:nvPr/>
        </p:nvSpPr>
        <p:spPr>
          <a:xfrm>
            <a:off x="4637086" y="4093410"/>
            <a:ext cx="595313" cy="1625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7BC6B684-A1D4-4DC2-91F4-D2395BA08DC8}"/>
              </a:ext>
            </a:extLst>
          </p:cNvPr>
          <p:cNvSpPr/>
          <p:nvPr/>
        </p:nvSpPr>
        <p:spPr>
          <a:xfrm>
            <a:off x="5253036" y="4101348"/>
            <a:ext cx="595313" cy="1625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5E32D7F8-2BBC-46C9-8A0E-2292718D42F1}"/>
              </a:ext>
            </a:extLst>
          </p:cNvPr>
          <p:cNvSpPr/>
          <p:nvPr/>
        </p:nvSpPr>
        <p:spPr>
          <a:xfrm>
            <a:off x="5854698" y="4101348"/>
            <a:ext cx="596900" cy="1625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dirty="0"/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716F65DE-D900-4319-B59B-7329AEFD101D}"/>
              </a:ext>
            </a:extLst>
          </p:cNvPr>
          <p:cNvSpPr/>
          <p:nvPr/>
        </p:nvSpPr>
        <p:spPr>
          <a:xfrm>
            <a:off x="6465885" y="4101348"/>
            <a:ext cx="590550" cy="1625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A2E9187-ABDE-4D1C-BA02-2F3D7404522B}"/>
              </a:ext>
            </a:extLst>
          </p:cNvPr>
          <p:cNvSpPr/>
          <p:nvPr/>
        </p:nvSpPr>
        <p:spPr>
          <a:xfrm>
            <a:off x="6465886" y="4752223"/>
            <a:ext cx="569913" cy="309562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33" name="Cím 1">
            <a:extLst>
              <a:ext uri="{FF2B5EF4-FFF2-40B4-BE49-F238E27FC236}">
                <a16:creationId xmlns:a16="http://schemas.microsoft.com/office/drawing/2014/main" id="{E97BFE7C-B873-477E-B9B0-FD96C0748AF5}"/>
              </a:ext>
            </a:extLst>
          </p:cNvPr>
          <p:cNvSpPr txBox="1">
            <a:spLocks/>
          </p:cNvSpPr>
          <p:nvPr/>
        </p:nvSpPr>
        <p:spPr>
          <a:xfrm>
            <a:off x="1050926" y="8215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/>
              <a:t>Area grid method</a:t>
            </a:r>
            <a:endParaRPr lang="en-US" alt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Tartalom helye 2" descr="A képen égbolt látható&#10;&#10;Automatikusan generált leírás">
            <a:extLst>
              <a:ext uri="{FF2B5EF4-FFF2-40B4-BE49-F238E27FC236}">
                <a16:creationId xmlns:a16="http://schemas.microsoft.com/office/drawing/2014/main" id="{1DF2D818-BBE1-4882-8F50-CD0F0E2A77D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1474" y="1836196"/>
            <a:ext cx="5873750" cy="4572000"/>
          </a:xfrm>
        </p:spPr>
      </p:pic>
      <p:sp>
        <p:nvSpPr>
          <p:cNvPr id="5" name="Ellipszis 4">
            <a:extLst>
              <a:ext uri="{FF2B5EF4-FFF2-40B4-BE49-F238E27FC236}">
                <a16:creationId xmlns:a16="http://schemas.microsoft.com/office/drawing/2014/main" id="{A1CCCEC9-BA6E-4AD1-A6F8-ACF094BAF942}"/>
              </a:ext>
            </a:extLst>
          </p:cNvPr>
          <p:cNvSpPr/>
          <p:nvPr/>
        </p:nvSpPr>
        <p:spPr>
          <a:xfrm>
            <a:off x="6445249" y="4563522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792EAE89-60D2-4D39-B11A-B035A96E0768}"/>
              </a:ext>
            </a:extLst>
          </p:cNvPr>
          <p:cNvSpPr/>
          <p:nvPr/>
        </p:nvSpPr>
        <p:spPr>
          <a:xfrm>
            <a:off x="6424613" y="5066759"/>
            <a:ext cx="71437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dirty="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8F67929E-1BD7-47CD-A516-AF959D03855C}"/>
              </a:ext>
            </a:extLst>
          </p:cNvPr>
          <p:cNvSpPr/>
          <p:nvPr/>
        </p:nvSpPr>
        <p:spPr>
          <a:xfrm>
            <a:off x="6880224" y="4765133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E542EBEF-3D3D-467F-AE38-4EFE4FAF2FBF}"/>
              </a:ext>
            </a:extLst>
          </p:cNvPr>
          <p:cNvSpPr/>
          <p:nvPr/>
        </p:nvSpPr>
        <p:spPr>
          <a:xfrm>
            <a:off x="7143750" y="4203159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4008FF61-255E-4266-8377-829D3FE79D8D}"/>
              </a:ext>
            </a:extLst>
          </p:cNvPr>
          <p:cNvSpPr/>
          <p:nvPr/>
        </p:nvSpPr>
        <p:spPr>
          <a:xfrm>
            <a:off x="5251450" y="4527009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A8AE5E99-C09E-4855-9D65-F211C8A2BFA5}"/>
              </a:ext>
            </a:extLst>
          </p:cNvPr>
          <p:cNvSpPr/>
          <p:nvPr/>
        </p:nvSpPr>
        <p:spPr>
          <a:xfrm>
            <a:off x="4845050" y="5535072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F841AFC5-246E-45AA-AA2E-A968E0D9EB89}"/>
              </a:ext>
            </a:extLst>
          </p:cNvPr>
          <p:cNvSpPr/>
          <p:nvPr/>
        </p:nvSpPr>
        <p:spPr>
          <a:xfrm>
            <a:off x="6784974" y="5500147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85971C9C-2D88-4DBD-BCF9-405D7D0E028E}"/>
              </a:ext>
            </a:extLst>
          </p:cNvPr>
          <p:cNvSpPr/>
          <p:nvPr/>
        </p:nvSpPr>
        <p:spPr>
          <a:xfrm>
            <a:off x="5919788" y="4728622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0972" name="Szövegdoboz 5">
            <a:extLst>
              <a:ext uri="{FF2B5EF4-FFF2-40B4-BE49-F238E27FC236}">
                <a16:creationId xmlns:a16="http://schemas.microsoft.com/office/drawing/2014/main" id="{F36454CD-0AD0-4F70-9627-AD1A1C761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4" y="4338097"/>
            <a:ext cx="342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14</a:t>
            </a:r>
          </a:p>
        </p:txBody>
      </p:sp>
      <p:sp>
        <p:nvSpPr>
          <p:cNvPr id="40973" name="Szövegdoboz 22">
            <a:extLst>
              <a:ext uri="{FF2B5EF4-FFF2-40B4-BE49-F238E27FC236}">
                <a16:creationId xmlns:a16="http://schemas.microsoft.com/office/drawing/2014/main" id="{5E67E65D-E228-4D88-957C-640DD581F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562" y="4504783"/>
            <a:ext cx="342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16</a:t>
            </a:r>
          </a:p>
        </p:txBody>
      </p:sp>
      <p:sp>
        <p:nvSpPr>
          <p:cNvPr id="40974" name="Szövegdoboz 23">
            <a:extLst>
              <a:ext uri="{FF2B5EF4-FFF2-40B4-BE49-F238E27FC236}">
                <a16:creationId xmlns:a16="http://schemas.microsoft.com/office/drawing/2014/main" id="{6E9BB998-D029-46CE-84C3-2659806A2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2" y="4338097"/>
            <a:ext cx="341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30</a:t>
            </a:r>
          </a:p>
        </p:txBody>
      </p:sp>
      <p:sp>
        <p:nvSpPr>
          <p:cNvPr id="40975" name="Szövegdoboz 24">
            <a:extLst>
              <a:ext uri="{FF2B5EF4-FFF2-40B4-BE49-F238E27FC236}">
                <a16:creationId xmlns:a16="http://schemas.microsoft.com/office/drawing/2014/main" id="{257CE23B-530E-4971-BDFE-E07FE9153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49" y="3992021"/>
            <a:ext cx="342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23</a:t>
            </a:r>
          </a:p>
        </p:txBody>
      </p:sp>
      <p:sp>
        <p:nvSpPr>
          <p:cNvPr id="40976" name="Szövegdoboz 25">
            <a:extLst>
              <a:ext uri="{FF2B5EF4-FFF2-40B4-BE49-F238E27FC236}">
                <a16:creationId xmlns:a16="http://schemas.microsoft.com/office/drawing/2014/main" id="{3C9FC8A9-6432-4455-9CE2-7A7BAC0A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8" y="4877847"/>
            <a:ext cx="263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9</a:t>
            </a:r>
          </a:p>
        </p:txBody>
      </p:sp>
      <p:sp>
        <p:nvSpPr>
          <p:cNvPr id="40977" name="Szövegdoboz 26">
            <a:extLst>
              <a:ext uri="{FF2B5EF4-FFF2-40B4-BE49-F238E27FC236}">
                <a16:creationId xmlns:a16="http://schemas.microsoft.com/office/drawing/2014/main" id="{D7CAE7EF-01EA-4139-9070-F521742FD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7" y="5309647"/>
            <a:ext cx="341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13</a:t>
            </a:r>
          </a:p>
        </p:txBody>
      </p:sp>
      <p:sp>
        <p:nvSpPr>
          <p:cNvPr id="40978" name="Szövegdoboz 27">
            <a:extLst>
              <a:ext uri="{FF2B5EF4-FFF2-40B4-BE49-F238E27FC236}">
                <a16:creationId xmlns:a16="http://schemas.microsoft.com/office/drawing/2014/main" id="{BCC2E72C-D429-48C5-889A-DE13F01D4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175" y="4595272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11</a:t>
            </a:r>
          </a:p>
        </p:txBody>
      </p:sp>
      <p:sp>
        <p:nvSpPr>
          <p:cNvPr id="40979" name="Szövegdoboz 28">
            <a:extLst>
              <a:ext uri="{FF2B5EF4-FFF2-40B4-BE49-F238E27FC236}">
                <a16:creationId xmlns:a16="http://schemas.microsoft.com/office/drawing/2014/main" id="{FC25AA72-C527-4F8B-8185-8E89AE714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5349333"/>
            <a:ext cx="341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20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A2E9187-ABDE-4D1C-BA02-2F3D7404522B}"/>
              </a:ext>
            </a:extLst>
          </p:cNvPr>
          <p:cNvSpPr/>
          <p:nvPr/>
        </p:nvSpPr>
        <p:spPr>
          <a:xfrm>
            <a:off x="6381750" y="4709571"/>
            <a:ext cx="569913" cy="309562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3" name="Cím 1">
            <a:extLst>
              <a:ext uri="{FF2B5EF4-FFF2-40B4-BE49-F238E27FC236}">
                <a16:creationId xmlns:a16="http://schemas.microsoft.com/office/drawing/2014/main" id="{20025FDF-3069-44F5-8CA1-FB28F4327BD5}"/>
              </a:ext>
            </a:extLst>
          </p:cNvPr>
          <p:cNvSpPr txBox="1">
            <a:spLocks/>
          </p:cNvSpPr>
          <p:nvPr/>
        </p:nvSpPr>
        <p:spPr>
          <a:xfrm>
            <a:off x="1050926" y="8215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dirty="0" err="1"/>
              <a:t>Area</a:t>
            </a:r>
            <a:r>
              <a:rPr lang="hu-HU" altLang="hu-HU" dirty="0"/>
              <a:t> </a:t>
            </a:r>
            <a:r>
              <a:rPr lang="hu-HU" altLang="hu-HU" dirty="0" err="1"/>
              <a:t>grid</a:t>
            </a:r>
            <a:r>
              <a:rPr lang="hu-HU" altLang="hu-HU" dirty="0"/>
              <a:t> </a:t>
            </a:r>
            <a:r>
              <a:rPr lang="hu-HU" altLang="hu-HU" dirty="0" err="1"/>
              <a:t>method</a:t>
            </a:r>
            <a:endParaRPr lang="en-US" alt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>
            <a:extLst>
              <a:ext uri="{FF2B5EF4-FFF2-40B4-BE49-F238E27FC236}">
                <a16:creationId xmlns:a16="http://schemas.microsoft.com/office/drawing/2014/main" id="{031E3ADA-D407-427D-BD9E-E585AA81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5397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dirty="0" err="1"/>
              <a:t>Features</a:t>
            </a:r>
            <a:r>
              <a:rPr lang="hu-HU" altLang="hu-HU" dirty="0"/>
              <a:t> of </a:t>
            </a:r>
            <a:r>
              <a:rPr lang="hu-HU" altLang="hu-HU" dirty="0" err="1"/>
              <a:t>this</a:t>
            </a:r>
            <a:r>
              <a:rPr lang="hu-HU" altLang="hu-HU" dirty="0"/>
              <a:t> </a:t>
            </a:r>
            <a:r>
              <a:rPr lang="hu-HU" altLang="hu-HU" dirty="0" err="1"/>
              <a:t>method</a:t>
            </a:r>
            <a:endParaRPr lang="en-US" alt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3DC23E1F-B601-4AE7-A4ED-362BC13F916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b="1" dirty="0"/>
              <a:t>Pros</a:t>
            </a:r>
          </a:p>
          <a:p>
            <a:pPr lvl="1"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Easy to use</a:t>
            </a:r>
          </a:p>
          <a:p>
            <a:pPr lvl="1"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Easy to understand</a:t>
            </a:r>
          </a:p>
          <a:p>
            <a:pPr lvl="1"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Fast</a:t>
            </a:r>
          </a:p>
          <a:p>
            <a:pPr lvl="1"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Reliable</a:t>
            </a:r>
          </a:p>
          <a:p>
            <a:pPr lvl="1">
              <a:defRPr/>
            </a:pPr>
            <a:endParaRPr lang="en-US" sz="2400" dirty="0"/>
          </a:p>
          <a:p>
            <a:pPr>
              <a:defRPr/>
            </a:pPr>
            <a:r>
              <a:rPr lang="en-US" sz="2800" b="1" dirty="0"/>
              <a:t>Cons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Can only be used when all p</a:t>
            </a:r>
            <a:r>
              <a:rPr lang="hu-HU" sz="2400" dirty="0"/>
              <a:t>a</a:t>
            </a:r>
            <a:r>
              <a:rPr lang="en-US" sz="2400" dirty="0"/>
              <a:t>ram</a:t>
            </a:r>
            <a:r>
              <a:rPr lang="hu-HU" sz="2400" dirty="0"/>
              <a:t>e</a:t>
            </a:r>
            <a:r>
              <a:rPr lang="en-US" sz="2400" dirty="0" err="1"/>
              <a:t>ters</a:t>
            </a:r>
            <a:r>
              <a:rPr lang="en-US" sz="2400" dirty="0"/>
              <a:t> given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Only solve this kind of problem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solution is a wide area</a:t>
            </a:r>
          </a:p>
          <a:p>
            <a:pPr marL="319088" lvl="1" indent="0">
              <a:buNone/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D4511B45-B669-4615-8977-902922FC6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423" y="1834268"/>
            <a:ext cx="3733800" cy="762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Simple mathematics and Linear Programming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D66B8A-C782-4C07-A616-2DC62DCE4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7" y="2562575"/>
            <a:ext cx="4045177" cy="4421187"/>
          </a:xfrm>
        </p:spPr>
        <p:txBody>
          <a:bodyPr>
            <a:normAutofit lnSpcReduction="10000"/>
          </a:bodyPr>
          <a:lstStyle/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dirty="0"/>
              <a:t>Reliable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dirty="0"/>
              <a:t>Fast 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dirty="0"/>
              <a:t>Always gives solution(s)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dirty="0"/>
              <a:t>Usually easy to use or convert for application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400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dirty="0"/>
              <a:t>Usually, can’t work efficiently with big and wide variety of datasets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dirty="0"/>
              <a:t>It specializes for only one problem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D63BCF98-D984-48FE-9CA4-F91D10E0451C}"/>
              </a:ext>
            </a:extLst>
          </p:cNvPr>
          <p:cNvSpPr txBox="1">
            <a:spLocks/>
          </p:cNvSpPr>
          <p:nvPr/>
        </p:nvSpPr>
        <p:spPr bwMode="auto">
          <a:xfrm>
            <a:off x="2208213" y="-3368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eaLnBrk="1" hangingPunct="1">
              <a:defRPr/>
            </a:pPr>
            <a:endParaRPr lang="en-U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3DF8F41A-638F-4FFE-A60B-A75FD57D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sz="5600" dirty="0" err="1"/>
              <a:t>Tools</a:t>
            </a:r>
            <a:r>
              <a:rPr lang="hu-HU" sz="5600" dirty="0"/>
              <a:t> </a:t>
            </a:r>
            <a:r>
              <a:rPr lang="hu-HU" sz="5600" dirty="0" err="1"/>
              <a:t>for</a:t>
            </a:r>
            <a:r>
              <a:rPr lang="hu-HU" sz="5600" dirty="0"/>
              <a:t> </a:t>
            </a:r>
            <a:r>
              <a:rPr lang="hu-HU" sz="5600" dirty="0" err="1"/>
              <a:t>solution</a:t>
            </a:r>
            <a:br>
              <a:rPr lang="hu-HU" dirty="0"/>
            </a:br>
            <a:endParaRPr lang="hu-HU" dirty="0"/>
          </a:p>
        </p:txBody>
      </p:sp>
      <p:sp>
        <p:nvSpPr>
          <p:cNvPr id="6" name="Szöveg helye 4">
            <a:extLst>
              <a:ext uri="{FF2B5EF4-FFF2-40B4-BE49-F238E27FC236}">
                <a16:creationId xmlns:a16="http://schemas.microsoft.com/office/drawing/2014/main" id="{CE808428-4B1D-4298-83CD-C07DE5B252D1}"/>
              </a:ext>
            </a:extLst>
          </p:cNvPr>
          <p:cNvSpPr txBox="1">
            <a:spLocks/>
          </p:cNvSpPr>
          <p:nvPr/>
        </p:nvSpPr>
        <p:spPr>
          <a:xfrm>
            <a:off x="6446358" y="1800575"/>
            <a:ext cx="4157473" cy="76200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300" b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2800" b="1" dirty="0">
                <a:solidFill>
                  <a:schemeClr val="tx1"/>
                </a:solidFill>
              </a:rPr>
              <a:t>(</a:t>
            </a:r>
            <a:r>
              <a:rPr lang="hu-HU" sz="2800" b="1" dirty="0" err="1">
                <a:solidFill>
                  <a:schemeClr val="tx1"/>
                </a:solidFill>
              </a:rPr>
              <a:t>Meta</a:t>
            </a:r>
            <a:r>
              <a:rPr lang="hu-HU" sz="2800" b="1" dirty="0">
                <a:solidFill>
                  <a:schemeClr val="tx1"/>
                </a:solidFill>
              </a:rPr>
              <a:t>)h</a:t>
            </a:r>
            <a:r>
              <a:rPr lang="en-US" sz="2800" b="1" dirty="0" err="1">
                <a:solidFill>
                  <a:schemeClr val="tx1"/>
                </a:solidFill>
              </a:rPr>
              <a:t>euristic</a:t>
            </a:r>
            <a:r>
              <a:rPr lang="en-US" sz="2800" b="1" dirty="0">
                <a:solidFill>
                  <a:schemeClr val="tx1"/>
                </a:solidFill>
              </a:rPr>
              <a:t> Algorithms and non-exact methods</a:t>
            </a: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A26D2B7C-031C-4F54-891B-621574D646FA}"/>
              </a:ext>
            </a:extLst>
          </p:cNvPr>
          <p:cNvSpPr txBox="1">
            <a:spLocks/>
          </p:cNvSpPr>
          <p:nvPr/>
        </p:nvSpPr>
        <p:spPr>
          <a:xfrm>
            <a:off x="6334064" y="2528882"/>
            <a:ext cx="4045176" cy="442118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dirty="0"/>
              <a:t>The only effective option in real-time working databases and networks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dirty="0"/>
              <a:t>Can use in multiple problem 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dirty="0"/>
              <a:t>Teachable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Arial" pitchFamily="34" charset="0"/>
              <a:buChar char="•"/>
              <a:defRPr/>
            </a:pPr>
            <a:endParaRPr lang="hu-HU" sz="2400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Arial" pitchFamily="34" charset="0"/>
              <a:buChar char="•"/>
              <a:defRPr/>
            </a:pPr>
            <a:endParaRPr lang="en-US" sz="2400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dirty="0"/>
              <a:t>Mostly reliable,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dirty="0"/>
              <a:t>Hard to program and configure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7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2373C6-0917-49B8-9E0E-98157135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BASics</a:t>
            </a:r>
            <a:r>
              <a:rPr lang="hu-HU" dirty="0"/>
              <a:t> 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4691FE-1B4C-4481-8262-9C4C861CC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800" dirty="0"/>
              <a:t>An </a:t>
            </a:r>
            <a:r>
              <a:rPr lang="en-US" sz="2800" b="1" u="sng" dirty="0"/>
              <a:t>algorithm</a:t>
            </a:r>
            <a:r>
              <a:rPr lang="en-US" sz="2800" dirty="0"/>
              <a:t>, or rather a process, is a method, instruction, detailed guidance</a:t>
            </a:r>
            <a:r>
              <a:rPr lang="hu-HU" sz="2800" dirty="0"/>
              <a:t> </a:t>
            </a:r>
            <a:r>
              <a:rPr lang="hu-HU" sz="2800" dirty="0" err="1"/>
              <a:t>or</a:t>
            </a:r>
            <a:r>
              <a:rPr lang="en-US" sz="2800" dirty="0"/>
              <a:t> recipe that </a:t>
            </a:r>
            <a:r>
              <a:rPr lang="hu-HU" sz="2800" dirty="0" err="1"/>
              <a:t>can</a:t>
            </a:r>
            <a:r>
              <a:rPr lang="hu-HU" sz="2800" dirty="0"/>
              <a:t> be </a:t>
            </a:r>
            <a:r>
              <a:rPr lang="hu-HU" sz="2800" dirty="0" err="1"/>
              <a:t>used</a:t>
            </a:r>
            <a:r>
              <a:rPr lang="hu-HU" sz="2800" dirty="0"/>
              <a:t> </a:t>
            </a:r>
            <a:r>
              <a:rPr lang="hu-HU" sz="2800" dirty="0" err="1"/>
              <a:t>to</a:t>
            </a:r>
            <a:r>
              <a:rPr lang="hu-HU" sz="2800" dirty="0"/>
              <a:t> </a:t>
            </a:r>
            <a:r>
              <a:rPr lang="hu-HU" sz="2800" b="1" dirty="0" err="1"/>
              <a:t>solve</a:t>
            </a:r>
            <a:r>
              <a:rPr lang="hu-HU" sz="2800" b="1" dirty="0"/>
              <a:t> a </a:t>
            </a:r>
            <a:r>
              <a:rPr lang="en-US" sz="2800" b="1" dirty="0"/>
              <a:t>problem</a:t>
            </a:r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u="sng" dirty="0"/>
              <a:t>Heuristics</a:t>
            </a:r>
            <a:r>
              <a:rPr lang="hu-HU" sz="2800" dirty="0"/>
              <a:t> is</a:t>
            </a:r>
            <a:r>
              <a:rPr lang="en-US" sz="2800" dirty="0"/>
              <a:t> the art of discovery of new truths</a:t>
            </a:r>
            <a:r>
              <a:rPr lang="hu-HU" sz="2800" dirty="0"/>
              <a:t>, </a:t>
            </a:r>
            <a:r>
              <a:rPr lang="hu-HU" sz="2800" dirty="0" err="1"/>
              <a:t>with</a:t>
            </a:r>
            <a:r>
              <a:rPr lang="en-US" sz="2800" dirty="0"/>
              <a:t> </a:t>
            </a:r>
            <a:r>
              <a:rPr lang="hu-HU" sz="2800" dirty="0"/>
              <a:t>a </a:t>
            </a:r>
            <a:r>
              <a:rPr lang="en-US" sz="2800" dirty="0"/>
              <a:t>process of getting </a:t>
            </a:r>
            <a:r>
              <a:rPr lang="hu-HU" sz="2800" b="1" dirty="0" err="1"/>
              <a:t>good</a:t>
            </a:r>
            <a:r>
              <a:rPr lang="hu-HU" sz="2800" b="1" dirty="0"/>
              <a:t> </a:t>
            </a:r>
            <a:r>
              <a:rPr lang="hu-HU" sz="2800" b="1" dirty="0" err="1"/>
              <a:t>results</a:t>
            </a:r>
            <a:r>
              <a:rPr lang="hu-HU" sz="2800" b="1" dirty="0"/>
              <a:t> </a:t>
            </a:r>
            <a:r>
              <a:rPr lang="hu-HU" sz="2800" dirty="0" err="1"/>
              <a:t>without</a:t>
            </a:r>
            <a:r>
              <a:rPr lang="hu-HU" sz="2800" dirty="0"/>
              <a:t> </a:t>
            </a:r>
            <a:r>
              <a:rPr lang="en-US" sz="2800" dirty="0"/>
              <a:t>strictly logical</a:t>
            </a:r>
            <a:r>
              <a:rPr lang="hu-HU" sz="2800" dirty="0"/>
              <a:t> </a:t>
            </a:r>
            <a:r>
              <a:rPr lang="hu-HU" sz="2800" dirty="0" err="1"/>
              <a:t>or</a:t>
            </a:r>
            <a:r>
              <a:rPr lang="hu-HU" sz="2800" dirty="0"/>
              <a:t> </a:t>
            </a:r>
            <a:r>
              <a:rPr lang="hu-HU" sz="2800" dirty="0" err="1"/>
              <a:t>mathematical</a:t>
            </a:r>
            <a:r>
              <a:rPr lang="hu-HU" sz="2800" dirty="0"/>
              <a:t> </a:t>
            </a:r>
            <a:r>
              <a:rPr lang="en-US" sz="2800" dirty="0"/>
              <a:t>explanation. For example: rule of thumb, instinctive feeling, estimation, outline, common sense. </a:t>
            </a:r>
            <a:r>
              <a:rPr lang="hu-HU" sz="2800" dirty="0"/>
              <a:t>I</a:t>
            </a:r>
            <a:r>
              <a:rPr lang="en-US" sz="2800" dirty="0" err="1"/>
              <a:t>nstead</a:t>
            </a:r>
            <a:r>
              <a:rPr lang="en-US" sz="2800" dirty="0"/>
              <a:t> of</a:t>
            </a:r>
            <a:r>
              <a:rPr lang="hu-HU" sz="2800" dirty="0"/>
              <a:t> </a:t>
            </a:r>
            <a:r>
              <a:rPr lang="hu-HU" sz="2800" dirty="0" err="1"/>
              <a:t>using</a:t>
            </a:r>
            <a:r>
              <a:rPr lang="hu-HU" sz="2800" dirty="0"/>
              <a:t> </a:t>
            </a:r>
            <a:r>
              <a:rPr lang="en-US" sz="2800" dirty="0"/>
              <a:t>unified algorithms</a:t>
            </a:r>
            <a:r>
              <a:rPr lang="hu-HU" sz="2800" dirty="0"/>
              <a:t> </a:t>
            </a:r>
            <a:r>
              <a:rPr lang="hu-HU" sz="2800" dirty="0" err="1"/>
              <a:t>to</a:t>
            </a:r>
            <a:r>
              <a:rPr lang="hu-HU" sz="2800" dirty="0"/>
              <a:t> </a:t>
            </a:r>
            <a:r>
              <a:rPr lang="hu-HU" sz="2800" dirty="0" err="1"/>
              <a:t>solve</a:t>
            </a:r>
            <a:r>
              <a:rPr lang="hu-HU" sz="2800" dirty="0"/>
              <a:t> a </a:t>
            </a:r>
            <a:r>
              <a:rPr lang="hu-HU" sz="2800" dirty="0" err="1"/>
              <a:t>problem</a:t>
            </a:r>
            <a:r>
              <a:rPr lang="hu-HU" sz="2800" dirty="0"/>
              <a:t>, </a:t>
            </a:r>
            <a:r>
              <a:rPr lang="hu-HU" sz="2800" dirty="0" err="1"/>
              <a:t>different</a:t>
            </a:r>
            <a:r>
              <a:rPr lang="hu-HU" sz="2800" dirty="0"/>
              <a:t> </a:t>
            </a:r>
            <a:r>
              <a:rPr lang="hu-HU" sz="2800" dirty="0" err="1"/>
              <a:t>methods</a:t>
            </a:r>
            <a:r>
              <a:rPr lang="hu-HU" sz="2800" dirty="0"/>
              <a:t> </a:t>
            </a:r>
            <a:r>
              <a:rPr lang="hu-HU" sz="2800" b="1" dirty="0" err="1"/>
              <a:t>based</a:t>
            </a:r>
            <a:r>
              <a:rPr lang="hu-HU" sz="2800" b="1" dirty="0"/>
              <a:t> </a:t>
            </a:r>
            <a:r>
              <a:rPr lang="hu-HU" sz="2800" b="1" dirty="0" err="1"/>
              <a:t>on</a:t>
            </a:r>
            <a:r>
              <a:rPr lang="hu-HU" sz="2800" b="1" dirty="0"/>
              <a:t> </a:t>
            </a:r>
            <a:r>
              <a:rPr lang="hu-HU" sz="2800" b="1" dirty="0" err="1"/>
              <a:t>attemps</a:t>
            </a:r>
            <a:r>
              <a:rPr lang="hu-HU" sz="2800" b="1" dirty="0"/>
              <a:t>, </a:t>
            </a:r>
            <a:r>
              <a:rPr lang="hu-HU" sz="2800" b="1" dirty="0" err="1"/>
              <a:t>aproximation</a:t>
            </a:r>
            <a:r>
              <a:rPr lang="hu-HU" sz="2800" b="1" dirty="0"/>
              <a:t> and </a:t>
            </a:r>
            <a:r>
              <a:rPr lang="hu-HU" sz="2800" b="1" dirty="0" err="1"/>
              <a:t>prediction</a:t>
            </a:r>
            <a:r>
              <a:rPr lang="hu-HU" sz="2800" b="1" dirty="0"/>
              <a:t> </a:t>
            </a:r>
            <a:r>
              <a:rPr lang="hu-HU" sz="2800" dirty="0" err="1"/>
              <a:t>with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help</a:t>
            </a:r>
            <a:r>
              <a:rPr lang="hu-HU" sz="2800" dirty="0"/>
              <a:t> of </a:t>
            </a:r>
            <a:r>
              <a:rPr lang="hu-HU" sz="2800" b="1" dirty="0" err="1"/>
              <a:t>experience</a:t>
            </a:r>
            <a:r>
              <a:rPr lang="hu-HU" sz="2800" b="1" dirty="0"/>
              <a:t> and </a:t>
            </a:r>
            <a:r>
              <a:rPr lang="hu-HU" sz="2800" b="1" dirty="0" err="1"/>
              <a:t>gathered</a:t>
            </a:r>
            <a:r>
              <a:rPr lang="hu-HU" sz="2800" b="1" dirty="0"/>
              <a:t> </a:t>
            </a:r>
            <a:r>
              <a:rPr lang="hu-HU" sz="2800" b="1" dirty="0" err="1"/>
              <a:t>data</a:t>
            </a:r>
            <a:r>
              <a:rPr lang="hu-HU" sz="2800" dirty="0"/>
              <a:t> </a:t>
            </a:r>
            <a:r>
              <a:rPr lang="hu-HU" sz="2800" dirty="0" err="1"/>
              <a:t>could</a:t>
            </a:r>
            <a:r>
              <a:rPr lang="hu-HU" sz="2800" dirty="0"/>
              <a:t> be </a:t>
            </a:r>
            <a:r>
              <a:rPr lang="hu-HU" sz="2800" dirty="0" err="1"/>
              <a:t>used</a:t>
            </a:r>
            <a:r>
              <a:rPr lang="hu-HU" sz="2800" dirty="0"/>
              <a:t> </a:t>
            </a:r>
            <a:r>
              <a:rPr lang="hu-HU" sz="2800" dirty="0" err="1"/>
              <a:t>also</a:t>
            </a:r>
            <a:r>
              <a:rPr lang="hu-HU" sz="2800" dirty="0"/>
              <a:t>.</a:t>
            </a:r>
            <a:endParaRPr lang="hu-HU" sz="2400" b="1" dirty="0"/>
          </a:p>
          <a:p>
            <a:endParaRPr lang="hu-HU" sz="24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370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63C5F4-E393-4D1C-9794-2DDA9890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Basics</a:t>
            </a:r>
            <a:r>
              <a:rPr lang="hu-HU" dirty="0"/>
              <a:t> II.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2FB938-48ED-47FB-A13F-8E8C4A3A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The </a:t>
            </a:r>
            <a:r>
              <a:rPr lang="en-US" sz="2800" b="1" u="sng" dirty="0"/>
              <a:t>heuristic algorithm</a:t>
            </a:r>
            <a:r>
              <a:rPr lang="en-US" sz="2800" b="1" dirty="0"/>
              <a:t> </a:t>
            </a:r>
            <a:r>
              <a:rPr lang="en-US" sz="2800" dirty="0" err="1"/>
              <a:t>i</a:t>
            </a:r>
            <a:r>
              <a:rPr lang="hu-HU" sz="2800" dirty="0"/>
              <a:t>s</a:t>
            </a:r>
            <a:r>
              <a:rPr lang="en-US" sz="2800" dirty="0"/>
              <a:t> a method that</a:t>
            </a:r>
            <a:r>
              <a:rPr lang="hu-HU" sz="2800" dirty="0"/>
              <a:t> </a:t>
            </a:r>
            <a:r>
              <a:rPr lang="hu-HU" sz="2800" b="1" dirty="0"/>
              <a:t>in </a:t>
            </a:r>
            <a:r>
              <a:rPr lang="hu-HU" sz="2800" b="1" dirty="0" err="1"/>
              <a:t>every</a:t>
            </a:r>
            <a:r>
              <a:rPr lang="hu-HU" sz="2800" b="1" dirty="0"/>
              <a:t> </a:t>
            </a:r>
            <a:r>
              <a:rPr lang="hu-HU" sz="2800" b="1" dirty="0" err="1"/>
              <a:t>junction</a:t>
            </a:r>
            <a:r>
              <a:rPr lang="hu-HU" sz="2800" b="1" dirty="0"/>
              <a:t> (</a:t>
            </a:r>
            <a:r>
              <a:rPr lang="hu-HU" sz="2800" b="1" dirty="0" err="1"/>
              <a:t>branch</a:t>
            </a:r>
            <a:r>
              <a:rPr lang="hu-HU" sz="2800" b="1" dirty="0"/>
              <a:t>) </a:t>
            </a:r>
            <a:r>
              <a:rPr lang="hu-HU" sz="2800" dirty="0" err="1"/>
              <a:t>within</a:t>
            </a:r>
            <a:r>
              <a:rPr lang="hu-HU" sz="2800" dirty="0"/>
              <a:t> </a:t>
            </a:r>
            <a:r>
              <a:rPr lang="hu-HU" sz="2800" dirty="0" err="1"/>
              <a:t>each</a:t>
            </a:r>
            <a:r>
              <a:rPr lang="hu-HU" sz="2800" dirty="0"/>
              <a:t> </a:t>
            </a:r>
            <a:r>
              <a:rPr lang="hu-HU" sz="2800" dirty="0" err="1"/>
              <a:t>step</a:t>
            </a:r>
            <a:r>
              <a:rPr lang="hu-HU" sz="2800" dirty="0"/>
              <a:t> </a:t>
            </a:r>
            <a:r>
              <a:rPr lang="hu-HU" sz="2800" b="1" dirty="0" err="1"/>
              <a:t>gives</a:t>
            </a:r>
            <a:r>
              <a:rPr lang="hu-HU" sz="2800" b="1" dirty="0"/>
              <a:t> </a:t>
            </a:r>
            <a:r>
              <a:rPr lang="hu-HU" sz="2800" b="1" dirty="0" err="1"/>
              <a:t>alternative</a:t>
            </a:r>
            <a:r>
              <a:rPr lang="hu-HU" sz="2800" b="1" dirty="0"/>
              <a:t> </a:t>
            </a:r>
            <a:r>
              <a:rPr lang="hu-HU" sz="2800" b="1" dirty="0" err="1"/>
              <a:t>solutions</a:t>
            </a:r>
            <a:r>
              <a:rPr lang="hu-HU" sz="2800" b="1" dirty="0"/>
              <a:t> </a:t>
            </a:r>
            <a:r>
              <a:rPr lang="hu-HU" sz="2800" dirty="0" err="1"/>
              <a:t>with</a:t>
            </a:r>
            <a:r>
              <a:rPr lang="hu-HU" sz="2800" dirty="0"/>
              <a:t> </a:t>
            </a:r>
            <a:r>
              <a:rPr lang="en-US" sz="2800" dirty="0"/>
              <a:t>search algorithms based on the information available, which they </a:t>
            </a:r>
            <a:r>
              <a:rPr lang="en-US" sz="2800" b="1" dirty="0"/>
              <a:t>rank and decide </a:t>
            </a:r>
            <a:r>
              <a:rPr lang="hu-HU" sz="2800" b="1" dirty="0" err="1"/>
              <a:t>the</a:t>
            </a:r>
            <a:r>
              <a:rPr lang="hu-HU" sz="2800" b="1" dirty="0"/>
              <a:t> </a:t>
            </a:r>
            <a:r>
              <a:rPr lang="hu-HU" sz="2800" b="1" dirty="0" err="1"/>
              <a:t>best</a:t>
            </a:r>
            <a:r>
              <a:rPr lang="hu-HU" sz="2800" b="1" dirty="0"/>
              <a:t> </a:t>
            </a:r>
            <a:r>
              <a:rPr lang="hu-HU" sz="2800" b="1" dirty="0" err="1"/>
              <a:t>solution</a:t>
            </a:r>
            <a:r>
              <a:rPr lang="hu-HU" sz="2800" dirty="0"/>
              <a:t>, </a:t>
            </a:r>
            <a:r>
              <a:rPr lang="hu-HU" sz="2800" dirty="0" err="1"/>
              <a:t>which</a:t>
            </a:r>
            <a:r>
              <a:rPr lang="hu-HU" sz="2800" dirty="0"/>
              <a:t> </a:t>
            </a:r>
            <a:r>
              <a:rPr lang="hu-HU" sz="2800" dirty="0" err="1"/>
              <a:t>will</a:t>
            </a:r>
            <a:r>
              <a:rPr lang="hu-HU" sz="2800" dirty="0"/>
              <a:t> be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en-US" sz="2800" dirty="0"/>
              <a:t>branch t</a:t>
            </a:r>
            <a:r>
              <a:rPr lang="hu-HU" sz="2800" dirty="0"/>
              <a:t>he </a:t>
            </a:r>
            <a:r>
              <a:rPr lang="hu-HU" sz="2800" dirty="0" err="1"/>
              <a:t>solution</a:t>
            </a:r>
            <a:r>
              <a:rPr lang="hu-HU" sz="2800" dirty="0"/>
              <a:t> </a:t>
            </a:r>
            <a:r>
              <a:rPr lang="hu-HU" sz="2800" dirty="0" err="1"/>
              <a:t>will</a:t>
            </a:r>
            <a:r>
              <a:rPr lang="en-US" sz="2800" dirty="0"/>
              <a:t> follow. </a:t>
            </a:r>
            <a:r>
              <a:rPr lang="en-US" sz="2800" u="sng" dirty="0"/>
              <a:t>Otherwise:</a:t>
            </a:r>
            <a:r>
              <a:rPr lang="en-US" sz="2800" dirty="0"/>
              <a:t> In heuristics, the goal is to </a:t>
            </a:r>
            <a:r>
              <a:rPr lang="en-US" sz="2800" b="1" dirty="0"/>
              <a:t>create a solution within a reasonable </a:t>
            </a:r>
            <a:r>
              <a:rPr lang="en-US" sz="2800" dirty="0"/>
              <a:t>time that is </a:t>
            </a:r>
            <a:r>
              <a:rPr lang="en-US" sz="2800" b="1" dirty="0"/>
              <a:t>good enough </a:t>
            </a:r>
            <a:r>
              <a:rPr lang="en-US" sz="2800" dirty="0"/>
              <a:t>to solve the problem.</a:t>
            </a:r>
            <a:endParaRPr lang="hu-HU" sz="2800" b="1" dirty="0">
              <a:cs typeface="Times New Roman" panose="02020603050405020304" pitchFamily="18" charset="0"/>
            </a:endParaRPr>
          </a:p>
          <a:p>
            <a:endParaRPr lang="hu-HU" sz="3100" dirty="0"/>
          </a:p>
          <a:p>
            <a:r>
              <a:rPr lang="en-US" sz="2600" dirty="0"/>
              <a:t>A </a:t>
            </a:r>
            <a:r>
              <a:rPr lang="en-US" sz="2600" b="1" u="sng" dirty="0"/>
              <a:t>metaheuristic algorithm </a:t>
            </a:r>
            <a:r>
              <a:rPr lang="en-US" sz="2600" dirty="0"/>
              <a:t>is a </a:t>
            </a:r>
            <a:r>
              <a:rPr lang="en-US" sz="2600" b="1" dirty="0"/>
              <a:t>higher-level process </a:t>
            </a:r>
            <a:r>
              <a:rPr lang="en-US" sz="2600" dirty="0"/>
              <a:t>that generates, search, or </a:t>
            </a:r>
            <a:r>
              <a:rPr lang="en-US" sz="2600" b="1" dirty="0"/>
              <a:t>selects</a:t>
            </a:r>
            <a:r>
              <a:rPr lang="en-US" sz="2600" dirty="0"/>
              <a:t> a heuristic or LP </a:t>
            </a:r>
            <a:r>
              <a:rPr lang="en-US" sz="2600" b="1" dirty="0"/>
              <a:t>method</a:t>
            </a:r>
            <a:r>
              <a:rPr lang="hu-HU" sz="2600" b="1" dirty="0"/>
              <a:t>s</a:t>
            </a:r>
            <a:r>
              <a:rPr lang="en-US" sz="2600" dirty="0"/>
              <a:t> for </a:t>
            </a:r>
            <a:r>
              <a:rPr lang="hu-HU" sz="2600" dirty="0"/>
              <a:t>(a </a:t>
            </a:r>
            <a:r>
              <a:rPr lang="hu-HU" sz="2600" dirty="0" err="1"/>
              <a:t>step</a:t>
            </a:r>
            <a:r>
              <a:rPr lang="hu-HU" sz="2600" dirty="0"/>
              <a:t> in) </a:t>
            </a:r>
            <a:r>
              <a:rPr lang="en-US" sz="2600" dirty="0"/>
              <a:t>the optimization problem in order </a:t>
            </a:r>
            <a:r>
              <a:rPr lang="en-US" sz="2600" b="1" dirty="0"/>
              <a:t>to achieve an acceptable solution</a:t>
            </a:r>
            <a:r>
              <a:rPr lang="en-US" sz="2600" dirty="0"/>
              <a:t>. Especially useful in a situation where we have </a:t>
            </a:r>
            <a:r>
              <a:rPr lang="en-US" sz="2600" b="1" dirty="0"/>
              <a:t>incomplete, incorrect or inadequate input </a:t>
            </a:r>
            <a:r>
              <a:rPr lang="en-US" sz="2600" dirty="0"/>
              <a:t>information</a:t>
            </a:r>
            <a:r>
              <a:rPr lang="hu-HU" sz="2600" dirty="0"/>
              <a:t> </a:t>
            </a:r>
            <a:r>
              <a:rPr lang="hu-HU" sz="2600" dirty="0" err="1"/>
              <a:t>or</a:t>
            </a:r>
            <a:r>
              <a:rPr lang="en-US" sz="2600" dirty="0"/>
              <a:t> have </a:t>
            </a:r>
            <a:r>
              <a:rPr lang="en-US" sz="2600" b="1" dirty="0"/>
              <a:t>limited computing power</a:t>
            </a:r>
            <a:r>
              <a:rPr lang="en-US" sz="2600" dirty="0"/>
              <a:t>. Metaheuristics impose few conditions so they can be applied to many problems.</a:t>
            </a:r>
            <a:br>
              <a:rPr lang="hu-HU" sz="2400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0113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ím 1">
            <a:extLst>
              <a:ext uri="{FF2B5EF4-FFF2-40B4-BE49-F238E27FC236}">
                <a16:creationId xmlns:a16="http://schemas.microsoft.com/office/drawing/2014/main" id="{6A5F5573-F15F-4CCF-AB92-F2D796A4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37937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dirty="0"/>
              <a:t>Basic </a:t>
            </a:r>
            <a:r>
              <a:rPr lang="hu-HU" altLang="hu-HU" dirty="0" err="1"/>
              <a:t>heuristic</a:t>
            </a:r>
            <a:r>
              <a:rPr lang="hu-HU" altLang="hu-HU" dirty="0"/>
              <a:t> </a:t>
            </a:r>
            <a:r>
              <a:rPr lang="hu-HU" altLang="hu-HU" dirty="0" err="1"/>
              <a:t>methods</a:t>
            </a:r>
            <a:endParaRPr lang="en-US" altLang="hu-HU" dirty="0"/>
          </a:p>
        </p:txBody>
      </p:sp>
      <p:sp>
        <p:nvSpPr>
          <p:cNvPr id="63491" name="Tartalom helye 3">
            <a:extLst>
              <a:ext uri="{FF2B5EF4-FFF2-40B4-BE49-F238E27FC236}">
                <a16:creationId xmlns:a16="http://schemas.microsoft.com/office/drawing/2014/main" id="{502D1B92-CED7-4D73-9ECB-1A4953DB41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24128" y="2286000"/>
            <a:ext cx="9720073" cy="4355432"/>
          </a:xfrm>
        </p:spPr>
        <p:txBody>
          <a:bodyPr>
            <a:normAutofit lnSpcReduction="10000"/>
          </a:bodyPr>
          <a:lstStyle/>
          <a:p>
            <a:r>
              <a:rPr lang="en-US" altLang="hu-HU" sz="3200" dirty="0"/>
              <a:t>Psychology:</a:t>
            </a:r>
          </a:p>
          <a:p>
            <a:pPr marL="531813" lvl="1" indent="-265113"/>
            <a:r>
              <a:rPr lang="en-US" altLang="hu-HU" sz="2800" dirty="0"/>
              <a:t>Rule of thumb</a:t>
            </a:r>
          </a:p>
          <a:p>
            <a:pPr marL="531813" lvl="1" indent="-265113"/>
            <a:r>
              <a:rPr lang="en-US" altLang="hu-HU" sz="2800" dirty="0"/>
              <a:t>Intuitive judgement</a:t>
            </a:r>
          </a:p>
          <a:p>
            <a:pPr marL="531813" lvl="1" indent="-265113"/>
            <a:r>
              <a:rPr lang="en-US" altLang="hu-HU" sz="2800" dirty="0"/>
              <a:t>Guesstimate</a:t>
            </a:r>
          </a:p>
          <a:p>
            <a:pPr marL="531813" lvl="1" indent="-265113"/>
            <a:r>
              <a:rPr lang="en-US" altLang="hu-HU" sz="2800" dirty="0"/>
              <a:t>Common sense</a:t>
            </a:r>
          </a:p>
          <a:p>
            <a:r>
              <a:rPr lang="en-US" altLang="hu-HU" sz="3200" dirty="0"/>
              <a:t>Engineering:</a:t>
            </a:r>
          </a:p>
          <a:p>
            <a:pPr marL="531813" lvl="1" indent="-265113"/>
            <a:r>
              <a:rPr lang="en-US" altLang="hu-HU" sz="2800" dirty="0"/>
              <a:t>Practical formulas</a:t>
            </a:r>
          </a:p>
          <a:p>
            <a:pPr marL="531813" lvl="1" indent="-265113"/>
            <a:r>
              <a:rPr lang="en-US" altLang="hu-HU" sz="2800" dirty="0"/>
              <a:t>Measured (Dimensionless) variables</a:t>
            </a:r>
          </a:p>
          <a:p>
            <a:pPr marL="531813" lvl="1" indent="-265113"/>
            <a:r>
              <a:rPr lang="en-US" altLang="hu-HU" sz="2800" dirty="0"/>
              <a:t>Mechanical diagrams</a:t>
            </a:r>
          </a:p>
          <a:p>
            <a:pPr lvl="1"/>
            <a:endParaRPr lang="hu-HU" altLang="hu-H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1">
            <a:extLst>
              <a:ext uri="{FF2B5EF4-FFF2-40B4-BE49-F238E27FC236}">
                <a16:creationId xmlns:a16="http://schemas.microsoft.com/office/drawing/2014/main" id="{5C63CE2E-EEDC-4DF1-8B42-AB3275E5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73747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Principles of present day</a:t>
            </a:r>
            <a:endParaRPr lang="en-US" altLang="hu-HU" dirty="0"/>
          </a:p>
        </p:txBody>
      </p:sp>
      <p:sp>
        <p:nvSpPr>
          <p:cNvPr id="45059" name="Tartalom helye 3">
            <a:extLst>
              <a:ext uri="{FF2B5EF4-FFF2-40B4-BE49-F238E27FC236}">
                <a16:creationId xmlns:a16="http://schemas.microsoft.com/office/drawing/2014/main" id="{C7972BFD-05A8-4DC1-B8A4-86FD027B7A7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hu-HU" b="1" dirty="0"/>
              <a:t>Globalization</a:t>
            </a:r>
            <a:r>
              <a:rPr lang="hu-HU" altLang="hu-HU" b="1" dirty="0"/>
              <a:t>,</a:t>
            </a:r>
            <a:r>
              <a:rPr lang="en-US" altLang="hu-HU" dirty="0"/>
              <a:t> </a:t>
            </a:r>
            <a:r>
              <a:rPr lang="en-US" altLang="hu-HU" b="1" dirty="0"/>
              <a:t>Industry 4.0</a:t>
            </a:r>
            <a:r>
              <a:rPr lang="hu-HU" altLang="hu-HU" b="1" dirty="0"/>
              <a:t>,</a:t>
            </a:r>
            <a:r>
              <a:rPr lang="en-US" altLang="hu-HU" dirty="0"/>
              <a:t> </a:t>
            </a:r>
            <a:r>
              <a:rPr lang="en-US" altLang="hu-HU" b="1" dirty="0"/>
              <a:t>Internet of things</a:t>
            </a:r>
            <a:r>
              <a:rPr lang="hu-HU" altLang="hu-HU" b="1" dirty="0"/>
              <a:t>, </a:t>
            </a:r>
            <a:r>
              <a:rPr lang="hu-HU" altLang="hu-HU" b="1" dirty="0" err="1"/>
              <a:t>Machine</a:t>
            </a:r>
            <a:r>
              <a:rPr lang="hu-HU" altLang="hu-HU" b="1" dirty="0"/>
              <a:t> </a:t>
            </a:r>
            <a:r>
              <a:rPr lang="hu-HU" altLang="hu-HU" b="1" dirty="0" err="1"/>
              <a:t>learning</a:t>
            </a:r>
            <a:r>
              <a:rPr lang="hu-HU" altLang="hu-HU" b="1" dirty="0"/>
              <a:t>, </a:t>
            </a:r>
            <a:r>
              <a:rPr lang="hu-HU" altLang="hu-HU" b="1" dirty="0" err="1"/>
              <a:t>Neural</a:t>
            </a:r>
            <a:r>
              <a:rPr lang="hu-HU" altLang="hu-HU" b="1" dirty="0"/>
              <a:t> </a:t>
            </a:r>
            <a:r>
              <a:rPr lang="hu-HU" altLang="hu-HU" b="1" dirty="0" err="1"/>
              <a:t>networks</a:t>
            </a:r>
            <a:r>
              <a:rPr lang="hu-HU" altLang="hu-HU" b="1" dirty="0"/>
              <a:t> </a:t>
            </a:r>
            <a:r>
              <a:rPr lang="hu-HU" altLang="hu-HU" b="1" dirty="0" err="1"/>
              <a:t>etc</a:t>
            </a:r>
            <a:r>
              <a:rPr lang="hu-HU" altLang="hu-HU" b="1" dirty="0"/>
              <a:t>…</a:t>
            </a:r>
            <a:r>
              <a:rPr lang="en-US" altLang="hu-HU" b="1" dirty="0"/>
              <a:t> </a:t>
            </a:r>
            <a:r>
              <a:rPr lang="en-US" altLang="hu-HU" dirty="0"/>
              <a:t>have great effect</a:t>
            </a:r>
            <a:r>
              <a:rPr lang="hu-HU" altLang="hu-HU" dirty="0"/>
              <a:t>s</a:t>
            </a:r>
            <a:r>
              <a:rPr lang="en-US" altLang="hu-HU" dirty="0"/>
              <a:t> on modern manufacturing and service sector.</a:t>
            </a:r>
          </a:p>
          <a:p>
            <a:r>
              <a:rPr lang="en-US" altLang="hu-HU" dirty="0"/>
              <a:t>Comprehensive global-scale networks have emerged.</a:t>
            </a:r>
          </a:p>
          <a:p>
            <a:r>
              <a:rPr lang="en-US" altLang="hu-HU" dirty="0"/>
              <a:t>NP-hard problems occurs within these complex systems.</a:t>
            </a:r>
          </a:p>
          <a:p>
            <a:endParaRPr lang="hu-HU" altLang="hu-HU" dirty="0"/>
          </a:p>
        </p:txBody>
      </p:sp>
      <p:pic>
        <p:nvPicPr>
          <p:cNvPr id="45060" name="Picture 10" descr="http://www.enterrasolutions.com/media/IoT-04.png">
            <a:extLst>
              <a:ext uri="{FF2B5EF4-FFF2-40B4-BE49-F238E27FC236}">
                <a16:creationId xmlns:a16="http://schemas.microsoft.com/office/drawing/2014/main" id="{99BF7C54-1741-431C-90F5-C840558D6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4253706"/>
            <a:ext cx="25558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2" descr="http://beitzatoun.org/wp-content/uploads/2013/10/globalization-globe.jpg">
            <a:extLst>
              <a:ext uri="{FF2B5EF4-FFF2-40B4-BE49-F238E27FC236}">
                <a16:creationId xmlns:a16="http://schemas.microsoft.com/office/drawing/2014/main" id="{B07146AA-FEE0-4974-AC74-57919E5A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086225"/>
            <a:ext cx="25923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 descr="http://rvantage.net/wordpress/wp-content/uploads/2015/07/industry4-0.png">
            <a:extLst>
              <a:ext uri="{FF2B5EF4-FFF2-40B4-BE49-F238E27FC236}">
                <a16:creationId xmlns:a16="http://schemas.microsoft.com/office/drawing/2014/main" id="{B6C7C770-070A-4CD2-89EB-A9049F448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51" y="4168775"/>
            <a:ext cx="352742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ím 1">
            <a:extLst>
              <a:ext uri="{FF2B5EF4-FFF2-40B4-BE49-F238E27FC236}">
                <a16:creationId xmlns:a16="http://schemas.microsoft.com/office/drawing/2014/main" id="{91263BD1-D24F-4E73-955C-4F929B30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003" y="73268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dirty="0"/>
              <a:t>List of </a:t>
            </a:r>
            <a:r>
              <a:rPr lang="hu-HU" altLang="hu-HU" dirty="0" err="1"/>
              <a:t>metaheuristic</a:t>
            </a:r>
            <a:r>
              <a:rPr lang="hu-HU" altLang="hu-HU" dirty="0"/>
              <a:t> </a:t>
            </a:r>
            <a:r>
              <a:rPr lang="hu-HU" altLang="hu-HU" dirty="0" err="1"/>
              <a:t>algorithms</a:t>
            </a:r>
            <a:endParaRPr lang="en-US" altLang="hu-HU" dirty="0"/>
          </a:p>
        </p:txBody>
      </p:sp>
      <p:sp>
        <p:nvSpPr>
          <p:cNvPr id="52227" name="Tartalom helye 3">
            <a:extLst>
              <a:ext uri="{FF2B5EF4-FFF2-40B4-BE49-F238E27FC236}">
                <a16:creationId xmlns:a16="http://schemas.microsoft.com/office/drawing/2014/main" id="{F5EE42D2-CD1E-4A11-9E97-4172CFAD1C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25500" y="1925639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Ant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colony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(ACA)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Ant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lion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optimizer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(ALA)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bee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colony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(BCA)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Bat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(BA)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Biogeography-based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(BBO)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Storm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(BSO)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swarm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(CS)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Crow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(CSA)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Cuckoo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(CKOA)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Cuckoo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(CKSA)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(DEA)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Dragonfly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(DA)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Earthworm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(EWA)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Elephant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Herd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(EHO)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Evolutionary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(ES)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Firefly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(FA vagy FFA)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Flower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Pollenation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(FPA)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(GA)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Glowworm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swarm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(GSOA)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Gravitational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(GSA)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Grey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wolf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optimizer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(GWA)</a:t>
            </a:r>
          </a:p>
          <a:p>
            <a:pPr marL="319088" lvl="1" indent="0">
              <a:buNone/>
              <a:defRPr/>
            </a:pPr>
            <a:endParaRPr lang="hu-HU" altLang="hu-HU" dirty="0"/>
          </a:p>
          <a:p>
            <a:pPr marL="319088" lvl="1" indent="0">
              <a:buNone/>
              <a:defRPr/>
            </a:pPr>
            <a:endParaRPr lang="hu-HU" altLang="hu-HU" dirty="0"/>
          </a:p>
          <a:p>
            <a:pPr marL="319088" lvl="1" indent="0">
              <a:buNone/>
              <a:defRPr/>
            </a:pPr>
            <a:endParaRPr lang="en-US" altLang="hu-HU" dirty="0"/>
          </a:p>
          <a:p>
            <a:pPr lvl="1">
              <a:defRPr/>
            </a:pPr>
            <a:endParaRPr lang="hu-HU" altLang="hu-HU" dirty="0"/>
          </a:p>
        </p:txBody>
      </p:sp>
      <p:sp>
        <p:nvSpPr>
          <p:cNvPr id="70660" name="Szövegdoboz 3">
            <a:extLst>
              <a:ext uri="{FF2B5EF4-FFF2-40B4-BE49-F238E27FC236}">
                <a16:creationId xmlns:a16="http://schemas.microsoft.com/office/drawing/2014/main" id="{B44B34FC-5C98-43C2-86DD-BE5AAC2A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248570"/>
            <a:ext cx="4572000" cy="780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hu-HU" altLang="hu-HU" sz="2000" b="1" dirty="0">
              <a:solidFill>
                <a:schemeClr val="bg1"/>
              </a:solidFill>
            </a:endParaRPr>
          </a:p>
          <a:p>
            <a:endParaRPr lang="hu-HU" altLang="hu-HU" sz="1600" b="1" dirty="0">
              <a:solidFill>
                <a:schemeClr val="bg1"/>
              </a:solidFill>
            </a:endParaRPr>
          </a:p>
          <a:p>
            <a:r>
              <a:rPr lang="hu-HU" altLang="hu-HU" sz="1600" dirty="0" err="1"/>
              <a:t>Harmony</a:t>
            </a:r>
            <a:r>
              <a:rPr lang="hu-HU" altLang="hu-HU" sz="1600" dirty="0"/>
              <a:t> </a:t>
            </a:r>
            <a:r>
              <a:rPr lang="hu-HU" altLang="hu-HU" sz="1600" dirty="0" err="1"/>
              <a:t>search</a:t>
            </a:r>
            <a:r>
              <a:rPr lang="hu-HU" altLang="hu-HU" sz="1600" dirty="0"/>
              <a:t> (HSA)</a:t>
            </a:r>
          </a:p>
          <a:p>
            <a:r>
              <a:rPr lang="hu-HU" altLang="hu-HU" sz="1600" dirty="0" err="1"/>
              <a:t>Krill</a:t>
            </a:r>
            <a:r>
              <a:rPr lang="hu-HU" altLang="hu-HU" sz="1600" dirty="0"/>
              <a:t> </a:t>
            </a:r>
            <a:r>
              <a:rPr lang="hu-HU" altLang="hu-HU" sz="1600" dirty="0" err="1"/>
              <a:t>Herd</a:t>
            </a:r>
            <a:r>
              <a:rPr lang="hu-HU" altLang="hu-HU" sz="1600" dirty="0"/>
              <a:t> </a:t>
            </a:r>
            <a:r>
              <a:rPr lang="hu-HU" altLang="hu-HU" sz="1600" dirty="0" err="1"/>
              <a:t>algorithm</a:t>
            </a:r>
            <a:r>
              <a:rPr lang="hu-HU" altLang="hu-HU" sz="1600" dirty="0"/>
              <a:t> (KH)</a:t>
            </a:r>
          </a:p>
          <a:p>
            <a:r>
              <a:rPr lang="hu-HU" altLang="hu-HU" sz="1600" dirty="0" err="1"/>
              <a:t>Lightning</a:t>
            </a:r>
            <a:r>
              <a:rPr lang="hu-HU" altLang="hu-HU" sz="1600" dirty="0"/>
              <a:t> </a:t>
            </a:r>
            <a:r>
              <a:rPr lang="hu-HU" altLang="hu-HU" sz="1600" dirty="0" err="1"/>
              <a:t>Search</a:t>
            </a:r>
            <a:r>
              <a:rPr lang="hu-HU" altLang="hu-HU" sz="1600" dirty="0"/>
              <a:t> </a:t>
            </a:r>
            <a:r>
              <a:rPr lang="hu-HU" altLang="hu-HU" sz="1600" dirty="0" err="1"/>
              <a:t>Algorithm</a:t>
            </a:r>
            <a:r>
              <a:rPr lang="hu-HU" altLang="hu-HU" sz="1600" dirty="0"/>
              <a:t> (LSA)</a:t>
            </a:r>
          </a:p>
          <a:p>
            <a:r>
              <a:rPr lang="hu-HU" altLang="hu-HU" sz="1600" dirty="0" err="1"/>
              <a:t>Monarch</a:t>
            </a:r>
            <a:r>
              <a:rPr lang="hu-HU" altLang="hu-HU" sz="1600" dirty="0"/>
              <a:t> </a:t>
            </a:r>
            <a:r>
              <a:rPr lang="hu-HU" altLang="hu-HU" sz="1600" dirty="0" err="1"/>
              <a:t>Butterfly</a:t>
            </a:r>
            <a:r>
              <a:rPr lang="hu-HU" altLang="hu-HU" sz="1600" dirty="0"/>
              <a:t> </a:t>
            </a:r>
            <a:r>
              <a:rPr lang="hu-HU" altLang="hu-HU" sz="1600" dirty="0" err="1"/>
              <a:t>Optimizatio</a:t>
            </a:r>
            <a:r>
              <a:rPr lang="hu-HU" altLang="hu-HU" sz="1600" dirty="0"/>
              <a:t> (MBO)</a:t>
            </a:r>
          </a:p>
          <a:p>
            <a:r>
              <a:rPr lang="hu-HU" altLang="hu-HU" sz="1600" dirty="0" err="1"/>
              <a:t>Moth-Flame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Optimization</a:t>
            </a:r>
            <a:r>
              <a:rPr lang="hu-HU" altLang="hu-HU" sz="1600" dirty="0"/>
              <a:t> </a:t>
            </a:r>
            <a:r>
              <a:rPr lang="hu-HU" altLang="hu-HU" sz="1600" dirty="0" err="1"/>
              <a:t>algorithm</a:t>
            </a:r>
            <a:r>
              <a:rPr lang="hu-HU" altLang="hu-HU" sz="1600" dirty="0"/>
              <a:t> (MFO)</a:t>
            </a:r>
          </a:p>
          <a:p>
            <a:r>
              <a:rPr lang="hu-HU" altLang="hu-HU" sz="1600" dirty="0"/>
              <a:t>Multi-verse </a:t>
            </a:r>
            <a:r>
              <a:rPr lang="hu-HU" altLang="hu-HU" sz="1600" dirty="0" err="1"/>
              <a:t>optimizer</a:t>
            </a:r>
            <a:r>
              <a:rPr lang="hu-HU" altLang="hu-HU" sz="1600" dirty="0"/>
              <a:t> (MVA)</a:t>
            </a:r>
          </a:p>
          <a:p>
            <a:r>
              <a:rPr lang="hu-HU" altLang="hu-HU" sz="1600" dirty="0" err="1"/>
              <a:t>Particle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swarm</a:t>
            </a:r>
            <a:r>
              <a:rPr lang="hu-HU" altLang="hu-HU" sz="1600" dirty="0"/>
              <a:t> </a:t>
            </a:r>
            <a:r>
              <a:rPr lang="hu-HU" altLang="hu-HU" sz="1600" dirty="0" err="1"/>
              <a:t>optimization</a:t>
            </a:r>
            <a:r>
              <a:rPr lang="hu-HU" altLang="hu-HU" sz="1600" dirty="0"/>
              <a:t> (PSA)</a:t>
            </a:r>
          </a:p>
          <a:p>
            <a:endParaRPr lang="hu-HU" altLang="hu-HU" sz="1600" dirty="0"/>
          </a:p>
          <a:p>
            <a:endParaRPr lang="hu-HU" altLang="hu-HU" sz="1600" dirty="0"/>
          </a:p>
          <a:p>
            <a:endParaRPr lang="hu-HU" altLang="hu-HU" sz="1600" dirty="0"/>
          </a:p>
          <a:p>
            <a:endParaRPr lang="hu-HU" altLang="hu-HU" sz="2000" dirty="0"/>
          </a:p>
          <a:p>
            <a:endParaRPr lang="hu-HU" altLang="hu-HU" sz="2000" b="1" dirty="0"/>
          </a:p>
          <a:p>
            <a:endParaRPr lang="hu-HU" altLang="hu-HU" sz="2000" b="1" dirty="0"/>
          </a:p>
          <a:p>
            <a:endParaRPr lang="hu-HU" altLang="hu-HU" sz="2000" b="1" dirty="0">
              <a:solidFill>
                <a:schemeClr val="bg1"/>
              </a:solidFill>
            </a:endParaRPr>
          </a:p>
          <a:p>
            <a:endParaRPr lang="hu-HU" altLang="hu-HU" sz="1600" b="1" dirty="0"/>
          </a:p>
          <a:p>
            <a:endParaRPr lang="hu-HU" altLang="hu-HU" sz="1600" dirty="0"/>
          </a:p>
          <a:p>
            <a:endParaRPr lang="hu-HU" altLang="hu-HU" sz="1600" b="1" dirty="0"/>
          </a:p>
          <a:p>
            <a:endParaRPr lang="hu-HU" altLang="hu-HU" sz="1600" b="1" dirty="0"/>
          </a:p>
          <a:p>
            <a:endParaRPr lang="hu-HU" altLang="hu-HU" sz="1600" b="1" dirty="0"/>
          </a:p>
          <a:p>
            <a:endParaRPr lang="hu-HU" altLang="hu-HU" sz="1600" b="1" dirty="0"/>
          </a:p>
          <a:p>
            <a:endParaRPr lang="hu-HU" altLang="hu-HU" sz="1600" b="1" dirty="0"/>
          </a:p>
          <a:p>
            <a:endParaRPr lang="hu-HU" altLang="hu-HU" sz="1600" b="1" dirty="0"/>
          </a:p>
          <a:p>
            <a:endParaRPr lang="hu-HU" altLang="hu-HU" sz="1400" b="1" dirty="0"/>
          </a:p>
          <a:p>
            <a:endParaRPr lang="hu-HU" altLang="hu-HU" sz="1600" b="1" dirty="0"/>
          </a:p>
          <a:p>
            <a:endParaRPr lang="hu-HU" altLang="hu-HU" sz="1400" b="1" dirty="0"/>
          </a:p>
          <a:p>
            <a:endParaRPr lang="hu-HU" altLang="hu-HU" sz="1400" b="1" dirty="0"/>
          </a:p>
          <a:p>
            <a:endParaRPr lang="hu-HU" altLang="hu-HU" sz="1400" b="1" dirty="0"/>
          </a:p>
          <a:p>
            <a:endParaRPr lang="en-US" altLang="hu-HU" sz="1400" dirty="0"/>
          </a:p>
          <a:p>
            <a:endParaRPr lang="hu-HU" altLang="hu-HU" sz="1100" dirty="0"/>
          </a:p>
        </p:txBody>
      </p:sp>
      <p:pic>
        <p:nvPicPr>
          <p:cNvPr id="70661" name="Picture 2" descr="https://upload.wikimedia.org/wikipedia/commons/thumb/c/c3/Metaheuristics_classification.svg/630px-Metaheuristics_classification.svg.png">
            <a:extLst>
              <a:ext uri="{FF2B5EF4-FFF2-40B4-BE49-F238E27FC236}">
                <a16:creationId xmlns:a16="http://schemas.microsoft.com/office/drawing/2014/main" id="{B7E7A731-20DE-4CEA-B557-5F8A1A90C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45797"/>
            <a:ext cx="3274272" cy="301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ím 1">
            <a:extLst>
              <a:ext uri="{FF2B5EF4-FFF2-40B4-BE49-F238E27FC236}">
                <a16:creationId xmlns:a16="http://schemas.microsoft.com/office/drawing/2014/main" id="{F71877B4-7A63-4391-A742-6F9B2A1E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51521"/>
            <a:ext cx="7772400" cy="1143000"/>
          </a:xfrm>
        </p:spPr>
        <p:txBody>
          <a:bodyPr>
            <a:normAutofit/>
          </a:bodyPr>
          <a:lstStyle/>
          <a:p>
            <a:r>
              <a:rPr lang="hu-HU" altLang="hu-HU" dirty="0" err="1"/>
              <a:t>Where</a:t>
            </a:r>
            <a:r>
              <a:rPr lang="hu-HU" altLang="hu-HU" dirty="0"/>
              <a:t> MHA </a:t>
            </a:r>
            <a:r>
              <a:rPr lang="hu-HU" altLang="hu-HU" dirty="0" err="1"/>
              <a:t>are</a:t>
            </a:r>
            <a:r>
              <a:rPr lang="hu-HU" altLang="hu-HU" dirty="0"/>
              <a:t> </a:t>
            </a:r>
            <a:r>
              <a:rPr lang="hu-HU" altLang="hu-HU" dirty="0" err="1"/>
              <a:t>used</a:t>
            </a:r>
            <a:r>
              <a:rPr lang="hu-HU" altLang="hu-HU" dirty="0"/>
              <a:t>?</a:t>
            </a:r>
          </a:p>
        </p:txBody>
      </p:sp>
      <p:sp>
        <p:nvSpPr>
          <p:cNvPr id="72707" name="Tartalom helye 2">
            <a:extLst>
              <a:ext uri="{FF2B5EF4-FFF2-40B4-BE49-F238E27FC236}">
                <a16:creationId xmlns:a16="http://schemas.microsoft.com/office/drawing/2014/main" id="{B023C888-5ABB-4E6F-B0F0-8B03E481C3A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24128" y="1770611"/>
            <a:ext cx="9720073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u-HU" altLang="hu-HU" sz="2400" dirty="0"/>
              <a:t> </a:t>
            </a:r>
            <a:r>
              <a:rPr lang="en-US" altLang="hu-HU" sz="2400" dirty="0"/>
              <a:t>AI research</a:t>
            </a:r>
            <a:r>
              <a:rPr lang="hu-HU" altLang="hu-HU" sz="2400" dirty="0"/>
              <a:t>, </a:t>
            </a:r>
            <a:r>
              <a:rPr lang="en-US" altLang="hu-HU" sz="2400" dirty="0"/>
              <a:t>Machine learning, Neural networks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altLang="hu-HU" sz="2400" dirty="0"/>
              <a:t> </a:t>
            </a:r>
            <a:r>
              <a:rPr lang="en-US" altLang="hu-HU" sz="2400" dirty="0"/>
              <a:t>Searching in databases (Google, online shop, etc.)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altLang="hu-HU" sz="2400" dirty="0"/>
              <a:t> </a:t>
            </a:r>
            <a:r>
              <a:rPr lang="en-US" altLang="hu-HU" sz="2400" dirty="0"/>
              <a:t>Inside simulation tools and software (weather, dynamic CAD)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altLang="hu-HU" sz="2400" dirty="0"/>
              <a:t> </a:t>
            </a:r>
            <a:r>
              <a:rPr lang="en-US" altLang="hu-HU" sz="2400" dirty="0"/>
              <a:t>Inside logistic planning software (</a:t>
            </a:r>
            <a:r>
              <a:rPr lang="en-US" altLang="hu-HU" sz="2400" dirty="0" err="1"/>
              <a:t>eg.</a:t>
            </a:r>
            <a:r>
              <a:rPr lang="en-US" altLang="hu-HU" sz="2400" dirty="0"/>
              <a:t> route-planning)</a:t>
            </a:r>
            <a:endParaRPr lang="hu-HU" altLang="hu-HU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hu-HU" altLang="hu-HU" sz="2400" dirty="0"/>
              <a:t> Almost </a:t>
            </a:r>
            <a:r>
              <a:rPr lang="hu-HU" altLang="hu-HU" sz="2400" dirty="0" err="1"/>
              <a:t>every</a:t>
            </a:r>
            <a:r>
              <a:rPr lang="hu-HU" altLang="hu-HU" sz="2400" dirty="0"/>
              <a:t> software!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hu-HU" sz="2400" dirty="0"/>
          </a:p>
          <a:p>
            <a:endParaRPr lang="hu-HU" altLang="hu-HU" dirty="0"/>
          </a:p>
        </p:txBody>
      </p:sp>
      <p:pic>
        <p:nvPicPr>
          <p:cNvPr id="72708" name="Kép 2">
            <a:extLst>
              <a:ext uri="{FF2B5EF4-FFF2-40B4-BE49-F238E27FC236}">
                <a16:creationId xmlns:a16="http://schemas.microsoft.com/office/drawing/2014/main" id="{FCBB0F5C-DD22-43E2-B792-818A3825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6" y="4353689"/>
            <a:ext cx="2261907" cy="240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7" descr="data:image/jpeg;base64,/9j/4AAQSkZJRgABAQAAAQABAAD/2wCEAAkGBxMTEhUSExMWFRUXFxoaFxgYFRgYGhgYFxgYFxcXGBoYHiggGBolHxcYITEhJSkrLi4uGB8zODMtNygtLisBCgoKDg0OGxAQGy8lHyUtLSstLS0tMC0tLTUtKystLTUrLzAtLS0tLysvLS0tLy0tLS0tLS0tLy0vLS8tLS0tLf/AABEIALEBHAMBIgACEQEDEQH/xAAbAAABBQEBAAAAAAAAAAAAAAAFAAIDBAYBB//EAEUQAAIBAgQDBQUFBAgGAgMAAAECEQADBBIhMQVBUQYTImFxMoGRodEUQrHB8FKSouEjJDNTYnKj0hU0c4Ky8RbCB0Rj/8QAGgEBAAMBAQEAAAAAAAAAAAAAAAECAwQFBv/EAC4RAAICAAQEBAYDAQEAAAAAAAABAhEDEiExE0FR8ARhcYEFIrHB0eEykaEU0v/aAAwDAQACEQMRAD8A9IKnxAggKNP6YrJPs5gIietRISdwYnKf6zME8v8ANV69ZzhptqwBlQROYpMHU6ERvUa4NQGi0gDnvGGTVrhg6idWnn5VbO7K5UVGIGdwZRCQzHESq5fazAyFI6GnXHjUBSuhB71VkMBlOojWiA4dbKMmVMtyS692QGLDxZgDqTzricJs+IC3bAhBGSQQo8IgnYcqssRohwiyr3bQCqSdQRnAgjYTGvKa4rudAgJgGBdXbrtRU4MGDKyDI8Gx6jXQ021gFUADKIEewdiSSN9tTTiyHDj0KNlwyhjAHUOrDeFII0MmpXQASSQOum+341Y/4csKpCQpBUd3oCplSBOkcqe2DmJgwZHh2I1B9qixZDhx6FJ1UTJjLEyQInaacbQ0EnXbUaxvHWs/x7jDW7r2ms23CupGYNqQAysddxNHuCXjfspd8KmW0CnQzBjXnpUcaYWFHmh/cDz+XPam/ZR5/Ler32c/tDrsd+R3ppw8feXr7PXf71TxZEcOPQofZV11Om+o09elcXCodiTpOhB0PP086G8Y4scPdtIttD3zZXaCDuBrB8Wjc6rY3jrWbrItq34PCDBBy7gb7a7VPEmkmxw49A6MKBrJA33G3X0qU2eWvy/UUD4Hx5790WWRFBU6wTookCCdq0xw+syJIgnLrHTfzqOLInhx6FJgoiW3EjUagakjyqNLtsiQ4IiZzLtMT6TpS40BZtG7lRigygFSBDEAjQ7VB2ey37Rc27aQTbgKSMqwQNTTiyHDj0LTosGc0DQmNB74pfYR0b5UztBims2phXBdFykEDxuBOh86JC037XyP+6p4kqscOPQo/YfJvlS+w+TfKoO0PE3w6owysWJGsjYTyNVDx64MML5CyXChfFGqgk7+tOLIjhx6BP7H5N8qX2Pyb5VS4Nxi7eVnKaAkeHyAJnM3nU+Fx11rebuzm1gCI0MD79FiSocOPQn+yeTfKl9k8m+X0qpxjiz2UDBTJMeIQPiGNScHx73rZuNCwQNjvEndttRTiSHDj0J/snk3y+lc+x+TfKuYXFO1o3DAgEgAEzG3OqHFOMvayZWVizRBt3FgASWktry+NTxJjhxCQwvk1d+zeTULwvGbj87Y1A1W5poSSdfL50Wt3WyZsytv7IYDT1M1HFkTw49Bv2fyb5Uvs/k3yqG/iry934MxYw+Uj+jkHxHxarpyq4Fb++T9xv8AfUcWQ4cehD3B6NXLmGJ/bHoYqxlP98n7jf764Qf75P3G/wB9HiNhQigdiODK+5u6GdHI1iNabb4LbWR/SmTOrk/oUUyn++T9xv8AfXcL4lljJkjTT5TVNLujVSkllvQo8T4qlgL3iyr558UbHbWBBnr7qrW3sPhziEsoygsYCwQE66NLCOW+lEcXdtqLZuLJDMy6pv4l2cj9rlU929b7nvNArAkgsupbcSDE++mlFLdgXhHFLVy4bVkLbOXMy6STtpl0gTz19KNYItqTBOk+o0qtw27aIVEVVyABdUkjQmAjH9kTU+HcAMSYAMn01mjrkFfMtaml74qtZxtl/YuI3ow+tWcvl+vdUEinqaXxpHppS99AYPtxZi/m/aQH3iV/IUY7B3JsMv7Nw/xAGq3by1/ZP/mX8CPzqn2L4gloXhcaAchGhOozTAAJNQtxyNxPpXG23+VDU7QWW1Rs/TLH5mnDi45o3xH8qkGY7cIc2HYAyLvT0P5VR7Rj+sP7j/CKIdr1e9bUWlbMGncAxBB5+lDeNmbgPPu0n1Cwa0k04R9yFuO7IH+t2/8Av/8AE16HfvhBmYwPzOgAAkmZ5V5r2evZMTbbzPzUj86JdpuPXTkFhdIYy6kS2iLl1AkZyQTImqRVsSdIJ9oeN2Lth0t3MzEjTUbMJkHXSOlLshjraWMrGDnY7en0rAYJCjd2wAYA5wSpYMD90jWIopYxgAWXZMjEyo8RU+JlnlmhRPKKnLqE7NP204ghsrlbUXLZ0mYDSSBzNBuJ9qb7XgLJdF+8rLlPiMqFXfRQJPmaxWLvtddrjHxOSZ6Enl6VocbiDbfaZCHVpOigDmK1wo5/lKYksnzF7G8Ta/bQtcztJ8JBXLOm5A3gVVu8VNxnsLAs2z4RvLDwkzzG8eVDOFupVyiN7THmSxJJIEnXapcDw67Zzd6MrNBC6GBE6x61i2jReZuOzt4JhGkatnj3+EfhRnBYxAijKeu3Uz+dBuHYdjhkVB4soOogamd6tXrotqw52wAd4mBGvvFUzaCtSl20xSstpFndifcAB+Jqezie7w4VZ1k+uw/IUJ4+pd1IiMsCGnznb0qjF1fvkdIY6+laQVoUbHhmIGQLMD6elDe0V0NeUAyqW9/N21+Sj40AbF3l++3xmujiV39qfUD6VbIyDbcBtgWQZHiJO/uHyFW8YDkbLBMGOkwYmK8/wHFWF1vHYQBRpcJQEsZ0yDkBz61s+EYnvMOHJQ+JhKMWUwSNCQDVHFrcXrRHh7brbS26qz5Qz/0b5SS33TPnsehoxaxY9kK/MewY089qdi8GtwQwGuWdN4NBsTKXVTQsEdwwW2oUB1AAnUmSdfOs3JQVvYk0ceZqO/hw4ytqPpQm1jnD+Jiygn+6E+ftSKJYTGh5gQRykHTr4Sazj4rBk6jNN+qJyscMGgObKJAiY1jpNVMIABC6AE/GiRobglgHf2jvW5AN4rxK7Z7vKguKxYBcjE5hmMSskzvt9061fscTLYZr3dMGUNNtgFOZdxrsKdedlRGVA5DN1kHUSIB6mrTZzb0VMxGqknLqNdYn5VOlEO2BeAcXuXWKXLTAEFkcqVBEjwiVEgTvzqnxntAMMGRU7y4yyqk5V1zL4m3jQ6AE1pLQuCAUQKBAhiTHLda897Zf8wP+mP8AyeolXIlXzM9gblwoO+VQ/PIZXfSJ12q0eI3bak23ZT5MfwpDDndvCPPf3DeutgySUBkmeR6VUk9O4djA9m3c08aK3xAJ+dSm951iOFcSu2rC2h3UoI8TEkCTEgaLVfE8ZxJIi4oUmCyhoUjeYXQa7lhV0m9irdGh7YeKwD+y4P4j86xeGxCpnzMUDIVzKssASJC9CRpPnRB8LmVmOJe6yrmgJlUiJGrSSPQ0GxEQc21Rsyd1qcdcOcqWQwuMwUM7L4RzYrtEba70c4jbTDSbdsvkyRkzMWd1yqhVTGUHM5nouutZ37KAULFGkroARAzQZmP2h8KrjiF9M32a4LYzGQCxPvmRrrpyq6lRRq3qF+P8Yu5hbVshVQLmQmDcIlgCdYG3xqrw24WUkkk5tyZ/Gs1g7915Ykb7kGTOs8qPcDuShnedfUaH8KrLU0CFhyHBG89YrmM4wztlj2XyyJJ9qB8DFS4C2rXkVxKlgCOoq5huzLd8HacufMQCdAWkgdT51v4bhq3OvKzm8SsR0oX7GawlxWvw/ivW865yIMZjI035fCpyzu721tM0AGQGaS2kAAcq1uI7KWszXLaZbjEkkuSNTJkUX4NgjbthIltZIHUzvXLnrU6TG9n+yl7vEuXh3aqQwGhYkEEArqAOs1rLvBbDXO+K+OZnaSOq7H4UYtWQRJbTy8t9ajxF7K9tUywc5YnaFAjX1NQsSS/i6IlCMt1YI41g7duy10qFKiElsvibSABuTJrK4nE96z3CCC0aEyBChYXoNJ99bXiWATFgLdJVbbhxlaMxhhqCJiDWcxWBtLdNsBjbG5nXaTE71nUuInelbGtxyVzsbb7RXsqqcpUAADUQANNjUy9oTztg6yYY79dRQ/EYYIYIkRIIOhB2O3ypncqRpox2BOh8p5GuzLEysKnjNpjLWjPWR/Ku/a8M24Yazz39xoF5UpqciFhy6mGcf2xXrP8AMUDt31bMUJKBoBIgkCJMcqhx9zLbY+UfHSucPwpVLYzMrNBCtYuhSTqIcSpB6xUpa0ispJLUM8L4cpUXGVg7MW9pgMmySoMGQJ1HOtrw4f0I9TWVw+Hvic11WJMjwAQOS6bx1rT8IzdwM0TmbbbyrBu2SlzD38vxoDxTEAYjLz7lifbkjvFiMojTXfr60e/l+NZvjVsHFJ/is3AZBjwupGuYKd9tx5VTFTcHlq6dXtfL/RaW418aM51YCW/vOpG3d/nVnhvEba+0zknQCHYb7yUEGqxwqC5qhKhmmNOZI172By5USscNw5gwQeQa4Z3/AMxryFhfEVtw/wCma3DzC9UhV01SFe0Zgnjj38lpLInOzAwYMiWXWQAuhn3Vdwl/EHDMXVRfAcCNVLCcp5abVI4uZV7vXVp0XTU661aRXKAFofmYB+Q0qdCKfUFdnLeIytcvuSLgUopIJAiZMaLMjQTtWZ7S3IvnQT3a6kSYzuDHSt1btOJlwRG2UD51gO1B/rS+dsD4s/8AKokTFArP/hX1j+dXlxBCqQAJ303jTXrQ8n40VwvDbrW/ZIBJyk6TpJifSqlgZiLwUuhC5GDA6GZjTnMelVHxboGtqQLZjKANgR57k6anXSoOL4O5bYgs05oJmfvMN+egFVD4u7LsdVCnTmrQTHpFezgYOGoLS7PGx8bFc91FL6e5vsOe8tuxBWAfDIP3Z+NZO58iOVajhNp+5UgNDTEiCRtMHWPOs3i7Btkod10ryJqpNHrQdxTAGJ4vZcwHYeGJcxmggwPLSpMJiWC3WypFsSmgGYlSJI++dR11ipe2fZK3bsYZrPtXGIJYkzNsuB/CaqGyMRgrSsxGwUgCRmjXzjcelc05Rw5KT56HThxliRcVy1CGGurjcQMPZCIbVoByFIHhI0MalgGA9ZokvCRh8658x7wgmIHsowj98j3UG4JaTDBu4UIxEM5nMeoBadJ10q9w++DnQSYIJblmIOnWYg1nDxEp4uVL5f8AS08BRw8zeoQ4eYv2/wDOv416Bbsk7beded4a+qXUZjAVgdidjMaVsV45bu7XU9JCn56mutps5wq3dr7RzHp/6qa3ik0AIHroKFAV2KZULB2H4iqoLVu3duXjmJVcyqssxlidPOq+F4yoaMRirLmDMOPARAyFhoeZIFGSOXKheN7NYS6IfD2zG0DKRO8FINXUY07v2Id8gRxLi7Bma3d8BbwFdVylQdPKSKZw/Fm4RJLMyk8+ZI9BoKL4js3ZZURcyBFCrBnRQFE5pJ0G81B2f7Nvh2YviWvAzEoFIEggaGCBr8a63iYTwcta+nQ4o4OKsbPbrpfUqYx4jUzG08+dK8fEBJ5CjuJwwVF8LXGLQwCg5Rqc3VuWgHOqWJt2gdTB0gtmtnXrniuROkdhnbjSSepJrlGk4KrglC0AkciJGhHnTW7PXORn1EVrnWwAGLwzXSllBJdtfIDcnyE1sS8wPuroPcI+W3xqphcD3Q1g3GEEj7qzqB8vfFWl0rKb5kbsczAAk7DU+6i3AEYYYZvaZ3Y+WYkge4QPdQO/rlXqZPoup+cD30d4JdzYcN1d49ASBRKo999SG7l330ND/L8az/FnUYpBHiNm54pXRQ6ciCfft68j/wDL8azvGJ+124n+xu7Zv2k/Zj8fdWc3p7ojEei9V9RXrozuCVgZiQWt+6c1udPOi3D+HqoDSGkAiVt6E6yCqih1zNmf+057DEdeWUx8KPYf2V9B16eevx1q5ceapCrpqkKAEcT4bduEPbuMAFMqC2pD6QFZYJBOuuwq9Ywt9MM6G6zXIbIxgkfs+RI85qzZw4InM432Ygbmn/YxEB33mc5/UVN6FcoF7OYDF2tb9/vUdZggyjaR4idZB1EASNImhfGuGrcvBydlAiY2ZjPXnWkwYiC9xixDQJcCBoZDbe+qhtkkka/o1WclVl4xoH8NWzbhjaJaeg/PWr2L4irAQrSGG8bbH5GuUoqiZNGR41wa7fckugGYkLDczOp5n8KtcA7Npb1ugXCCWQQcswurT7Wo2rSUonQSfSuh+LxMuW6Rz/8AJhZszVvzZA9lyZLmfT9aUC43w1pzrbNwnViXyjTT2VBZj5CPWtMvDp9oke+TVuzhlXYe86n41zW+R0HmvE+B8RxFu3KFUtsCqnIsCCAy21JYxO7PPlWexlu7hbVqywa0hvBRcZYCsV3ltJiY5V7eWpl60HGV1BXoQG/HSqSw8zTfLkaRm4ppf2ee9lOyQvW++vXmdCzBI0NxQYzFuh1iBqBM1c412Zs4YNes50FxxmQtKAwfEoIlTp1rcLbA20oJ2wP9XgxOdfz5VMYxhsqsrKcpbnn2P5VUq5j9hVMV0x2Myzh8ZcT2HZfRj+G1FMP2kvruVf1EH4iKCCnCrA1eH7Vqfbtkeatm+RiieH43Yfa4B5MCv46VgxXaUhZ6XbYHUEEeRB/CnRXm1q4y6qSp8iR+FEcPx2+v383+YT/OmUmzcxWE7Ydps84ey3g2dwfa6qvl1POo+P8Aai81sWgFTN7TLMkdBrpWUUTA66VR6A1PCu0ITD27fe90xdyTGVQo0CqWBUydTrufOjFjjN4+zct3AeZUfihihnCLuJS1buLhpt5Wy5SjDKxDMcjQdSAaxPaHtphncBMMmXxd46p3bEwQAADBHMzvtW0oRTp/ZmEZNq190ejYfF32HeNZU5tst3WOWjKB5786e/FFQTcS5bA3JTMo9TbzAVn+G4PDXbaXcNfxNpWHh1MGNDKnXcVft2sQhBOJt3ba6urJDlV1IHnpWTUZaprv/C6co6NPv/Qm+IBR7inSMqH5EifM/wANaHsupGEQEz4n1gDmelZbFgrbtod4zN68/mT8K1fZv/lF/wAzfiaT5d+X79xDn35/r2NL/L8azfGwPtdudu5u7xHtJzYx8vfsK0f8vxoBxQL9rQz4u4uwANfaTUlQWjp51lPb3X1E1aXqvqRXgud9E58rHXzYH4gVpML7C+g6dPLT4UCuN49WYSBOraSATE2z8zRrC31bwqZygA6H6QfdVy5OapCrpqkKAEcb4EMWtpSxUK7TBGxnkdDsBqDoTV3D8KKYU4cXGYZWVWZvEFiFGYQZFQcUNi3aFy4yp4jJ8EtqQYzgzA1ga6VdS3YFnP4O6y580ACI9vptU3yIy8wV2e7MLhTnW47Zkh1YiJkQQAOWonc6UUjxN6iqHBsXhXbLZYXGAzFwoEAwBsBoZ0IHWr/3n9RVZOyYxoT2wdxVd8MeR+NWqVZZFutC5XTCjmZ+QqdRGgEVzN01pZev6+tSkgdLe+uQefy+tOFcdgBJMCpboCArly4F1Jih2K4qBognzqgcYZkiT1NZ53L+P997/TzAVuYonRdB15/yoN2gI7lhzlT/ABCnvjGPlVPFW86lZ35/OpjBJ29WDI8Q299UhWgxHBbjaSoHX8ooFiLJRyjbjeK6IsocFOFRing1cDxThTBXQakDxXaie8AQCYJ291SBqtTWpVNPQG8UbxgdBS4Ph+8v20OxYTHQamoca0u3w+FbDsHwP/8AZuDQyLYPwL/kPfWEnqXDWOwi3LDWMzIGTJmQwwERoeRrybE9i2wd/vLrK9lRKPESRsLg2kfA6V7JxM2rSG45ygfM8gBzNee8SZ8axtxowKheSqeZ+tcuNi0svNnX4bBcnmey6gPs72itX37jIyqVJXUDUQIAExoflW7bs+RHdYh16BwtwfOD86DcC/8AxxYw5LtduXHywDAUL1IGs7c6K3L1/DAh/Hb2FwD2Z2LDlv6UjJ4ErivlfvXsTKvExSk6kva/cpYZTBL+I5iMwEAgEgECZG0++t92Y/5Rd/aff1NYmwgyjKcygbj8623Zdf6oh6s59xJj5RXXnji3OL02X2/xHBknhVCa13ffuaS4DygbbiedA8YD3wDjNcNu5DKGCC3mTRvEAWJ/XU//AC/GgXEb6jEhSVBNlpllBjvFjKCpJgzOsajyjPElKMXKLrR77e/kS1ZyyYuDMDCn7ocDTQEf0hEaDlyo3hsUHmARB5x8R5VmftySTmUbmM1rny1WdPOiHCcXaBH9KpZhGXwTqdNUAmvPh4yTklKeHXlLX2NHH1DhqkKu1SFemUBXFMDh7wti8yjIxJBOUxJ2I1GoU6HlVjC4bDW8ObNtlFoyAAdBm+6PLWq/F8fYsIr3SZc5QAX1AfX2TAOu55kVNw7itpsI2JtibRDMIYyV880FW8qZuQyrcj4Tw3CWmBs92LmWGykS50JJnU8z7zV0jxP6iqHZ7jmGv5ktEhxDFTmmJgEZvLf30QI8beoqJCKRzP5e/lTsvXWu1yOlULHaVcmu0AqgvYUNrJ9+oqelVZQUlTJBz4ePu1XuYYHyozUT2AfKq/PHz+v4+gAF3CkedQEUeuWCPOq72geVWjNPRAE1DiMMjiHVW9R+BoldwfSqr2yN6sQAcT2dU622KnodR8d6FYjhd1NSsjquo+ta+nVZTaFGDBrrNFbLE4G3c9pAT12PxFYbtPhxavFVYxkXfXcnQkbV1+Fhxp5fc5/EYnChmKuIu5j+vf7hz6021mEZSf5HWff05VCLpjUSPLUdB6DyqUOp2Opk/wDvn7q7uHix0S+6OHiwfP7Mv9nuFHE3wjGFAz3D5AjQHqZAr0TiHGbGGtyWUBYAAIA6ASdABWH7PXMguHWDkUnoNTrHImKH/wD5Dwl67h1WwpfK83FXVoy+HTeOceled42NYmWOmi/J3+DlcFKXVhnjWKfFMrh1KkwqzAWeczDeZo9wvhq2VgasfabmfIeXlXn/AGF4FcsKrXFys7ZipEFQBABHXn769Ewl7NodxXl4EPmk271qz1PE4jyRilSq6LND+MP4Qv7R19F1/GKv0F4jczXD/hAX37n8R8K7sLdy6L9HnYmtR6v9gw4XKwNpsjMfZ+6x3iORredlMVmwaZvCQXBEEQFJXbppWCxXDxcYBSQzER4iBMHUjbl0rccFs91YNsOWKoxBJBbUsQY9Zis44OWWdbPv07ZvLHzxyPVrv1NAOLW+v3c233QdW9KG4u5aa6LucjwBCPEAc7Bk235x6+tBl4nmgDEOQSyx9lJkj2l9nqdaI4C7b1N1muAhYjDldtp8Pw6VriYMZQak070rX8HOpu6ytf1+Tti3aLQbrallAFx5LKJIAbcga6Vcw1mzmUq91joVGckMBzjmKjTiOHk5bd6Qx1Fo+1sTtvymnWcfhoDKtwaaEWm0zamPDpNcC+G+FTtYa/o1c5dQx9sH7LfCoreo5/CKo/8AFbPW9+430qfh13OmYmdTuCPdqJruKkWJS2wXvLbMEYt7GZT7Q9OfyqfPaFphkZVYkEFSuriTAP5UN45xt8MluLXehywjX2p8O06T0BMSeVWbHFu9wf2juSGCkm041Vl3GoqbZFRJOHpYGVbdvKVWB4QuhInbnpU33n9RQbsvxwX2ZThzaIGZWKwGE6gEKBImNJB0MmaM/ef1FVk29yY1yHUqVKqFhVyu0qA4DXa4RSoDtKkDSoBUx7QO4p9cJqsoqW5JVuYcjUaiqzpO4931omB1/X864yA7iq5Zx2d+v5/N+oA1zCA7VVuYYijlzDdPnQzGZl3BFFiK6ej8+6fsKKfcmsB2tn7Vc30CDTX7gOo5771vi5rzrtDribp01bTcEwFXwnY+lep8NriP0+6OHx/8F6/ZgqOmvmpg/u86ksmWOs6dIOvWuONYOpnY6N7jsas8Ms53jUyQIOp6xXtNpRt9O+9DyJJ7Lvv3JLeLZEbu8wM+I/dCkQPeTUuF426nUAyZOgk8tSPStb/8etd13bLruXGjTv7x5Gs/jezJU6NB5T7Lejcj5H5183jYixMRy6s97Bw3DDjHoi1a4wrjwlFMwc5O++kDUfCrHZbHPdLu0FS2VQBAhdc3zrKYvClIQxn5r06CRz1qbA465ZJyGADrIlfMyNRy0rvh8MlPCU09XyOKXxKEMVwa0XM9HuOFBY7AEn0Ak0Gw3BEe2rtnW6wzMysQZc5oI9kxMbcqDX+05uWmtupXMILL4oUnxEe7kRR3DXsTkVwEvKwBAMWrgB8pKE+8VzYnhcTCj8+lvvXY6YeJw8R/LqQ4LBMmIVTc7wKhecuVlk5FmDBnxcvu1qsEsB2//kfkWP50A4OxfvLxUrnaADEhbfhAMae1nOnWtBhLLZXeBkNogGdc0uSI6RGtYS0eXoq+5tFKr6kNnDqO7CrBJd/CY8RgsdZ3NS2mcBACQW2nKRoCeQB5UOs3BmQOLeVQ0koZAmN8scuRq8ZJRrSoViVMb6ctRHwqC7bbtlvB/e/6jfjQnFYm6lqx3QzExmQe0V8jyGhBPmNaK4P73/Ub8apW08Fk5mEgAAAnZG21oQU7ZtsxDFV0K6lSROfSSYkTtryrSdn1AsgBgwDMAVgAgEjYaUD4hhpyZTkm4N7a6knmSDO3OjfZ5CLIBMnM/ID755CKAkbFgEDJmKsSCZEElhvlM6H51L9tBtk93z8Sw33p19nWfShPaG9ilFr7PLZnIygc1JaZkSNJILAeGNZq5wnE4gYXPcQm/JzqWkAgwcsbr0A3pqHlrfUt4PE5oXu8uUQDJMRGmqiNhVe/ict1h1j89j1of2X47icQzC5ZZUUDxtbZMxOwWd9jJFWuI25uN+utZ+Iw5OOVOn173XVEYck9UX0cHUU6g9m8UOvx/I9RROzfDev4+nWuXDx3m4eKqly6S9Pw9V5rU1a5olpVHiL6opd2CqNydv5nyrF8c7TtclLUpb5n7zf7R5V10VDXHO0qWZS3D3OfNV9SPaPkKu9nsYbuHR2MtqGPmCf5V5sBW07CX5t3E/ZYH3MPqtGDSkUp612uE/GoAiaQHM7/AIVwJ8a7NBZ2lSpUAq4wB0OtdpVDSapgH4jhanVfCflWSx/ZVktt7VwjMVDQy66x/h9a3tKs+G1rB9+XNfTyJ33PG7/BWCZ8jWwBqr+JZBjWNUFHexfBsoNx8shyVymRtEzzjWK3WM4XbuAhl3EHzB61T/4cbSBEXwqIAHIVs/HYqg8PEenX9/8ArUw/5sPMppaop3zVDiOJFu09wicqkweZ5CrTHWgnawnuMqgksyghRLZR4mIHPar4KUpxT2tF8WTUG1vRkO9S4WeYaSfIdBpsNztUb4VkU5TIOukETsB059akuKGmctyBuv8AR3B6qfaI99R2swIyPJ0lD4G05a+18a+nU3y7+606pHzbw+uv6/eu53CWM923aK81XSRzlpHMV6VkEZeUR7oisd2Ul7/iSCiliSI1JAGm23OBzrZ15HxPGcpxj0+56vw3BUIN9ft+2RYXDrbQIuiroOdE8HcOV1jQWiRvMkvOm1UaIcNbUgb93M/9xrzU23bPRqlSIcFbJAlW2Yctix+VQjhb9+l0MwCrlYNqDyhByBHpHnWgtYVgBmuEkEljBGYawu/h5a+VVzwt9f6xc1Pwk7b1ZEeRBgwfFof7RuXnUGHsk2rRj2RO5H3SOnnRRcK/eEm4O7hcqw2YMCcxLZtiNIjSrPdDz/eb60ADu2Ccp5B1b2iefp50T4L/AGQ/zP8A+Zqz3Q8/3m+tPUR+p/GgK2KusiAgqIk+JQY1MGSwjerFjF57YIuIW5kCVnmIDH8apO8d6S33+algvhTTLzHPTrT1xqAAZoJBghGA03IEcuhoCylxwDmdG00CqV19SxqoUZnBZRBBzeIaHkBrrzqvaxxnW8p1GndAe7296K6/sN8B9aADLgrxjM1uJEwNxOsa9JqyuGImAIkR4thrJ332ohr+y3y+tLX9hvl9apPDhNVJWiU2gJxfhyXSGu7AgKDcygCDJiYzaUP/APj1hs3dgMYlf6bfl4omBPOtM3tD16TOh+FcxACqSIXzCiY0q1EGdPZe3JhNMuk3D7fTrHnV3CcL7jM1hBmZYhrukgjKNttW1+WtEOHMXBYszidCqhfWZNW+78rv8NKBGr6CRrGuo350gR0+Yp/d+V3+Gor7FcviKy0eJcxPkMvs+ppQsV7EovtEL6sB+J867bvK0wQfRgfwNVcbdiBmCz1tG4OnLapMcSiypCEkSckzp0FKQLEj9GlmHT5iuWfEoYd4QRM+HWn935Xf4aUBuYdPmKWYdPmKd3fld/hqK45DquYiQfCVknf7w0WlAdcvKvtECdpZRPxNN+0J1Gu3iXX01qTICNQD6gH8a4bK7ZVj/KNPTSlAQcHbX3j60sw6fMfWnKoGgAA8hFOpQKl/DW39pffIB/GheO7P2rhUlT4T4SLrDffaj9NfaqrDilSRNsxmN7MYcwpW1puWvEPmnaR5Vw9k7FwZcqXCBzvsxA8iNQK0l6+FbxXbaifvWviMxME1YRlzaTBAy5Ao8962hizgqi2jOWFCTtoBcM7MpZQlFHeN7U3GZYE5QCdRy+dWrnDmkZUtxAmXac2sx5bfOjfd+V3+Gl3fld/hqsm5O5astGKiqQEbhzckT3u1WsPhAqZiqi5lhipJEAkgCeWs1bvW7k+HNHnH5Ur10MGA+6YOhGseY1qKJLBpjMZge/6U+qLYmLiWouSwZswTwDKcpDNsGM6CoZKO4nG5Ltq1lcm7mhlSUXIJ8bfdnlVkkg9R6VHcsy6N3rjLMqCuV5EeMRJjcaio8RiQr21h27w5QVTMF0LS5HsjTc0C8y5SplvYU+pIKypJcB48W6nVYC6Gef5EVKtsgMM7GesaaRpA2qrYvIC5zrq2Y+IaSFX/AOo361MMan7a/vCgJLFrKIZmc9SxHu00p+Reh/eb61FbxSt7LA+hn8Kfn/Wv0oB2Veh/eb60sq9D+831puf9a/Sln/Wv0oCK85BkB212QDod5O1Nu3CyNC3FMjlDctRTrlsNvOhkQWEH3UwYVNQM2v8Ajc85+9PSgJcKpKKSpJj7zlW945Gpe7/w/wCqabK/sL8P5UpX+7X4fyoB3d/4f9U0x7Z0gldZ0YNPkZG3pXZX9hfh/Ko7KBZidTPp5DSgIsQwGpuNbgEmIiBEzIPUUzEY20wIF7LHNdxofKrLgwQGKnqNYPWCINQm3ciO+aeuRd+vs0BZt5CARJBG+ZtfPenZV6H95vrVO3auAgm8zDpkQTprJCzVrP8ArX6UA7IvQ/vN9aY6aghmAAPhmQfWRPzruf8AWv0pF/1r9KA6m1OqNW/Wv0ruf9a/SgH0qZn/AFr9KWf9a/SgH019q5n/AFr9K4zfrX6UBTxd1hs11fMWs49IA+BqxZknZm8IMklB8uflTlA8953O8R8PKkF9fann0iNtqAl7v/D/AKppd3/h/wBU1Fa8IjU+Z/8AVPz/AK1+lAO7v/D/AKhqq5MPOffTMBGx9iN19ana6AJOg6moGxSOAA6nNtDTPpQFs1Hzjzn5fWk99RMkCN/KetQjEoW8NxZOkCDMGhKFfF3vLeQJ3fi7yfaGnhy9damfT3gj6Uzv1nLnGbppPXau3XUCWaACNToPLWq0IqnuSxXahtYpG0Vw3oZ8uVTCrEAQ+0/p+Yqu/sP6fkaVKgL3Bt/+wflRalSoBUqVKgFSpUqAVKlSoBUqVKgFSpUqAVKlSoBUqVKgFSpUqAVKlSoBUqVKgFSpUqAVKlSoCPEeyaoYPdfWlSoC1iefqv41Vwft+/8ANqVKgLDf2o9frUmP9g+6lSoCDhu59P8A7GrppUqA/9k=">
            <a:extLst>
              <a:ext uri="{FF2B5EF4-FFF2-40B4-BE49-F238E27FC236}">
                <a16:creationId xmlns:a16="http://schemas.microsoft.com/office/drawing/2014/main" id="{C4FF9151-51C3-4F5E-B060-D588C9DC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60" y="4333283"/>
            <a:ext cx="3832706" cy="238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5265F117-6669-4FCC-A710-CD64DC4A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9841"/>
          <a:stretch>
            <a:fillRect/>
          </a:stretch>
        </p:blipFill>
        <p:spPr bwMode="auto">
          <a:xfrm>
            <a:off x="3640232" y="4405744"/>
            <a:ext cx="2370977" cy="229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>
            <a:extLst>
              <a:ext uri="{FF2B5EF4-FFF2-40B4-BE49-F238E27FC236}">
                <a16:creationId xmlns:a16="http://schemas.microsoft.com/office/drawing/2014/main" id="{C8D54765-7B17-427E-B934-47428E23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36" y="795077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dirty="0"/>
              <a:t>Multi center </a:t>
            </a:r>
            <a:r>
              <a:rPr lang="hu-HU" altLang="hu-HU" dirty="0" err="1"/>
              <a:t>search</a:t>
            </a:r>
            <a:r>
              <a:rPr lang="hu-HU" altLang="hu-HU" dirty="0"/>
              <a:t> </a:t>
            </a:r>
            <a:r>
              <a:rPr lang="hu-HU" altLang="hu-HU" dirty="0" err="1"/>
              <a:t>example</a:t>
            </a:r>
            <a:endParaRPr lang="en-US" alt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ABDD26-D5C5-4C08-BF16-8414DF29E9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28036" y="2061555"/>
            <a:ext cx="5960946" cy="4101119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/>
              <a:t>	The assembly plant is in the middle of the search space</a:t>
            </a:r>
            <a:r>
              <a:rPr lang="hu-HU" sz="2400" dirty="0"/>
              <a:t> 100x100km</a:t>
            </a:r>
            <a:r>
              <a:rPr lang="en-US" sz="2400" dirty="0"/>
              <a:t>.</a:t>
            </a:r>
            <a:endParaRPr lang="hu-HU" sz="2400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400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/>
              <a:t>	The black  dots are the 20 suppliers scattered, working with the costs in the table. The number next to the black dots are the weekly deliveries.</a:t>
            </a:r>
            <a:endParaRPr lang="hu-HU" sz="2400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400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/>
              <a:t>	Find the best positions for warehouses, if their number is 1 up to </a:t>
            </a:r>
            <a:r>
              <a:rPr lang="hu-HU" sz="2400" dirty="0"/>
              <a:t>1</a:t>
            </a:r>
            <a:r>
              <a:rPr lang="en-US" sz="2400" dirty="0"/>
              <a:t>0. 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dirty="0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D9B65449-77D0-4F48-8B6D-F4115BB2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05" y="2294312"/>
            <a:ext cx="3548062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>
            <a:extLst>
              <a:ext uri="{FF2B5EF4-FFF2-40B4-BE49-F238E27FC236}">
                <a16:creationId xmlns:a16="http://schemas.microsoft.com/office/drawing/2014/main" id="{0EA63F33-71C8-4258-A96A-043C7B525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783" y="73787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dirty="0"/>
              <a:t>T</a:t>
            </a:r>
            <a:r>
              <a:rPr lang="en-US" altLang="hu-HU" dirty="0"/>
              <a:t>he </a:t>
            </a:r>
            <a:r>
              <a:rPr lang="hu-HU" altLang="hu-HU" dirty="0"/>
              <a:t>MAP</a:t>
            </a:r>
            <a:endParaRPr lang="en-US" altLang="hu-HU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61D4518-3508-47C3-A40D-DCC953394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491757"/>
              </p:ext>
            </p:extLst>
          </p:nvPr>
        </p:nvGraphicFramePr>
        <p:xfrm>
          <a:off x="1758894" y="1762298"/>
          <a:ext cx="4575404" cy="492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36" name="Picture 2">
            <a:extLst>
              <a:ext uri="{FF2B5EF4-FFF2-40B4-BE49-F238E27FC236}">
                <a16:creationId xmlns:a16="http://schemas.microsoft.com/office/drawing/2014/main" id="{C7EDECFA-D3E7-4733-8CE2-817F47F4B2A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1813" y="3519836"/>
            <a:ext cx="503237" cy="365125"/>
          </a:xfrm>
          <a:noFill/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FC81ED42-B99B-4979-A7ED-E60CAADF4DA8}"/>
              </a:ext>
            </a:extLst>
          </p:cNvPr>
          <p:cNvSpPr/>
          <p:nvPr/>
        </p:nvSpPr>
        <p:spPr>
          <a:xfrm>
            <a:off x="2968052" y="2383436"/>
            <a:ext cx="689548" cy="2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B4BA8CF-7ADF-4752-BE99-CB1BECC7C464}"/>
              </a:ext>
            </a:extLst>
          </p:cNvPr>
          <p:cNvSpPr/>
          <p:nvPr/>
        </p:nvSpPr>
        <p:spPr>
          <a:xfrm>
            <a:off x="3145063" y="3402400"/>
            <a:ext cx="689548" cy="2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DA34869-FCEE-4E02-A5B1-46E20E56FA45}"/>
              </a:ext>
            </a:extLst>
          </p:cNvPr>
          <p:cNvSpPr/>
          <p:nvPr/>
        </p:nvSpPr>
        <p:spPr>
          <a:xfrm>
            <a:off x="3145063" y="3231275"/>
            <a:ext cx="689548" cy="2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A81A7B5-75C8-41FF-BE64-A9A23FD07366}"/>
              </a:ext>
            </a:extLst>
          </p:cNvPr>
          <p:cNvSpPr/>
          <p:nvPr/>
        </p:nvSpPr>
        <p:spPr>
          <a:xfrm>
            <a:off x="2455515" y="4137285"/>
            <a:ext cx="689548" cy="224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0D5E4B07-B2E6-4B8F-B028-0AE1D478E09A}"/>
              </a:ext>
            </a:extLst>
          </p:cNvPr>
          <p:cNvSpPr/>
          <p:nvPr/>
        </p:nvSpPr>
        <p:spPr>
          <a:xfrm>
            <a:off x="5201587" y="5096656"/>
            <a:ext cx="297740" cy="224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ED74FBF4-DB54-4750-9E79-9D4AB1002AB6}"/>
              </a:ext>
            </a:extLst>
          </p:cNvPr>
          <p:cNvSpPr/>
          <p:nvPr/>
        </p:nvSpPr>
        <p:spPr>
          <a:xfrm>
            <a:off x="5425425" y="5321508"/>
            <a:ext cx="297740" cy="7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3D485ABF-DBBC-4BF4-BEE9-D83030CF30B6}"/>
              </a:ext>
            </a:extLst>
          </p:cNvPr>
          <p:cNvSpPr/>
          <p:nvPr/>
        </p:nvSpPr>
        <p:spPr>
          <a:xfrm>
            <a:off x="5462376" y="5134677"/>
            <a:ext cx="297740" cy="118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9602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>
            <a:extLst>
              <a:ext uri="{FF2B5EF4-FFF2-40B4-BE49-F238E27FC236}">
                <a16:creationId xmlns:a16="http://schemas.microsoft.com/office/drawing/2014/main" id="{E0708694-85F9-455D-8BDB-EB812824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662" y="78122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hu-HU" dirty="0"/>
              <a:t>The mathematical model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B90493-4381-46E0-8C4A-348343CF73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92313" y="1412875"/>
            <a:ext cx="8229600" cy="4749800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hu-HU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hu-HU" dirty="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93F47E78-2E44-4C4E-8030-9A3FD8FDE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93A1A122-9ADF-4227-8DA6-E7571FD1A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EA7A39F2-17F7-4425-BF3A-FB3058FF9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821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15367" name="Picture 6">
            <a:extLst>
              <a:ext uri="{FF2B5EF4-FFF2-40B4-BE49-F238E27FC236}">
                <a16:creationId xmlns:a16="http://schemas.microsoft.com/office/drawing/2014/main" id="{199A9D31-D033-40D9-9460-77E67E07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66" y="2102071"/>
            <a:ext cx="477361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D7B74AD8-06E7-46B9-A1BC-D5006969F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65" y="3185415"/>
            <a:ext cx="41386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>
            <a:extLst>
              <a:ext uri="{FF2B5EF4-FFF2-40B4-BE49-F238E27FC236}">
                <a16:creationId xmlns:a16="http://schemas.microsoft.com/office/drawing/2014/main" id="{C2D4E9CA-A245-41A3-85E7-885A07F3D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668" y="807732"/>
            <a:ext cx="3938588" cy="57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>
            <a:extLst>
              <a:ext uri="{FF2B5EF4-FFF2-40B4-BE49-F238E27FC236}">
                <a16:creationId xmlns:a16="http://schemas.microsoft.com/office/drawing/2014/main" id="{33A6E265-17F4-4F3D-8700-F38B3C7ED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5040618"/>
            <a:ext cx="39385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>
            <a:extLst>
              <a:ext uri="{FF2B5EF4-FFF2-40B4-BE49-F238E27FC236}">
                <a16:creationId xmlns:a16="http://schemas.microsoft.com/office/drawing/2014/main" id="{F4929597-6B9E-4C66-8C87-2D8B02DB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4029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hu-HU" dirty="0"/>
              <a:t>The locations of W</a:t>
            </a:r>
            <a:r>
              <a:rPr lang="hu-HU" altLang="hu-HU" dirty="0" err="1"/>
              <a:t>arehouses</a:t>
            </a:r>
            <a:endParaRPr lang="en-US" altLang="hu-HU" dirty="0"/>
          </a:p>
        </p:txBody>
      </p:sp>
      <p:sp>
        <p:nvSpPr>
          <p:cNvPr id="17411" name="Tartalom helye 5">
            <a:extLst>
              <a:ext uri="{FF2B5EF4-FFF2-40B4-BE49-F238E27FC236}">
                <a16:creationId xmlns:a16="http://schemas.microsoft.com/office/drawing/2014/main" id="{A569C9FE-B7AD-4526-B72C-36C4888B3E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B54C8F3F-51CD-4149-852F-FD537792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96" y="2055871"/>
            <a:ext cx="10262204" cy="447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>
            <a:extLst>
              <a:ext uri="{FF2B5EF4-FFF2-40B4-BE49-F238E27FC236}">
                <a16:creationId xmlns:a16="http://schemas.microsoft.com/office/drawing/2014/main" id="{0EA63F33-71C8-4258-A96A-043C7B525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783" y="73787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dirty="0"/>
              <a:t>T</a:t>
            </a:r>
            <a:r>
              <a:rPr lang="en-US" altLang="hu-HU" dirty="0"/>
              <a:t>he solution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61D4518-3508-47C3-A40D-DCC953394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313635"/>
              </p:ext>
            </p:extLst>
          </p:nvPr>
        </p:nvGraphicFramePr>
        <p:xfrm>
          <a:off x="1758894" y="1762298"/>
          <a:ext cx="4575404" cy="492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36" name="Picture 2">
            <a:extLst>
              <a:ext uri="{FF2B5EF4-FFF2-40B4-BE49-F238E27FC236}">
                <a16:creationId xmlns:a16="http://schemas.microsoft.com/office/drawing/2014/main" id="{C7EDECFA-D3E7-4733-8CE2-817F47F4B2A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1813" y="3519836"/>
            <a:ext cx="503237" cy="365125"/>
          </a:xfrm>
          <a:noFill/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97563A93-90E9-4EE8-99B1-7CB4810C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75" y="1926357"/>
            <a:ext cx="3261419" cy="455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elé nyíl 5">
            <a:extLst>
              <a:ext uri="{FF2B5EF4-FFF2-40B4-BE49-F238E27FC236}">
                <a16:creationId xmlns:a16="http://schemas.microsoft.com/office/drawing/2014/main" id="{C538001A-145D-49C0-9B1D-69852BB4A9B1}"/>
              </a:ext>
            </a:extLst>
          </p:cNvPr>
          <p:cNvSpPr/>
          <p:nvPr/>
        </p:nvSpPr>
        <p:spPr>
          <a:xfrm>
            <a:off x="7951582" y="2223120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hu-HU" dirty="0" err="1"/>
              <a:t>Optimal</a:t>
            </a:r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15C01ADE-48E6-4F8C-B81B-5DD9FC68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2679192"/>
            <a:ext cx="9720072" cy="1499616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24460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>
            <a:extLst>
              <a:ext uri="{FF2B5EF4-FFF2-40B4-BE49-F238E27FC236}">
                <a16:creationId xmlns:a16="http://schemas.microsoft.com/office/drawing/2014/main" id="{4E142751-E286-4D76-BAFE-2140F71D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88" y="70869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dirty="0"/>
              <a:t>Basic </a:t>
            </a:r>
            <a:r>
              <a:rPr lang="hu-HU" altLang="hu-HU" dirty="0" err="1"/>
              <a:t>problems</a:t>
            </a:r>
            <a:r>
              <a:rPr lang="hu-HU" altLang="hu-HU" dirty="0"/>
              <a:t> in </a:t>
            </a:r>
            <a:r>
              <a:rPr lang="hu-HU" altLang="hu-HU" dirty="0" err="1"/>
              <a:t>Logistics</a:t>
            </a:r>
            <a:endParaRPr lang="en-US" alt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9EACFB-0FE3-467F-90EB-2E08A91BE4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47738" y="2097881"/>
            <a:ext cx="8229600" cy="4389437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Routing</a:t>
            </a:r>
            <a:r>
              <a:rPr lang="hu-HU" sz="2800" dirty="0"/>
              <a:t> </a:t>
            </a:r>
            <a:r>
              <a:rPr lang="en-US" sz="2800" dirty="0"/>
              <a:t>(Traveling salesman)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800" dirty="0"/>
              <a:t>C</a:t>
            </a:r>
            <a:r>
              <a:rPr lang="en-US" sz="2800" dirty="0" err="1"/>
              <a:t>apacity</a:t>
            </a:r>
            <a:r>
              <a:rPr lang="en-US" sz="2800" dirty="0"/>
              <a:t> man</a:t>
            </a:r>
            <a:r>
              <a:rPr lang="hu-HU" sz="2800" dirty="0"/>
              <a:t>a</a:t>
            </a:r>
            <a:r>
              <a:rPr lang="en-US" sz="2800" dirty="0" err="1"/>
              <a:t>gement</a:t>
            </a:r>
            <a:r>
              <a:rPr lang="hu-HU" sz="2800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Kanpsack</a:t>
            </a:r>
            <a:r>
              <a:rPr lang="en-US" sz="2800" dirty="0"/>
              <a:t>)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800" dirty="0"/>
              <a:t>L</a:t>
            </a:r>
            <a:r>
              <a:rPr lang="en-US" sz="2800" dirty="0" err="1"/>
              <a:t>ocation</a:t>
            </a:r>
            <a:r>
              <a:rPr lang="en-US" sz="2800" dirty="0"/>
              <a:t> determination</a:t>
            </a:r>
            <a:r>
              <a:rPr lang="hu-HU" sz="2800" dirty="0"/>
              <a:t> </a:t>
            </a:r>
            <a:r>
              <a:rPr lang="en-US" sz="2800" dirty="0"/>
              <a:t>(Center search)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800" dirty="0"/>
              <a:t>P</a:t>
            </a:r>
            <a:r>
              <a:rPr lang="en-US" sz="2800" dirty="0" err="1"/>
              <a:t>roduction</a:t>
            </a:r>
            <a:r>
              <a:rPr lang="en-US" sz="2800" dirty="0"/>
              <a:t> dep</a:t>
            </a:r>
            <a:r>
              <a:rPr lang="hu-HU" sz="2800" dirty="0"/>
              <a:t>t</a:t>
            </a:r>
            <a:r>
              <a:rPr lang="en-US" sz="2800" dirty="0"/>
              <a:t>h determination</a:t>
            </a:r>
            <a:r>
              <a:rPr lang="hu-HU" sz="2800" dirty="0"/>
              <a:t> (</a:t>
            </a:r>
            <a:r>
              <a:rPr lang="en-US" sz="2800" dirty="0"/>
              <a:t>Make or Buy)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Scheduling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/>
              <a:t>ETC…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0484" name="Picture 2" descr="https://upload.wikimedia.org/wikipedia/commons/thumb/f/fd/Knapsack.svg/486px-Knapsack.svg.png">
            <a:extLst>
              <a:ext uri="{FF2B5EF4-FFF2-40B4-BE49-F238E27FC236}">
                <a16:creationId xmlns:a16="http://schemas.microsoft.com/office/drawing/2014/main" id="{B7BABF8D-1A2C-41A6-9EF1-5AA028BEC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931" y="4445793"/>
            <a:ext cx="196373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>
            <a:extLst>
              <a:ext uri="{FF2B5EF4-FFF2-40B4-BE49-F238E27FC236}">
                <a16:creationId xmlns:a16="http://schemas.microsoft.com/office/drawing/2014/main" id="{99DAAF47-0EA0-4522-8EB2-4518FC5C2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112" y="1561307"/>
            <a:ext cx="20891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D4511B45-B669-4615-8977-902922FC6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423" y="1834268"/>
            <a:ext cx="37338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Simple mathematics and Linear Programming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D66B8A-C782-4C07-A616-2DC62DCE4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562575"/>
            <a:ext cx="3733800" cy="4421187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Arial" pitchFamily="34" charset="0"/>
              <a:buChar char="•"/>
              <a:defRPr/>
            </a:pPr>
            <a:r>
              <a:rPr lang="en-US" dirty="0"/>
              <a:t>Reliable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Arial" pitchFamily="34" charset="0"/>
              <a:buChar char="•"/>
              <a:defRPr/>
            </a:pPr>
            <a:r>
              <a:rPr lang="en-US" dirty="0"/>
              <a:t>Fast 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Arial" pitchFamily="34" charset="0"/>
              <a:buChar char="•"/>
              <a:defRPr/>
            </a:pPr>
            <a:r>
              <a:rPr lang="en-US" dirty="0"/>
              <a:t>Always gives solution(s)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00B050"/>
              </a:buClr>
              <a:buSzPct val="150000"/>
              <a:buFont typeface="Arial" pitchFamily="34" charset="0"/>
              <a:buChar char="•"/>
              <a:defRPr/>
            </a:pPr>
            <a:r>
              <a:rPr lang="en-US" dirty="0"/>
              <a:t>Usually easy to use or convert for application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dirty="0"/>
              <a:t>Usually can’t work efficiently with big and wide variety of datasets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dirty="0"/>
              <a:t>It specializes for only one problem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D63BCF98-D984-48FE-9CA4-F91D10E0451C}"/>
              </a:ext>
            </a:extLst>
          </p:cNvPr>
          <p:cNvSpPr txBox="1">
            <a:spLocks/>
          </p:cNvSpPr>
          <p:nvPr/>
        </p:nvSpPr>
        <p:spPr bwMode="auto">
          <a:xfrm>
            <a:off x="2208213" y="-3368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eaLnBrk="1" hangingPunct="1">
              <a:defRPr/>
            </a:pPr>
            <a:endParaRPr lang="en-U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3DF8F41A-638F-4FFE-A60B-A75FD57D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sz="5600" dirty="0" err="1"/>
              <a:t>Tools</a:t>
            </a:r>
            <a:r>
              <a:rPr lang="hu-HU" sz="5600" dirty="0"/>
              <a:t> </a:t>
            </a:r>
            <a:r>
              <a:rPr lang="hu-HU" sz="5600" dirty="0" err="1"/>
              <a:t>for</a:t>
            </a:r>
            <a:r>
              <a:rPr lang="hu-HU" sz="5600" dirty="0"/>
              <a:t> </a:t>
            </a:r>
            <a:r>
              <a:rPr lang="hu-HU" sz="5600" dirty="0" err="1"/>
              <a:t>solution</a:t>
            </a:r>
            <a:br>
              <a:rPr lang="hu-HU" dirty="0"/>
            </a:b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>
            <a:extLst>
              <a:ext uri="{FF2B5EF4-FFF2-40B4-BE49-F238E27FC236}">
                <a16:creationId xmlns:a16="http://schemas.microsoft.com/office/drawing/2014/main" id="{6163A996-670F-42EC-98C8-A31A5549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6" y="80089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dirty="0" err="1"/>
              <a:t>Location</a:t>
            </a:r>
            <a:r>
              <a:rPr lang="hu-HU" altLang="hu-HU" dirty="0"/>
              <a:t> </a:t>
            </a:r>
            <a:r>
              <a:rPr lang="hu-HU" altLang="hu-HU" dirty="0" err="1"/>
              <a:t>determination</a:t>
            </a:r>
            <a:endParaRPr lang="en-US" altLang="hu-HU" dirty="0"/>
          </a:p>
        </p:txBody>
      </p:sp>
      <p:pic>
        <p:nvPicPr>
          <p:cNvPr id="22531" name="Tartalom helye 2" descr="A képen égbolt látható&#10;&#10;Automatikusan generált leírás">
            <a:extLst>
              <a:ext uri="{FF2B5EF4-FFF2-40B4-BE49-F238E27FC236}">
                <a16:creationId xmlns:a16="http://schemas.microsoft.com/office/drawing/2014/main" id="{694A6781-DBDF-4AF9-B104-27BE593DE27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6482" y="2006601"/>
            <a:ext cx="5873750" cy="4572000"/>
          </a:xfrm>
        </p:spPr>
      </p:pic>
      <p:sp>
        <p:nvSpPr>
          <p:cNvPr id="5" name="Ellipszis 4">
            <a:extLst>
              <a:ext uri="{FF2B5EF4-FFF2-40B4-BE49-F238E27FC236}">
                <a16:creationId xmlns:a16="http://schemas.microsoft.com/office/drawing/2014/main" id="{A1CCCEC9-BA6E-4AD1-A6F8-ACF094BAF942}"/>
              </a:ext>
            </a:extLst>
          </p:cNvPr>
          <p:cNvSpPr/>
          <p:nvPr/>
        </p:nvSpPr>
        <p:spPr>
          <a:xfrm>
            <a:off x="6692900" y="4221164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792EAE89-60D2-4D39-B11A-B035A96E0768}"/>
              </a:ext>
            </a:extLst>
          </p:cNvPr>
          <p:cNvSpPr/>
          <p:nvPr/>
        </p:nvSpPr>
        <p:spPr>
          <a:xfrm>
            <a:off x="6672264" y="4724401"/>
            <a:ext cx="71437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dirty="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8F67929E-1BD7-47CD-A516-AF959D03855C}"/>
              </a:ext>
            </a:extLst>
          </p:cNvPr>
          <p:cNvSpPr/>
          <p:nvPr/>
        </p:nvSpPr>
        <p:spPr>
          <a:xfrm>
            <a:off x="7127875" y="442277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E542EBEF-3D3D-467F-AE38-4EFE4FAF2FBF}"/>
              </a:ext>
            </a:extLst>
          </p:cNvPr>
          <p:cNvSpPr/>
          <p:nvPr/>
        </p:nvSpPr>
        <p:spPr>
          <a:xfrm>
            <a:off x="7391401" y="3860801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4008FF61-255E-4266-8377-829D3FE79D8D}"/>
              </a:ext>
            </a:extLst>
          </p:cNvPr>
          <p:cNvSpPr/>
          <p:nvPr/>
        </p:nvSpPr>
        <p:spPr>
          <a:xfrm>
            <a:off x="5499101" y="4184651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A8AE5E99-C09E-4855-9D65-F211C8A2BFA5}"/>
              </a:ext>
            </a:extLst>
          </p:cNvPr>
          <p:cNvSpPr/>
          <p:nvPr/>
        </p:nvSpPr>
        <p:spPr>
          <a:xfrm>
            <a:off x="5092701" y="5192714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F841AFC5-246E-45AA-AA2E-A968E0D9EB89}"/>
              </a:ext>
            </a:extLst>
          </p:cNvPr>
          <p:cNvSpPr/>
          <p:nvPr/>
        </p:nvSpPr>
        <p:spPr>
          <a:xfrm>
            <a:off x="7032625" y="5157789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85971C9C-2D88-4DBD-BCF9-405D7D0E028E}"/>
              </a:ext>
            </a:extLst>
          </p:cNvPr>
          <p:cNvSpPr/>
          <p:nvPr/>
        </p:nvSpPr>
        <p:spPr>
          <a:xfrm>
            <a:off x="6167439" y="4386264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2540" name="Szövegdoboz 5">
            <a:extLst>
              <a:ext uri="{FF2B5EF4-FFF2-40B4-BE49-F238E27FC236}">
                <a16:creationId xmlns:a16="http://schemas.microsoft.com/office/drawing/2014/main" id="{AF92C7EC-3059-4EF6-9B3C-471CA34DC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75" y="3995739"/>
            <a:ext cx="342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14</a:t>
            </a:r>
          </a:p>
        </p:txBody>
      </p:sp>
      <p:sp>
        <p:nvSpPr>
          <p:cNvPr id="22541" name="Szövegdoboz 22">
            <a:extLst>
              <a:ext uri="{FF2B5EF4-FFF2-40B4-BE49-F238E27FC236}">
                <a16:creationId xmlns:a16="http://schemas.microsoft.com/office/drawing/2014/main" id="{1C3C23D5-7570-449A-967A-B0965BC78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4162425"/>
            <a:ext cx="342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16</a:t>
            </a:r>
          </a:p>
        </p:txBody>
      </p:sp>
      <p:sp>
        <p:nvSpPr>
          <p:cNvPr id="22542" name="Szövegdoboz 23">
            <a:extLst>
              <a:ext uri="{FF2B5EF4-FFF2-40B4-BE49-F238E27FC236}">
                <a16:creationId xmlns:a16="http://schemas.microsoft.com/office/drawing/2014/main" id="{599EE211-6EC0-4FFA-A417-B1F025A6A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995739"/>
            <a:ext cx="341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30</a:t>
            </a:r>
          </a:p>
        </p:txBody>
      </p:sp>
      <p:sp>
        <p:nvSpPr>
          <p:cNvPr id="22543" name="Szövegdoboz 24">
            <a:extLst>
              <a:ext uri="{FF2B5EF4-FFF2-40B4-BE49-F238E27FC236}">
                <a16:creationId xmlns:a16="http://schemas.microsoft.com/office/drawing/2014/main" id="{8F5F36E9-BE67-4E0D-A557-CCA16E750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649663"/>
            <a:ext cx="342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23</a:t>
            </a:r>
          </a:p>
        </p:txBody>
      </p:sp>
      <p:sp>
        <p:nvSpPr>
          <p:cNvPr id="22544" name="Szövegdoboz 25">
            <a:extLst>
              <a:ext uri="{FF2B5EF4-FFF2-40B4-BE49-F238E27FC236}">
                <a16:creationId xmlns:a16="http://schemas.microsoft.com/office/drawing/2014/main" id="{3D6A653D-8EC8-418A-8D0B-52CCA2332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89" y="4535489"/>
            <a:ext cx="263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9</a:t>
            </a:r>
          </a:p>
        </p:txBody>
      </p:sp>
      <p:sp>
        <p:nvSpPr>
          <p:cNvPr id="22545" name="Szövegdoboz 26">
            <a:extLst>
              <a:ext uri="{FF2B5EF4-FFF2-40B4-BE49-F238E27FC236}">
                <a16:creationId xmlns:a16="http://schemas.microsoft.com/office/drawing/2014/main" id="{6FAAB669-116B-4143-87AF-A8BEC762B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938" y="4967289"/>
            <a:ext cx="341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13</a:t>
            </a:r>
          </a:p>
        </p:txBody>
      </p:sp>
      <p:sp>
        <p:nvSpPr>
          <p:cNvPr id="22546" name="Szövegdoboz 27">
            <a:extLst>
              <a:ext uri="{FF2B5EF4-FFF2-40B4-BE49-F238E27FC236}">
                <a16:creationId xmlns:a16="http://schemas.microsoft.com/office/drawing/2014/main" id="{62F29955-0459-40BA-AC9A-68218AD68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826" y="4252914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11</a:t>
            </a:r>
          </a:p>
        </p:txBody>
      </p:sp>
      <p:sp>
        <p:nvSpPr>
          <p:cNvPr id="22547" name="Szövegdoboz 28">
            <a:extLst>
              <a:ext uri="{FF2B5EF4-FFF2-40B4-BE49-F238E27FC236}">
                <a16:creationId xmlns:a16="http://schemas.microsoft.com/office/drawing/2014/main" id="{401E205E-4211-4905-AD24-AE762F9D1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1" y="5006975"/>
            <a:ext cx="341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>
            <a:extLst>
              <a:ext uri="{FF2B5EF4-FFF2-40B4-BE49-F238E27FC236}">
                <a16:creationId xmlns:a16="http://schemas.microsoft.com/office/drawing/2014/main" id="{4BACB608-7C23-4C58-90FE-60ACDDC2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6" y="82153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dirty="0" err="1"/>
              <a:t>Area</a:t>
            </a:r>
            <a:r>
              <a:rPr lang="hu-HU" altLang="hu-HU" dirty="0"/>
              <a:t> </a:t>
            </a:r>
            <a:r>
              <a:rPr lang="hu-HU" altLang="hu-HU" dirty="0" err="1"/>
              <a:t>grid</a:t>
            </a:r>
            <a:r>
              <a:rPr lang="hu-HU" altLang="hu-HU" dirty="0"/>
              <a:t> </a:t>
            </a:r>
            <a:r>
              <a:rPr lang="hu-HU" altLang="hu-HU" dirty="0" err="1"/>
              <a:t>method</a:t>
            </a:r>
            <a:endParaRPr lang="en-US" altLang="hu-HU" dirty="0"/>
          </a:p>
        </p:txBody>
      </p:sp>
      <p:pic>
        <p:nvPicPr>
          <p:cNvPr id="24579" name="Tartalom helye 2" descr="A képen égbolt látható&#10;&#10;Automatikusan generált leírás">
            <a:extLst>
              <a:ext uri="{FF2B5EF4-FFF2-40B4-BE49-F238E27FC236}">
                <a16:creationId xmlns:a16="http://schemas.microsoft.com/office/drawing/2014/main" id="{42366C87-AD4B-4F6E-AA19-74B82CDD4D5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6482" y="1966914"/>
            <a:ext cx="5873750" cy="4572000"/>
          </a:xfrm>
        </p:spPr>
      </p:pic>
      <p:sp>
        <p:nvSpPr>
          <p:cNvPr id="5" name="Ellipszis 4">
            <a:extLst>
              <a:ext uri="{FF2B5EF4-FFF2-40B4-BE49-F238E27FC236}">
                <a16:creationId xmlns:a16="http://schemas.microsoft.com/office/drawing/2014/main" id="{A1CCCEC9-BA6E-4AD1-A6F8-ACF094BAF942}"/>
              </a:ext>
            </a:extLst>
          </p:cNvPr>
          <p:cNvSpPr/>
          <p:nvPr/>
        </p:nvSpPr>
        <p:spPr>
          <a:xfrm>
            <a:off x="6692900" y="4221164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792EAE89-60D2-4D39-B11A-B035A96E0768}"/>
              </a:ext>
            </a:extLst>
          </p:cNvPr>
          <p:cNvSpPr/>
          <p:nvPr/>
        </p:nvSpPr>
        <p:spPr>
          <a:xfrm>
            <a:off x="6672264" y="4724401"/>
            <a:ext cx="71437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dirty="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8F67929E-1BD7-47CD-A516-AF959D03855C}"/>
              </a:ext>
            </a:extLst>
          </p:cNvPr>
          <p:cNvSpPr/>
          <p:nvPr/>
        </p:nvSpPr>
        <p:spPr>
          <a:xfrm>
            <a:off x="7127875" y="442277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E542EBEF-3D3D-467F-AE38-4EFE4FAF2FBF}"/>
              </a:ext>
            </a:extLst>
          </p:cNvPr>
          <p:cNvSpPr/>
          <p:nvPr/>
        </p:nvSpPr>
        <p:spPr>
          <a:xfrm>
            <a:off x="7391401" y="3860801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4008FF61-255E-4266-8377-829D3FE79D8D}"/>
              </a:ext>
            </a:extLst>
          </p:cNvPr>
          <p:cNvSpPr/>
          <p:nvPr/>
        </p:nvSpPr>
        <p:spPr>
          <a:xfrm>
            <a:off x="5499101" y="4184651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A8AE5E99-C09E-4855-9D65-F211C8A2BFA5}"/>
              </a:ext>
            </a:extLst>
          </p:cNvPr>
          <p:cNvSpPr/>
          <p:nvPr/>
        </p:nvSpPr>
        <p:spPr>
          <a:xfrm>
            <a:off x="5092701" y="5192714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F841AFC5-246E-45AA-AA2E-A968E0D9EB89}"/>
              </a:ext>
            </a:extLst>
          </p:cNvPr>
          <p:cNvSpPr/>
          <p:nvPr/>
        </p:nvSpPr>
        <p:spPr>
          <a:xfrm>
            <a:off x="7032625" y="5157789"/>
            <a:ext cx="71438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85971C9C-2D88-4DBD-BCF9-405D7D0E028E}"/>
              </a:ext>
            </a:extLst>
          </p:cNvPr>
          <p:cNvSpPr/>
          <p:nvPr/>
        </p:nvSpPr>
        <p:spPr>
          <a:xfrm>
            <a:off x="6167439" y="4386264"/>
            <a:ext cx="73025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4588" name="Szövegdoboz 5">
            <a:extLst>
              <a:ext uri="{FF2B5EF4-FFF2-40B4-BE49-F238E27FC236}">
                <a16:creationId xmlns:a16="http://schemas.microsoft.com/office/drawing/2014/main" id="{1A5D692C-3676-428C-BB93-2CE85E81F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75" y="3995739"/>
            <a:ext cx="342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14</a:t>
            </a:r>
          </a:p>
        </p:txBody>
      </p:sp>
      <p:sp>
        <p:nvSpPr>
          <p:cNvPr id="24589" name="Szövegdoboz 22">
            <a:extLst>
              <a:ext uri="{FF2B5EF4-FFF2-40B4-BE49-F238E27FC236}">
                <a16:creationId xmlns:a16="http://schemas.microsoft.com/office/drawing/2014/main" id="{75A7FB20-DF18-45A0-B805-EB24B865E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4162425"/>
            <a:ext cx="342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16</a:t>
            </a:r>
          </a:p>
        </p:txBody>
      </p:sp>
      <p:sp>
        <p:nvSpPr>
          <p:cNvPr id="24590" name="Szövegdoboz 23">
            <a:extLst>
              <a:ext uri="{FF2B5EF4-FFF2-40B4-BE49-F238E27FC236}">
                <a16:creationId xmlns:a16="http://schemas.microsoft.com/office/drawing/2014/main" id="{723F211A-E5BF-4550-A3F6-6753CEC41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995739"/>
            <a:ext cx="341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30</a:t>
            </a:r>
          </a:p>
        </p:txBody>
      </p:sp>
      <p:sp>
        <p:nvSpPr>
          <p:cNvPr id="24591" name="Szövegdoboz 24">
            <a:extLst>
              <a:ext uri="{FF2B5EF4-FFF2-40B4-BE49-F238E27FC236}">
                <a16:creationId xmlns:a16="http://schemas.microsoft.com/office/drawing/2014/main" id="{D4E0E565-513D-4AB8-B1E5-FAAA5AF53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649663"/>
            <a:ext cx="342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23</a:t>
            </a:r>
          </a:p>
        </p:txBody>
      </p:sp>
      <p:sp>
        <p:nvSpPr>
          <p:cNvPr id="24592" name="Szövegdoboz 25">
            <a:extLst>
              <a:ext uri="{FF2B5EF4-FFF2-40B4-BE49-F238E27FC236}">
                <a16:creationId xmlns:a16="http://schemas.microsoft.com/office/drawing/2014/main" id="{D9032E1E-3DD0-42B2-A943-30D9242C2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89" y="4535489"/>
            <a:ext cx="263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9</a:t>
            </a:r>
          </a:p>
        </p:txBody>
      </p:sp>
      <p:sp>
        <p:nvSpPr>
          <p:cNvPr id="24593" name="Szövegdoboz 26">
            <a:extLst>
              <a:ext uri="{FF2B5EF4-FFF2-40B4-BE49-F238E27FC236}">
                <a16:creationId xmlns:a16="http://schemas.microsoft.com/office/drawing/2014/main" id="{257BD4EA-FC51-4D1C-9C57-FEF056913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938" y="4967289"/>
            <a:ext cx="341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13</a:t>
            </a:r>
          </a:p>
        </p:txBody>
      </p:sp>
      <p:sp>
        <p:nvSpPr>
          <p:cNvPr id="24594" name="Szövegdoboz 27">
            <a:extLst>
              <a:ext uri="{FF2B5EF4-FFF2-40B4-BE49-F238E27FC236}">
                <a16:creationId xmlns:a16="http://schemas.microsoft.com/office/drawing/2014/main" id="{F188E519-014E-4040-AE51-1AEB7B859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826" y="4252914"/>
            <a:ext cx="341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11</a:t>
            </a:r>
          </a:p>
        </p:txBody>
      </p:sp>
      <p:sp>
        <p:nvSpPr>
          <p:cNvPr id="24595" name="Szövegdoboz 28">
            <a:extLst>
              <a:ext uri="{FF2B5EF4-FFF2-40B4-BE49-F238E27FC236}">
                <a16:creationId xmlns:a16="http://schemas.microsoft.com/office/drawing/2014/main" id="{DB144C85-714A-48D9-8DEA-CAC50B3BD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1" y="5006975"/>
            <a:ext cx="341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/>
              <a:t>20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D829C2D-0112-4B37-BF5D-4F742FE738B5}"/>
              </a:ext>
            </a:extLst>
          </p:cNvPr>
          <p:cNvSpPr/>
          <p:nvPr/>
        </p:nvSpPr>
        <p:spPr>
          <a:xfrm>
            <a:off x="4800600" y="3716339"/>
            <a:ext cx="3024188" cy="16271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8C676515-D46F-4D25-9BF7-45521D778632}"/>
              </a:ext>
            </a:extLst>
          </p:cNvPr>
          <p:cNvSpPr/>
          <p:nvPr/>
        </p:nvSpPr>
        <p:spPr>
          <a:xfrm>
            <a:off x="4800600" y="3727451"/>
            <a:ext cx="3024188" cy="3222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id="{52F988E9-C573-4351-9AAD-BCA416F99429}"/>
              </a:ext>
            </a:extLst>
          </p:cNvPr>
          <p:cNvSpPr/>
          <p:nvPr/>
        </p:nvSpPr>
        <p:spPr>
          <a:xfrm>
            <a:off x="4800600" y="4044951"/>
            <a:ext cx="3024188" cy="3222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38ADD169-3345-41A0-9A08-7459753B1B20}"/>
              </a:ext>
            </a:extLst>
          </p:cNvPr>
          <p:cNvSpPr/>
          <p:nvPr/>
        </p:nvSpPr>
        <p:spPr>
          <a:xfrm>
            <a:off x="4800600" y="4359276"/>
            <a:ext cx="3024188" cy="3222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D418BCBE-74FE-44BD-8BA5-6C975EEEFBBF}"/>
              </a:ext>
            </a:extLst>
          </p:cNvPr>
          <p:cNvSpPr/>
          <p:nvPr/>
        </p:nvSpPr>
        <p:spPr>
          <a:xfrm>
            <a:off x="4800600" y="4691063"/>
            <a:ext cx="3024188" cy="323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2DBD8356-D3F8-4F7B-B0E0-62565DA02E01}"/>
              </a:ext>
            </a:extLst>
          </p:cNvPr>
          <p:cNvSpPr/>
          <p:nvPr/>
        </p:nvSpPr>
        <p:spPr>
          <a:xfrm>
            <a:off x="4806950" y="5019675"/>
            <a:ext cx="3024188" cy="323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4C245B4F-EBDF-469A-B678-3B3AD47148F0}"/>
              </a:ext>
            </a:extLst>
          </p:cNvPr>
          <p:cNvSpPr/>
          <p:nvPr/>
        </p:nvSpPr>
        <p:spPr>
          <a:xfrm>
            <a:off x="4800601" y="3708400"/>
            <a:ext cx="595313" cy="1625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7BC6B684-A1D4-4DC2-91F4-D2395BA08DC8}"/>
              </a:ext>
            </a:extLst>
          </p:cNvPr>
          <p:cNvSpPr/>
          <p:nvPr/>
        </p:nvSpPr>
        <p:spPr>
          <a:xfrm>
            <a:off x="5416551" y="3716338"/>
            <a:ext cx="595313" cy="1625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5E32D7F8-2BBC-46C9-8A0E-2292718D42F1}"/>
              </a:ext>
            </a:extLst>
          </p:cNvPr>
          <p:cNvSpPr/>
          <p:nvPr/>
        </p:nvSpPr>
        <p:spPr>
          <a:xfrm>
            <a:off x="6018213" y="3716338"/>
            <a:ext cx="596900" cy="1625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dirty="0"/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716F65DE-D900-4319-B59B-7329AEFD101D}"/>
              </a:ext>
            </a:extLst>
          </p:cNvPr>
          <p:cNvSpPr/>
          <p:nvPr/>
        </p:nvSpPr>
        <p:spPr>
          <a:xfrm>
            <a:off x="6629400" y="3716338"/>
            <a:ext cx="590550" cy="1625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9EACFB-0FE3-467F-90EB-2E08A91BE4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92313" y="1773239"/>
            <a:ext cx="8229600" cy="4389437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6628" name="Kép 4">
            <a:extLst>
              <a:ext uri="{FF2B5EF4-FFF2-40B4-BE49-F238E27FC236}">
                <a16:creationId xmlns:a16="http://schemas.microsoft.com/office/drawing/2014/main" id="{BA433A69-A48C-4D87-918B-BF36C9AFC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2058989"/>
            <a:ext cx="85344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B3F12A14-A710-402C-ACCD-E1D7346F74CB}"/>
              </a:ext>
            </a:extLst>
          </p:cNvPr>
          <p:cNvSpPr txBox="1">
            <a:spLocks/>
          </p:cNvSpPr>
          <p:nvPr/>
        </p:nvSpPr>
        <p:spPr>
          <a:xfrm>
            <a:off x="1050926" y="8215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/>
              <a:t>Area grid method</a:t>
            </a:r>
            <a:endParaRPr lang="en-US" alt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9EACFB-0FE3-467F-90EB-2E08A91BE4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92313" y="1773239"/>
            <a:ext cx="8229600" cy="4389437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8676" name="Kép 3">
            <a:extLst>
              <a:ext uri="{FF2B5EF4-FFF2-40B4-BE49-F238E27FC236}">
                <a16:creationId xmlns:a16="http://schemas.microsoft.com/office/drawing/2014/main" id="{AFB5C2A0-63DF-464A-9E35-8D84D80B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2060575"/>
            <a:ext cx="85248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30462CBA-A603-4985-A221-DF0656A05BBF}"/>
              </a:ext>
            </a:extLst>
          </p:cNvPr>
          <p:cNvSpPr txBox="1">
            <a:spLocks/>
          </p:cNvSpPr>
          <p:nvPr/>
        </p:nvSpPr>
        <p:spPr>
          <a:xfrm>
            <a:off x="1050926" y="8215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/>
              <a:t>Area grid method</a:t>
            </a:r>
            <a:endParaRPr lang="en-US" alt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9EACFB-0FE3-467F-90EB-2E08A91BE4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92313" y="1773239"/>
            <a:ext cx="8229600" cy="4389437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graphicFrame>
        <p:nvGraphicFramePr>
          <p:cNvPr id="30724" name="Objektum 1">
            <a:extLst>
              <a:ext uri="{FF2B5EF4-FFF2-40B4-BE49-F238E27FC236}">
                <a16:creationId xmlns:a16="http://schemas.microsoft.com/office/drawing/2014/main" id="{608BD017-0C82-45DC-A809-295EA1C424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8325" y="2060575"/>
          <a:ext cx="8578850" cy="275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05471" imgH="1962169" progId="Excel.Sheet.12">
                  <p:embed/>
                </p:oleObj>
              </mc:Choice>
              <mc:Fallback>
                <p:oleObj name="Worksheet" r:id="rId3" imgW="6105471" imgH="1962169" progId="Excel.Sheet.12">
                  <p:embed/>
                  <p:pic>
                    <p:nvPicPr>
                      <p:cNvPr id="30724" name="Objektum 1">
                        <a:extLst>
                          <a:ext uri="{FF2B5EF4-FFF2-40B4-BE49-F238E27FC236}">
                            <a16:creationId xmlns:a16="http://schemas.microsoft.com/office/drawing/2014/main" id="{608BD017-0C82-45DC-A809-295EA1C424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2060575"/>
                        <a:ext cx="8578850" cy="275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ím 1">
            <a:extLst>
              <a:ext uri="{FF2B5EF4-FFF2-40B4-BE49-F238E27FC236}">
                <a16:creationId xmlns:a16="http://schemas.microsoft.com/office/drawing/2014/main" id="{65FCA8D3-A8B5-4D79-8C7C-D43CEDFFA66A}"/>
              </a:ext>
            </a:extLst>
          </p:cNvPr>
          <p:cNvSpPr txBox="1">
            <a:spLocks/>
          </p:cNvSpPr>
          <p:nvPr/>
        </p:nvSpPr>
        <p:spPr>
          <a:xfrm>
            <a:off x="1050926" y="8215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/>
              <a:t>Area grid method</a:t>
            </a:r>
            <a:endParaRPr lang="en-US" alt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gyéni 3. séma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00B050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Részvén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Részvén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Egyéni 3. séma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00B050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Részvén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Részvén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970</Words>
  <Application>Microsoft Office PowerPoint</Application>
  <PresentationFormat>Szélesvásznú</PresentationFormat>
  <Paragraphs>282</Paragraphs>
  <Slides>27</Slides>
  <Notes>22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8" baseType="lpstr">
      <vt:lpstr>Arial</vt:lpstr>
      <vt:lpstr>Calibri</vt:lpstr>
      <vt:lpstr>Courier New</vt:lpstr>
      <vt:lpstr>Perpetua</vt:lpstr>
      <vt:lpstr>Times New Roman</vt:lpstr>
      <vt:lpstr>Tw Cen MT</vt:lpstr>
      <vt:lpstr>Tw Cen MT Condensed</vt:lpstr>
      <vt:lpstr>Wingdings 2</vt:lpstr>
      <vt:lpstr>Wingdings 3</vt:lpstr>
      <vt:lpstr>Integrál</vt:lpstr>
      <vt:lpstr>Worksheet</vt:lpstr>
      <vt:lpstr>Heuristical Approach of logistic  Problems </vt:lpstr>
      <vt:lpstr>Principles of present day</vt:lpstr>
      <vt:lpstr>Basic problems in Logistics</vt:lpstr>
      <vt:lpstr> Tools for solution </vt:lpstr>
      <vt:lpstr>Location determination</vt:lpstr>
      <vt:lpstr>Area grid method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Features of this method</vt:lpstr>
      <vt:lpstr> Tools for solution </vt:lpstr>
      <vt:lpstr>BASics I.</vt:lpstr>
      <vt:lpstr>Basics II.</vt:lpstr>
      <vt:lpstr>Basic heuristic methods</vt:lpstr>
      <vt:lpstr>List of metaheuristic algorithms</vt:lpstr>
      <vt:lpstr>Where MHA are used?</vt:lpstr>
      <vt:lpstr>Multi center search example</vt:lpstr>
      <vt:lpstr>The MAP</vt:lpstr>
      <vt:lpstr>The mathematical model</vt:lpstr>
      <vt:lpstr>The locations of Warehouses</vt:lpstr>
      <vt:lpstr>The solution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Algoritmusok összehasonlító elemzése moduláris alkalmazással logisztikai problémákon</dc:title>
  <dc:creator>Péter Veres</dc:creator>
  <cp:lastModifiedBy>Bíráló</cp:lastModifiedBy>
  <cp:revision>49</cp:revision>
  <dcterms:created xsi:type="dcterms:W3CDTF">2019-04-26T20:05:02Z</dcterms:created>
  <dcterms:modified xsi:type="dcterms:W3CDTF">2021-04-15T07:38:30Z</dcterms:modified>
</cp:coreProperties>
</file>