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8" r:id="rId6"/>
    <p:sldId id="259" r:id="rId7"/>
    <p:sldId id="260" r:id="rId8"/>
    <p:sldId id="261" r:id="rId9"/>
    <p:sldId id="262" r:id="rId10"/>
    <p:sldId id="269" r:id="rId11"/>
    <p:sldId id="263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69E5-8645-46F7-8EAE-2478195BB9D4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DF52B-3DC2-4D1A-A183-C174A894A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55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69E5-8645-46F7-8EAE-2478195BB9D4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DF52B-3DC2-4D1A-A183-C174A894A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266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69E5-8645-46F7-8EAE-2478195BB9D4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DF52B-3DC2-4D1A-A183-C174A894A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605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69E5-8645-46F7-8EAE-2478195BB9D4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DF52B-3DC2-4D1A-A183-C174A894A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5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69E5-8645-46F7-8EAE-2478195BB9D4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DF52B-3DC2-4D1A-A183-C174A894A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44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69E5-8645-46F7-8EAE-2478195BB9D4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DF52B-3DC2-4D1A-A183-C174A894A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331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69E5-8645-46F7-8EAE-2478195BB9D4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DF52B-3DC2-4D1A-A183-C174A894A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35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69E5-8645-46F7-8EAE-2478195BB9D4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DF52B-3DC2-4D1A-A183-C174A894A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541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69E5-8645-46F7-8EAE-2478195BB9D4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DF52B-3DC2-4D1A-A183-C174A894A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27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69E5-8645-46F7-8EAE-2478195BB9D4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DF52B-3DC2-4D1A-A183-C174A894A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580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69E5-8645-46F7-8EAE-2478195BB9D4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DF52B-3DC2-4D1A-A183-C174A894A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072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869E5-8645-46F7-8EAE-2478195BB9D4}" type="datetimeFigureOut">
              <a:rPr lang="ru-RU" smtClean="0"/>
              <a:t>25.02.2025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DF52B-3DC2-4D1A-A183-C174A894AB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0878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946" y="133823"/>
            <a:ext cx="11796584" cy="172792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ЭНЕРГЕТИКА ИНСТИТУНУН К</a:t>
            </a:r>
            <a:r>
              <a:rPr lang="ky-KG" sz="3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ҮЗГҮ ЖАНА КЫШКЫ СЫНАКТЫК СЕССИЯЛАРЫНЫН ЖЫЙЫНТЫГЫ БОЮНЧА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8411" y="2473455"/>
            <a:ext cx="11162269" cy="1134718"/>
          </a:xfrm>
        </p:spPr>
        <p:txBody>
          <a:bodyPr>
            <a:noAutofit/>
          </a:bodyPr>
          <a:lstStyle/>
          <a:p>
            <a:r>
              <a:rPr lang="ky-KG" sz="9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</a:t>
            </a:r>
            <a:endParaRPr lang="ru-RU" sz="9600" dirty="0">
              <a:solidFill>
                <a:srgbClr val="7030A0"/>
              </a:solidFill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952735" y="5039542"/>
            <a:ext cx="4909750" cy="9185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ky-K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ЭИ директордун орун басары Осмоналиева Ш.Т.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3933567" y="5958061"/>
            <a:ext cx="3212756" cy="6775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y-K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БИШКЕК 2025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9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428369" y="463420"/>
            <a:ext cx="11475307" cy="88758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y-KG" sz="2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Энергетика институтунун бүтүрүүчү курстарынын кышкы семестрге болгон катталуусу </a:t>
            </a:r>
          </a:p>
          <a:p>
            <a:pPr marL="0" indent="0" algn="ctr">
              <a:buNone/>
            </a:pPr>
            <a:r>
              <a:rPr lang="ky-KG" sz="2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(күндүзгү жана аралыктан окуу формалары боюнча)</a:t>
            </a:r>
            <a:endParaRPr lang="ru-RU" sz="2200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202933"/>
              </p:ext>
            </p:extLst>
          </p:nvPr>
        </p:nvGraphicFramePr>
        <p:xfrm>
          <a:off x="131808" y="1872962"/>
          <a:ext cx="11837770" cy="2806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630"/>
                <a:gridCol w="2669059"/>
                <a:gridCol w="2719459"/>
                <a:gridCol w="2292789"/>
                <a:gridCol w="1536833"/>
              </a:tblGrid>
              <a:tr h="122355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/>
                        <a:t>2 курс (магистрантар, күндүзгү окуу формасы)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/>
                        <a:t>4 курс (бакалаврлар, күндүзгү окуу формасы)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/>
                        <a:t>5 курс (бакалаврлар, аралыктан окуу формасы)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y-KG" dirty="0" smtClean="0"/>
                    </a:p>
                    <a:p>
                      <a:r>
                        <a:rPr lang="ky-KG" dirty="0" smtClean="0"/>
                        <a:t>БААРДЫГЫ:</a:t>
                      </a:r>
                      <a:endParaRPr lang="ru-RU" dirty="0"/>
                    </a:p>
                  </a:txBody>
                  <a:tcPr/>
                </a:tc>
              </a:tr>
              <a:tr h="510123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7030A0"/>
                          </a:solidFill>
                        </a:rPr>
                        <a:t>Студентердин саны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7030A0"/>
                          </a:solidFill>
                        </a:rPr>
                        <a:t>8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7030A0"/>
                          </a:solidFill>
                        </a:rPr>
                        <a:t>63 /60 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7030A0"/>
                          </a:solidFill>
                        </a:rPr>
                        <a:t>69 /63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7030A0"/>
                          </a:solidFill>
                        </a:rPr>
                        <a:t>140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1072453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7030A0"/>
                          </a:solidFill>
                        </a:rPr>
                        <a:t>Алынган кредиттердин суммасы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7030A0"/>
                          </a:solidFill>
                        </a:rPr>
                        <a:t>95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7030A0"/>
                          </a:solidFill>
                        </a:rPr>
                        <a:t>475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7030A0"/>
                          </a:solidFill>
                        </a:rPr>
                        <a:t>638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7030A0"/>
                          </a:solidFill>
                        </a:rPr>
                        <a:t>1208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087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95417" y="208047"/>
            <a:ext cx="11475307" cy="88758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y-KG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Энергетика институтунун аралыктан окуган магистрантарынын 2024/2025 окуу жылынын күзгү семестринде дисертациялык иштерин жактоо жыйынтыгы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910697"/>
              </p:ext>
            </p:extLst>
          </p:nvPr>
        </p:nvGraphicFramePr>
        <p:xfrm>
          <a:off x="156519" y="1037966"/>
          <a:ext cx="11870723" cy="5386481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334530"/>
                <a:gridCol w="2652583"/>
                <a:gridCol w="3937844"/>
                <a:gridCol w="3945766"/>
              </a:tblGrid>
              <a:tr h="924092"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Кафедра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Магистрантардын жалпы саны/ </a:t>
                      </a:r>
                      <a:r>
                        <a:rPr lang="ky-K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Жактоого чыкпай калгандардын саны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Жактоого чыкпай калышынын себеби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4023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ТБ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ТБм(дот)-1-22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/ 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4023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ЭЭ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ЭЭм(дот)-1-22(С)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/ </a:t>
                      </a:r>
                      <a:r>
                        <a:rPr lang="ky-K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Академиялык карыз (Экзамен тапшырылган эмес),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y-KG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Илимий макала чыккан эмес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4023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ЭЭ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ЭЭм(дот)-5-22(ЭССиС)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/ </a:t>
                      </a:r>
                      <a:r>
                        <a:rPr lang="ky-K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y-KG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Академиялык карыз (Экзамен тапшырылган эмес),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y-KG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Илимий макала чыккан эмес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4023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ЭЭ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ЭЭм(дот)-2-22(РЗ)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/ </a:t>
                      </a:r>
                      <a:r>
                        <a:rPr lang="ky-K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y-KG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Академиялык карыз (Экзамен тапшырылган эмес), </a:t>
                      </a:r>
                    </a:p>
                    <a:p>
                      <a:pPr algn="ctr"/>
                      <a:r>
                        <a:rPr lang="ky-KG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Илимий</a:t>
                      </a:r>
                      <a:r>
                        <a:rPr lang="ky-KG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макала чыккан эмес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4023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ЭЭм(дот)-3-22(ЭМ)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/ </a:t>
                      </a:r>
                      <a:r>
                        <a:rPr lang="ky-K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4023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ЭС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ЭЭм(дот)-4-22(ЭС)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/ </a:t>
                      </a:r>
                      <a:r>
                        <a:rPr lang="ky-K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y-KG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Академиялык карыз (Экзамен тапшырылган эмес),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y-KG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Илимий макала чыккан эмес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4023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ЭИ боюнча: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/ </a:t>
                      </a:r>
                      <a:r>
                        <a:rPr lang="ky-K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821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247135" y="650789"/>
            <a:ext cx="11467070" cy="356698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y-KG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КӨНҮЛ БУРГАНЫНЫЗДАРГА ЧОН РАХМАТ!</a:t>
            </a:r>
            <a: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y-K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41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 txBox="1">
            <a:spLocks/>
          </p:cNvSpPr>
          <p:nvPr/>
        </p:nvSpPr>
        <p:spPr>
          <a:xfrm>
            <a:off x="172995" y="100955"/>
            <a:ext cx="11705967" cy="166194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y-KG" sz="32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Энергетика институтунун студентеринин сынак жыйынтыгы </a:t>
            </a:r>
          </a:p>
          <a:p>
            <a:pPr marL="0" indent="0" algn="ctr">
              <a:buNone/>
            </a:pPr>
            <a:r>
              <a:rPr lang="ky-KG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(негизги сынак, бакалавр, кундузгу окуу формасы)</a:t>
            </a:r>
          </a:p>
          <a:p>
            <a:pPr marL="0" indent="0" algn="ctr">
              <a:buNone/>
            </a:pPr>
            <a:r>
              <a:rPr lang="ru-RU" sz="3200" dirty="0" smtClean="0">
                <a:solidFill>
                  <a:srgbClr val="002060"/>
                </a:solidFill>
              </a:rPr>
              <a:t>(</a:t>
            </a:r>
            <a:r>
              <a:rPr lang="ru-RU" sz="3200" dirty="0" err="1" smtClean="0">
                <a:solidFill>
                  <a:srgbClr val="002060"/>
                </a:solidFill>
              </a:rPr>
              <a:t>Сынак</a:t>
            </a:r>
            <a:r>
              <a:rPr lang="ru-RU" sz="3200" dirty="0" smtClean="0">
                <a:solidFill>
                  <a:srgbClr val="002060"/>
                </a:solidFill>
              </a:rPr>
              <a:t> 23.12.24ж.-03.01.25 ж.)</a:t>
            </a:r>
            <a:endParaRPr lang="ru-RU" sz="3200" dirty="0">
              <a:solidFill>
                <a:srgbClr val="002060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864919"/>
              </p:ext>
            </p:extLst>
          </p:nvPr>
        </p:nvGraphicFramePr>
        <p:xfrm>
          <a:off x="107092" y="2067695"/>
          <a:ext cx="11771870" cy="4563762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322787"/>
                <a:gridCol w="1122943"/>
                <a:gridCol w="1855712"/>
                <a:gridCol w="1903293"/>
                <a:gridCol w="2331535"/>
                <a:gridCol w="1893778"/>
                <a:gridCol w="1341822"/>
              </a:tblGrid>
              <a:tr h="2012807"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Студентердин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Негизги сынакка катышкан студентердин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Сынакка кирбей калгандардын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Баардык предметтер боюнча экзамен тапшыргандардын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Карызы барлардын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Студентердин жетишкендиктери</a:t>
                      </a:r>
                      <a:r>
                        <a:rPr lang="ky-K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0191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26,7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0191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0191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0191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0191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БААРЫ: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490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359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41,8</a:t>
                      </a:r>
                      <a:endParaRPr lang="ru-RU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34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65903" y="100955"/>
            <a:ext cx="12043719" cy="1563087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y-K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Энергетика институтунун студентеринин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FX </a:t>
            </a:r>
            <a:r>
              <a:rPr lang="ky-K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 </a:t>
            </a:r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бааларын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тапшыргандан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кийин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сынак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жыйынтыгы</a:t>
            </a:r>
            <a:r>
              <a:rPr lang="ky-K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ky-KG" sz="2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(бакалавр, кундузгу окуу формасы</a:t>
            </a:r>
            <a:r>
              <a:rPr lang="ky-KG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rgbClr val="7030A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473780"/>
              </p:ext>
            </p:extLst>
          </p:nvPr>
        </p:nvGraphicFramePr>
        <p:xfrm>
          <a:off x="148282" y="1861752"/>
          <a:ext cx="11870723" cy="4250726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428118"/>
                <a:gridCol w="1692280"/>
                <a:gridCol w="3698250"/>
                <a:gridCol w="1939930"/>
                <a:gridCol w="3112145"/>
              </a:tblGrid>
              <a:tr h="1181281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Студентердин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y-KG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Баардык предметтер боюнча экзамен тапшыргандардын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y-KG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Карызы барлардын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y-KG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Студентердин жетишкендиктери (%)</a:t>
                      </a:r>
                      <a:endParaRPr kumimoji="0" lang="ru-RU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3889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3889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33,1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3889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38,1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3889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13889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БААРЫ: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615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352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43,73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43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115329" y="76243"/>
            <a:ext cx="11846011" cy="71459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y-KG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Күндүзгү формада окуган бакалавр студентердин эн начар жетишкендиктер төмөнкү предметтер боюнча :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219078"/>
              </p:ext>
            </p:extLst>
          </p:nvPr>
        </p:nvGraphicFramePr>
        <p:xfrm>
          <a:off x="115329" y="790833"/>
          <a:ext cx="11738918" cy="58547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833"/>
                <a:gridCol w="1482811"/>
                <a:gridCol w="2051222"/>
                <a:gridCol w="1787610"/>
                <a:gridCol w="3006811"/>
                <a:gridCol w="2619631"/>
              </a:tblGrid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/>
                        <a:t>Курс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/>
                        <a:t>Предмет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/>
                        <a:t>Окуу тайпасы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/>
                        <a:t>Жетишкендиги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/>
                        <a:t>Окутуучунун Ф.А.А.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/>
                        <a:t>Себеби </a:t>
                      </a:r>
                      <a:endParaRPr lang="ru-RU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ИжКГ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ТБ-1-24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25/4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Орузбаева Г.Т., </a:t>
                      </a:r>
                      <a:r>
                        <a:rPr lang="ru-RU" sz="1400" dirty="0" err="1" smtClean="0"/>
                        <a:t>Сагынбекова</a:t>
                      </a:r>
                      <a:r>
                        <a:rPr lang="ru-RU" sz="1400" dirty="0" smtClean="0"/>
                        <a:t> А.К.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ИжКГ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ТТ-1-24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7/1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Орузбаева Г.Т., </a:t>
                      </a:r>
                      <a:r>
                        <a:rPr lang="ru-RU" sz="1400" dirty="0" err="1" smtClean="0"/>
                        <a:t>Сагынбекова</a:t>
                      </a:r>
                      <a:r>
                        <a:rPr lang="ru-RU" sz="1400" dirty="0" smtClean="0"/>
                        <a:t> А.К.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ИжКГ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ЭЭ-1-24(С)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20/9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Орузбаева Г.Т., </a:t>
                      </a:r>
                      <a:r>
                        <a:rPr lang="ru-RU" sz="1400" dirty="0" err="1" smtClean="0"/>
                        <a:t>Сагынбекова</a:t>
                      </a:r>
                      <a:r>
                        <a:rPr lang="ru-RU" sz="1400" dirty="0" smtClean="0"/>
                        <a:t> А.К.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ИжКГ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ЭЭ-2-24(</a:t>
                      </a:r>
                      <a:r>
                        <a:rPr lang="ru-RU" dirty="0" err="1" smtClean="0"/>
                        <a:t>ЭСиС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13/2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Орузбаева Г.Т., </a:t>
                      </a:r>
                      <a:r>
                        <a:rPr lang="ru-RU" sz="1400" dirty="0" err="1" smtClean="0"/>
                        <a:t>Сагынбекова</a:t>
                      </a:r>
                      <a:r>
                        <a:rPr lang="ru-RU" sz="1400" dirty="0" smtClean="0"/>
                        <a:t> А.К.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ИжКГ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ЭЭ-3-24 (РЗ)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15/7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Орузбаева Г.Т., </a:t>
                      </a:r>
                      <a:r>
                        <a:rPr lang="ru-RU" sz="1400" dirty="0" err="1" smtClean="0"/>
                        <a:t>Сагынбекова</a:t>
                      </a:r>
                      <a:r>
                        <a:rPr lang="ru-RU" sz="1400" dirty="0" smtClean="0"/>
                        <a:t> А.К.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ИжКГ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ЭЭ-4-24 (ЭС)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19/4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Орузбаева Г.Т., </a:t>
                      </a:r>
                      <a:r>
                        <a:rPr lang="ru-RU" sz="1400" dirty="0" err="1" smtClean="0"/>
                        <a:t>Сагынбекова</a:t>
                      </a:r>
                      <a:r>
                        <a:rPr lang="ru-RU" sz="1400" dirty="0" smtClean="0"/>
                        <a:t> А.К.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ИжКГ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ЭЭ-6-24 (ЦСА)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20/3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Орузбаева Г.Т., </a:t>
                      </a:r>
                      <a:r>
                        <a:rPr lang="ru-RU" sz="1400" dirty="0" err="1" smtClean="0"/>
                        <a:t>Сагынбекова</a:t>
                      </a:r>
                      <a:r>
                        <a:rPr lang="ru-RU" sz="1400" dirty="0" smtClean="0"/>
                        <a:t> А.К.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ИжКГ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ЭЭ-7-24 (ГЭ)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18/18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Орузбаева Г.Т., </a:t>
                      </a:r>
                      <a:r>
                        <a:rPr lang="ru-RU" sz="1400" dirty="0" err="1" smtClean="0"/>
                        <a:t>Сагынбекова</a:t>
                      </a:r>
                      <a:r>
                        <a:rPr lang="ru-RU" sz="1400" dirty="0" smtClean="0"/>
                        <a:t> А.К.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ИжКГ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ЭЭ-9-24 (</a:t>
                      </a:r>
                      <a:r>
                        <a:rPr lang="ru-RU" dirty="0" err="1" smtClean="0"/>
                        <a:t>ЭМиАЭ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25/2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/>
                        <a:t>Орузбаева Г.Т., </a:t>
                      </a:r>
                      <a:r>
                        <a:rPr lang="ru-RU" sz="1400" dirty="0" err="1" smtClean="0"/>
                        <a:t>Сагынбекова</a:t>
                      </a:r>
                      <a:r>
                        <a:rPr lang="ru-RU" sz="1400" dirty="0" smtClean="0"/>
                        <a:t> А.К.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Риски и ТБ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ТБ-1-23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23/5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/>
                        <a:t>Уманова</a:t>
                      </a:r>
                      <a:r>
                        <a:rPr lang="ru-RU" sz="1400" dirty="0" smtClean="0"/>
                        <a:t> Н.Д.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sz="1200" dirty="0" smtClean="0"/>
                        <a:t>Сабак көп калтырышкан</a:t>
                      </a:r>
                      <a:endParaRPr lang="ru-RU" sz="1200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ЭЭ-1-23(24)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25/8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/>
                        <a:t>Акпаралиев</a:t>
                      </a:r>
                      <a:r>
                        <a:rPr lang="ru-RU" sz="1400" dirty="0" smtClean="0"/>
                        <a:t> Р.А.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Лб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Убагында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тапшырылган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эмес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,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сабакты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к</a:t>
                      </a:r>
                      <a:r>
                        <a:rPr kumimoji="0" lang="ky-KG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ө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калтырышкан</a:t>
                      </a:r>
                      <a:endParaRPr lang="ru-RU" sz="1200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ЭЭ-1-23 (С/</a:t>
                      </a:r>
                      <a:r>
                        <a:rPr lang="ru-RU" dirty="0" err="1" smtClean="0"/>
                        <a:t>ЭСиС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15/4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/>
                        <a:t>Акпаралиев</a:t>
                      </a:r>
                      <a:r>
                        <a:rPr lang="ru-RU" sz="1400" dirty="0" smtClean="0"/>
                        <a:t> Р.А.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Лб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Убагында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тапшырылган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эмес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,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сабакты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к</a:t>
                      </a:r>
                      <a:r>
                        <a:rPr kumimoji="0" lang="ky-KG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ө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калтырышкан</a:t>
                      </a:r>
                      <a:endParaRPr lang="ru-RU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ЭЭ-5-23 (</a:t>
                      </a:r>
                      <a:r>
                        <a:rPr kumimoji="0" lang="ru-RU" sz="1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ЭСк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10/2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/>
                        <a:t>Акпаралиев</a:t>
                      </a:r>
                      <a:r>
                        <a:rPr lang="ru-RU" sz="1400" dirty="0" smtClean="0"/>
                        <a:t> Р.А.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Лб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Убагында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тапшырылган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эмес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,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сабакты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к</a:t>
                      </a:r>
                      <a:r>
                        <a:rPr kumimoji="0" lang="ky-KG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ө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калтырышкан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2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425847"/>
              </p:ext>
            </p:extLst>
          </p:nvPr>
        </p:nvGraphicFramePr>
        <p:xfrm>
          <a:off x="74139" y="1029732"/>
          <a:ext cx="11986055" cy="3417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0877"/>
                <a:gridCol w="1532238"/>
                <a:gridCol w="1985319"/>
                <a:gridCol w="1886465"/>
                <a:gridCol w="2281881"/>
                <a:gridCol w="3369275"/>
              </a:tblGrid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/>
                        <a:t>Курс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/>
                        <a:t>Предмет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/>
                        <a:t>Окуу тайпасы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/>
                        <a:t>Жетишкендиги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/>
                        <a:t>Окутуучунун Ф.А.А.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/>
                        <a:t>Себеби </a:t>
                      </a:r>
                      <a:endParaRPr lang="ru-RU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ТОЭ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ЭЭ-3-23 (РЗ/ИТЭ)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13/2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Асанова С.М.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err="1" smtClean="0"/>
                        <a:t>Лб</a:t>
                      </a:r>
                      <a:r>
                        <a:rPr lang="ru-RU" sz="1200" dirty="0" smtClean="0"/>
                        <a:t>. </a:t>
                      </a:r>
                      <a:r>
                        <a:rPr lang="ru-RU" sz="1200" dirty="0" err="1" smtClean="0"/>
                        <a:t>Убагында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тапшырылган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baseline="0" dirty="0" err="1" smtClean="0"/>
                        <a:t>эмес</a:t>
                      </a:r>
                      <a:r>
                        <a:rPr lang="ru-RU" sz="1200" baseline="0" dirty="0" smtClean="0"/>
                        <a:t>, </a:t>
                      </a:r>
                      <a:r>
                        <a:rPr lang="ru-RU" sz="1200" baseline="0" dirty="0" err="1" smtClean="0"/>
                        <a:t>сабакты</a:t>
                      </a:r>
                      <a:r>
                        <a:rPr lang="ru-RU" sz="1200" baseline="0" dirty="0" smtClean="0"/>
                        <a:t> к</a:t>
                      </a:r>
                      <a:r>
                        <a:rPr lang="ky-KG" sz="1200" baseline="0" dirty="0" smtClean="0"/>
                        <a:t>ө</a:t>
                      </a:r>
                      <a:r>
                        <a:rPr lang="ru-RU" sz="1200" baseline="0" dirty="0" smtClean="0"/>
                        <a:t>п </a:t>
                      </a:r>
                      <a:r>
                        <a:rPr lang="ru-RU" sz="1200" baseline="0" dirty="0" err="1" smtClean="0"/>
                        <a:t>калтырышкан</a:t>
                      </a:r>
                      <a:endParaRPr lang="ru-RU" sz="1200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ТОЭ1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ЭЭ-1-23(С/</a:t>
                      </a:r>
                      <a:r>
                        <a:rPr lang="ru-RU" dirty="0" err="1" smtClean="0"/>
                        <a:t>ЭСиС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15/5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Асанова С.М.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Лб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Убагында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тапшырылган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эмес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,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сабакты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к</a:t>
                      </a:r>
                      <a:r>
                        <a:rPr kumimoji="0" lang="ky-KG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ө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п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калтырышкан</a:t>
                      </a:r>
                      <a:endParaRPr lang="ru-RU" sz="1200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Пожаро-взрвозащита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ТБ-1-22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15/4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Таштанбаева</a:t>
                      </a:r>
                      <a:r>
                        <a:rPr lang="ru-RU" dirty="0" smtClean="0"/>
                        <a:t> В.О.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sz="1200" dirty="0" smtClean="0"/>
                        <a:t>Сабакты көп калтырышкан</a:t>
                      </a:r>
                      <a:endParaRPr lang="ru-RU" sz="1200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ЭТМ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ЭЭ-2-22(</a:t>
                      </a:r>
                      <a:r>
                        <a:rPr lang="ru-RU" dirty="0" err="1" smtClean="0"/>
                        <a:t>РЗиА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7/1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Акпаралиев</a:t>
                      </a:r>
                      <a:r>
                        <a:rPr lang="ru-RU" dirty="0" smtClean="0"/>
                        <a:t> Р.А.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y-KG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Лб.  баарын убагында тапшырышкан эмес,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y-KG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Сабакты көп калтырышкан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endParaRPr lang="ru-RU" sz="1200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ГЭУ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ЭЭ-5-22 (ГЭ)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8/2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/>
                        <a:t>Жабудаев</a:t>
                      </a:r>
                      <a:r>
                        <a:rPr lang="ru-RU" dirty="0" smtClean="0"/>
                        <a:t> Т.Ж.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y-KG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Сабакты көп калтырышкан</a:t>
                      </a:r>
                      <a:endParaRPr lang="ru-RU" sz="1200" dirty="0"/>
                    </a:p>
                  </a:txBody>
                  <a:tcPr/>
                </a:tc>
              </a:tr>
              <a:tr h="407561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Подзаголовок 2"/>
          <p:cNvSpPr txBox="1">
            <a:spLocks/>
          </p:cNvSpPr>
          <p:nvPr/>
        </p:nvSpPr>
        <p:spPr>
          <a:xfrm>
            <a:off x="115329" y="76243"/>
            <a:ext cx="11846011" cy="71459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y-KG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Күндүзгү формада окуган бакалавр студентердин эн начар жетишкендиктер төмөнкү предметтер боюнча :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9070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395417" y="100956"/>
            <a:ext cx="11475307" cy="10358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y-KG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Энергетика институтунун магистрантарынын сынак жыйынтыктары </a:t>
            </a:r>
          </a:p>
          <a:p>
            <a:pPr marL="0" indent="0" algn="ctr">
              <a:buNone/>
            </a:pPr>
            <a:r>
              <a:rPr lang="ky-KG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(кундузгу окуу формасы)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9133707"/>
              </p:ext>
            </p:extLst>
          </p:nvPr>
        </p:nvGraphicFramePr>
        <p:xfrm>
          <a:off x="131806" y="1136821"/>
          <a:ext cx="11738919" cy="3608173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319085"/>
                <a:gridCol w="1119800"/>
                <a:gridCol w="1850517"/>
                <a:gridCol w="1897966"/>
                <a:gridCol w="2325008"/>
                <a:gridCol w="1888477"/>
                <a:gridCol w="1338066"/>
              </a:tblGrid>
              <a:tr h="2049613"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Магистрантардын</a:t>
                      </a:r>
                      <a:r>
                        <a:rPr lang="ky-K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Негизги сынакка катышкан магистрантардын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Сынакка кирбей калгандардын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Баардык предметтер боюнча экзамен тапшыргандардын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Карызы барлардын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Студентердин жетишкендиктери</a:t>
                      </a:r>
                      <a:r>
                        <a:rPr lang="ky-K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9520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9520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9520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БААРЫ: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78,87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76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9513" y="356330"/>
            <a:ext cx="11607113" cy="2057356"/>
          </a:xfrm>
        </p:spPr>
        <p:txBody>
          <a:bodyPr>
            <a:normAutofit fontScale="92500"/>
          </a:bodyPr>
          <a:lstStyle/>
          <a:p>
            <a:pPr algn="just"/>
            <a:r>
              <a:rPr lang="ky-KG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Күзгү</a:t>
            </a:r>
            <a:r>
              <a:rPr lang="en-US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кышкы</a:t>
            </a:r>
            <a:r>
              <a:rPr lang="ky-KG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сынактык сессиянын жыйынтыгы боюнча </a:t>
            </a:r>
            <a:r>
              <a:rPr lang="ky-KG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152</a:t>
            </a:r>
            <a:r>
              <a:rPr lang="ky-KG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 окуудан четтетүү боюнча рапорт даярдалып жатат (Буйрук 1 жумада чыгат).</a:t>
            </a:r>
          </a:p>
          <a:p>
            <a:pPr algn="just"/>
            <a:r>
              <a:rPr lang="ky-KG" sz="28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  <a:r>
              <a:rPr lang="ky-KG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 кайталап окуу курсуна арыз берди.</a:t>
            </a:r>
          </a:p>
          <a:p>
            <a:pPr algn="just"/>
            <a:r>
              <a:rPr lang="ky-KG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Жазгы </a:t>
            </a:r>
            <a:r>
              <a:rPr lang="ky-KG" sz="280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семестрге  күндүзгү 90%, аралыктан окуу болуму 64% </a:t>
            </a:r>
            <a:r>
              <a:rPr lang="ky-KG" sz="2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каттодон өттү.</a:t>
            </a:r>
          </a:p>
          <a:p>
            <a:pPr algn="just"/>
            <a:endParaRPr lang="ky-KG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y-KG" sz="2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ky-KG" sz="28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230658" y="2757661"/>
            <a:ext cx="11804823" cy="277816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ky-KG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2024/2025 окуу жылындагы 19 февральга белгиленген предметтер аралык Мамлекеттик экзаменге (2 курс, күндүзгү окуу формасы) </a:t>
            </a:r>
            <a:r>
              <a:rPr lang="ky-KG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  <a:r>
              <a:rPr lang="ky-KG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студенттен </a:t>
            </a:r>
            <a:r>
              <a:rPr lang="ky-KG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ky-KG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 кирди.</a:t>
            </a:r>
          </a:p>
          <a:p>
            <a:pPr algn="just"/>
            <a:r>
              <a:rPr lang="ky-KG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Экзаменге кирген студентердин 16 студент «Канаатандырарлык эмес» баасын алышты</a:t>
            </a:r>
            <a:r>
              <a:rPr lang="ky-KG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ky-KG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Калган </a:t>
            </a:r>
            <a:r>
              <a:rPr lang="ky-KG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ky-KG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студент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Кыргыз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тил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География </a:t>
            </a:r>
            <a:r>
              <a:rPr lang="ru-RU" sz="2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жана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Кыргызстан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тарыхы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сабактарынан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экзаменди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убактысында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тапшырыша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албагандар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ky-KG" sz="2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54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395417" y="100956"/>
            <a:ext cx="11162269" cy="1035866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y-KG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Энергетика институтунун студентеринин сынак жыйынтыктары </a:t>
            </a:r>
          </a:p>
          <a:p>
            <a:pPr marL="0" indent="0" algn="ctr">
              <a:buNone/>
            </a:pPr>
            <a:r>
              <a:rPr lang="ky-KG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(негизги сынак, бакалавр, аралыктан окуу формасы)</a:t>
            </a:r>
            <a:endParaRPr lang="ru-RU" sz="2400" dirty="0">
              <a:solidFill>
                <a:srgbClr val="7030A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8842455"/>
              </p:ext>
            </p:extLst>
          </p:nvPr>
        </p:nvGraphicFramePr>
        <p:xfrm>
          <a:off x="131806" y="1136822"/>
          <a:ext cx="11813060" cy="501684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327416"/>
                <a:gridCol w="1126872"/>
                <a:gridCol w="1862205"/>
                <a:gridCol w="1909953"/>
                <a:gridCol w="2339693"/>
                <a:gridCol w="1900404"/>
                <a:gridCol w="1346517"/>
              </a:tblGrid>
              <a:tr h="1990152"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Студентердин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Негизги сынакка катышкан студентердин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Сынакка кирбей калгандардын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Баардык предметтер боюнча экзамен тапшыргандардын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Карызы барлардын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Студентердин жетишкендиктери</a:t>
                      </a:r>
                      <a:r>
                        <a:rPr lang="ky-K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448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448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448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448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448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04448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БААРЫ: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779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558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62,5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381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395417" y="100956"/>
            <a:ext cx="11475307" cy="88758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ky-KG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Энергетика институтунун магистрантарынын сынак жетишкендиктери </a:t>
            </a:r>
          </a:p>
          <a:p>
            <a:pPr marL="0" indent="0" algn="ctr">
              <a:buNone/>
            </a:pPr>
            <a:r>
              <a:rPr lang="ky-KG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(аралыктан окуу формасы)</a:t>
            </a:r>
            <a:endParaRPr lang="ru-RU" sz="2400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501360"/>
              </p:ext>
            </p:extLst>
          </p:nvPr>
        </p:nvGraphicFramePr>
        <p:xfrm>
          <a:off x="131806" y="1136822"/>
          <a:ext cx="11738919" cy="3507613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319085"/>
                <a:gridCol w="1119800"/>
                <a:gridCol w="1850517"/>
                <a:gridCol w="1897966"/>
                <a:gridCol w="2325008"/>
                <a:gridCol w="1888477"/>
                <a:gridCol w="1338066"/>
              </a:tblGrid>
              <a:tr h="1771135">
                <a:tc>
                  <a:txBody>
                    <a:bodyPr/>
                    <a:lstStyle/>
                    <a:p>
                      <a:pPr algn="just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Курс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Магистрантардын</a:t>
                      </a:r>
                      <a:r>
                        <a:rPr lang="ky-K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Негизги сынакка катышкан магистрантардын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Сынакка кирбей калгандардын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Баардык предметтер боюнча экзамен тапшыргандардын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Карызы барлардын саны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Студентердин жетишкендиктери</a:t>
                      </a:r>
                      <a:r>
                        <a:rPr lang="ky-KG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(%)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8826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8826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81,2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78826"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БААРЫ: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y-KG" dirty="0" smtClean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</a:t>
                      </a:r>
                      <a:endParaRPr lang="ru-RU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3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946</Words>
  <Application>Microsoft Office PowerPoint</Application>
  <PresentationFormat>Широкоэкранный</PresentationFormat>
  <Paragraphs>366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ЭНЕРГЕТИКА ИНСТИТУНУН КҮЗГҮ ЖАНА КЫШКЫ СЫНАКТЫК СЕССИЯЛАРЫНЫН ЖЫЙЫНТЫГЫ БОЮНЧА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ЭНЕРГЕТИКА ИНСТИТУНУН КҮЗГҮ ЖАНА КЫШКЫ СЫНАКТЫК СЕССИЯЛАРЫНЫН ЖЫЙЫНТЫГЫ БОЮНЧА</dc:title>
  <dc:creator>ISOP 1</dc:creator>
  <cp:lastModifiedBy>user</cp:lastModifiedBy>
  <cp:revision>67</cp:revision>
  <dcterms:created xsi:type="dcterms:W3CDTF">2025-02-18T09:40:16Z</dcterms:created>
  <dcterms:modified xsi:type="dcterms:W3CDTF">2025-02-25T06:57:57Z</dcterms:modified>
</cp:coreProperties>
</file>