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4" r:id="rId3"/>
  </p:sldMasterIdLst>
  <p:sldIdLst>
    <p:sldId id="269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61C4C6-052D-40C7-A28E-1F16AC2B76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897C84-32B0-44DC-9BB8-CC0EF605944E}">
      <dgm:prSet phldrT="[Текст]" custT="1"/>
      <dgm:spPr/>
      <dgm:t>
        <a:bodyPr/>
        <a:lstStyle/>
        <a:p>
          <a:r>
            <a:rPr lang="ru-RU" sz="2000" dirty="0" smtClean="0"/>
            <a:t>Программа: Качественное образование</a:t>
          </a:r>
          <a:endParaRPr lang="ru-RU" sz="2000" dirty="0"/>
        </a:p>
      </dgm:t>
    </dgm:pt>
    <dgm:pt modelId="{223755EB-AF04-4E77-8BE5-C90B39263C89}" type="parTrans" cxnId="{A90F5CD4-260A-411D-8346-E9CB3BD5C3BB}">
      <dgm:prSet/>
      <dgm:spPr/>
      <dgm:t>
        <a:bodyPr/>
        <a:lstStyle/>
        <a:p>
          <a:endParaRPr lang="ru-RU"/>
        </a:p>
      </dgm:t>
    </dgm:pt>
    <dgm:pt modelId="{0C48EEE3-6839-4393-8C2F-8D4BEB66E1B1}" type="sibTrans" cxnId="{A90F5CD4-260A-411D-8346-E9CB3BD5C3BB}">
      <dgm:prSet/>
      <dgm:spPr/>
      <dgm:t>
        <a:bodyPr/>
        <a:lstStyle/>
        <a:p>
          <a:endParaRPr lang="ru-RU"/>
        </a:p>
      </dgm:t>
    </dgm:pt>
    <dgm:pt modelId="{63728DDD-A0BA-45DB-80FE-72A1E049EB96}">
      <dgm:prSet phldrT="[Текст]" custT="1"/>
      <dgm:spPr/>
      <dgm:t>
        <a:bodyPr/>
        <a:lstStyle/>
        <a:p>
          <a:r>
            <a:rPr lang="ru-RU" sz="2000" dirty="0" smtClean="0"/>
            <a:t>Программа: Передовая наука и инновации</a:t>
          </a:r>
          <a:endParaRPr lang="ru-RU" sz="2000" dirty="0"/>
        </a:p>
      </dgm:t>
    </dgm:pt>
    <dgm:pt modelId="{EB488B77-8D8A-4F3F-9321-72B706A27F34}" type="parTrans" cxnId="{020AEC4D-4E10-4A1E-97EC-1D1D6D546681}">
      <dgm:prSet/>
      <dgm:spPr/>
      <dgm:t>
        <a:bodyPr/>
        <a:lstStyle/>
        <a:p>
          <a:endParaRPr lang="ru-RU"/>
        </a:p>
      </dgm:t>
    </dgm:pt>
    <dgm:pt modelId="{F1683681-3385-4700-94A6-BFBB543CAD20}" type="sibTrans" cxnId="{020AEC4D-4E10-4A1E-97EC-1D1D6D546681}">
      <dgm:prSet/>
      <dgm:spPr/>
      <dgm:t>
        <a:bodyPr/>
        <a:lstStyle/>
        <a:p>
          <a:endParaRPr lang="ru-RU"/>
        </a:p>
      </dgm:t>
    </dgm:pt>
    <dgm:pt modelId="{C14B2F0A-8AE3-46AC-8504-0FC3988921D3}">
      <dgm:prSet phldrT="[Текст]" custT="1"/>
      <dgm:spPr/>
      <dgm:t>
        <a:bodyPr/>
        <a:lstStyle/>
        <a:p>
          <a:r>
            <a:rPr lang="ru-RU" sz="2000" dirty="0" smtClean="0"/>
            <a:t>Программа: Усиление человеческих ресурсов</a:t>
          </a:r>
          <a:endParaRPr lang="ru-RU" sz="2000" dirty="0"/>
        </a:p>
      </dgm:t>
    </dgm:pt>
    <dgm:pt modelId="{5C8C0BCB-CAF8-4F31-A0A6-CE59CA027056}" type="parTrans" cxnId="{A480A250-4040-456B-9E45-D2CEC7C1779C}">
      <dgm:prSet/>
      <dgm:spPr/>
      <dgm:t>
        <a:bodyPr/>
        <a:lstStyle/>
        <a:p>
          <a:endParaRPr lang="ru-RU"/>
        </a:p>
      </dgm:t>
    </dgm:pt>
    <dgm:pt modelId="{3D864782-6FF6-4506-9DE7-8ACBEB2F9D1D}" type="sibTrans" cxnId="{A480A250-4040-456B-9E45-D2CEC7C1779C}">
      <dgm:prSet/>
      <dgm:spPr/>
      <dgm:t>
        <a:bodyPr/>
        <a:lstStyle/>
        <a:p>
          <a:endParaRPr lang="ru-RU"/>
        </a:p>
      </dgm:t>
    </dgm:pt>
    <dgm:pt modelId="{2F3B6D5A-9D24-4007-9D0C-C2D3E8B26953}">
      <dgm:prSet phldrT="[Текст]" custT="1"/>
      <dgm:spPr/>
      <dgm:t>
        <a:bodyPr/>
        <a:lstStyle/>
        <a:p>
          <a:r>
            <a:rPr lang="ru-RU" sz="2000" dirty="0" smtClean="0"/>
            <a:t>Программа: Расширение международного сотрудничества</a:t>
          </a:r>
          <a:endParaRPr lang="ru-RU" sz="2000" dirty="0"/>
        </a:p>
      </dgm:t>
    </dgm:pt>
    <dgm:pt modelId="{F49FF99C-8E2C-4B32-A490-5C2701F186FC}" type="parTrans" cxnId="{C0399CE3-D227-430F-9792-360DB3BF53E6}">
      <dgm:prSet/>
      <dgm:spPr/>
      <dgm:t>
        <a:bodyPr/>
        <a:lstStyle/>
        <a:p>
          <a:endParaRPr lang="ru-RU"/>
        </a:p>
      </dgm:t>
    </dgm:pt>
    <dgm:pt modelId="{38B1878E-B404-4EA1-AE30-9DAD5060E1C9}" type="sibTrans" cxnId="{C0399CE3-D227-430F-9792-360DB3BF53E6}">
      <dgm:prSet/>
      <dgm:spPr/>
      <dgm:t>
        <a:bodyPr/>
        <a:lstStyle/>
        <a:p>
          <a:endParaRPr lang="ru-RU"/>
        </a:p>
      </dgm:t>
    </dgm:pt>
    <dgm:pt modelId="{ABE3376A-E8F9-4977-BC1A-975D7E839BD8}">
      <dgm:prSet phldrT="[Текст]" custT="1"/>
      <dgm:spPr/>
      <dgm:t>
        <a:bodyPr/>
        <a:lstStyle/>
        <a:p>
          <a:r>
            <a:rPr lang="ru-RU" sz="2000" dirty="0" smtClean="0"/>
            <a:t>Программа: Цифровой университет</a:t>
          </a:r>
          <a:endParaRPr lang="ru-RU" sz="2000" dirty="0"/>
        </a:p>
      </dgm:t>
    </dgm:pt>
    <dgm:pt modelId="{0ADB0448-A67C-497D-AA8F-F38C56980F8E}" type="parTrans" cxnId="{B6F81B3B-DCBC-4F85-842A-D6BC130FEF99}">
      <dgm:prSet/>
      <dgm:spPr/>
      <dgm:t>
        <a:bodyPr/>
        <a:lstStyle/>
        <a:p>
          <a:endParaRPr lang="ru-RU"/>
        </a:p>
      </dgm:t>
    </dgm:pt>
    <dgm:pt modelId="{DDB0EFD3-6060-4A68-BF56-C2080A9A53D9}" type="sibTrans" cxnId="{B6F81B3B-DCBC-4F85-842A-D6BC130FEF99}">
      <dgm:prSet/>
      <dgm:spPr/>
      <dgm:t>
        <a:bodyPr/>
        <a:lstStyle/>
        <a:p>
          <a:endParaRPr lang="ru-RU"/>
        </a:p>
      </dgm:t>
    </dgm:pt>
    <dgm:pt modelId="{B00920F7-7C0B-45B1-9412-AF807B2D9A7A}">
      <dgm:prSet phldrT="[Текст]" custT="1"/>
      <dgm:spPr/>
      <dgm:t>
        <a:bodyPr/>
        <a:lstStyle/>
        <a:p>
          <a:r>
            <a:rPr lang="ru-RU" sz="2000" dirty="0" smtClean="0"/>
            <a:t>Программа: Социальная и развивающая среда</a:t>
          </a:r>
        </a:p>
        <a:p>
          <a:endParaRPr lang="ru-RU" sz="2000" dirty="0"/>
        </a:p>
      </dgm:t>
    </dgm:pt>
    <dgm:pt modelId="{8B7B8D20-17B6-47A4-9D07-F9730105DA1E}" type="parTrans" cxnId="{D8FD1A41-2349-4A55-A76A-E4812E426D99}">
      <dgm:prSet/>
      <dgm:spPr/>
      <dgm:t>
        <a:bodyPr/>
        <a:lstStyle/>
        <a:p>
          <a:endParaRPr lang="ru-RU"/>
        </a:p>
      </dgm:t>
    </dgm:pt>
    <dgm:pt modelId="{D5D1C9AB-4331-4E8B-B678-A6E8C4653D16}" type="sibTrans" cxnId="{D8FD1A41-2349-4A55-A76A-E4812E426D99}">
      <dgm:prSet/>
      <dgm:spPr/>
      <dgm:t>
        <a:bodyPr/>
        <a:lstStyle/>
        <a:p>
          <a:endParaRPr lang="ru-RU"/>
        </a:p>
      </dgm:t>
    </dgm:pt>
    <dgm:pt modelId="{0FD0AA42-E53C-475A-9257-796F1B893387}" type="pres">
      <dgm:prSet presAssocID="{2161C4C6-052D-40C7-A28E-1F16AC2B76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7BEE27-FF87-4DDE-B1B5-50AF4A660583}" type="pres">
      <dgm:prSet presAssocID="{C6897C84-32B0-44DC-9BB8-CC0EF605944E}" presName="parentLin" presStyleCnt="0"/>
      <dgm:spPr/>
    </dgm:pt>
    <dgm:pt modelId="{0D688013-15AF-4431-AAE0-28060072DB54}" type="pres">
      <dgm:prSet presAssocID="{C6897C84-32B0-44DC-9BB8-CC0EF60594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BC2EAF1-EB01-4835-AAA1-E09ADF37A674}" type="pres">
      <dgm:prSet presAssocID="{C6897C84-32B0-44DC-9BB8-CC0EF605944E}" presName="parentText" presStyleLbl="node1" presStyleIdx="0" presStyleCnt="6" custScaleX="142857" custScaleY="1739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3E063-4BD9-43F7-9731-BE15EAB78FAD}" type="pres">
      <dgm:prSet presAssocID="{C6897C84-32B0-44DC-9BB8-CC0EF605944E}" presName="negativeSpace" presStyleCnt="0"/>
      <dgm:spPr/>
    </dgm:pt>
    <dgm:pt modelId="{BFA0D2F0-A485-41FE-8EC2-379C574EBC92}" type="pres">
      <dgm:prSet presAssocID="{C6897C84-32B0-44DC-9BB8-CC0EF605944E}" presName="childText" presStyleLbl="conFgAcc1" presStyleIdx="0" presStyleCnt="6">
        <dgm:presLayoutVars>
          <dgm:bulletEnabled val="1"/>
        </dgm:presLayoutVars>
      </dgm:prSet>
      <dgm:spPr/>
    </dgm:pt>
    <dgm:pt modelId="{4F89A976-735F-4D57-A28C-9F210A50EDD5}" type="pres">
      <dgm:prSet presAssocID="{0C48EEE3-6839-4393-8C2F-8D4BEB66E1B1}" presName="spaceBetweenRectangles" presStyleCnt="0"/>
      <dgm:spPr/>
    </dgm:pt>
    <dgm:pt modelId="{94BA5CA2-15C4-454E-BDA7-5B218BEEE883}" type="pres">
      <dgm:prSet presAssocID="{63728DDD-A0BA-45DB-80FE-72A1E049EB96}" presName="parentLin" presStyleCnt="0"/>
      <dgm:spPr/>
    </dgm:pt>
    <dgm:pt modelId="{5A044080-EAC0-4619-9070-B9EDDE933CD7}" type="pres">
      <dgm:prSet presAssocID="{63728DDD-A0BA-45DB-80FE-72A1E049EB96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1183D8A0-4B1C-4F27-8DB2-6000821A9DA9}" type="pres">
      <dgm:prSet presAssocID="{63728DDD-A0BA-45DB-80FE-72A1E049EB96}" presName="parentText" presStyleLbl="node1" presStyleIdx="1" presStyleCnt="6" custScaleX="131549" custScaleY="1674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7FAA7-A9D5-41DA-9A97-9886D8F016DC}" type="pres">
      <dgm:prSet presAssocID="{63728DDD-A0BA-45DB-80FE-72A1E049EB96}" presName="negativeSpace" presStyleCnt="0"/>
      <dgm:spPr/>
    </dgm:pt>
    <dgm:pt modelId="{AC9F6459-A854-41DC-805F-0822D921B3C6}" type="pres">
      <dgm:prSet presAssocID="{63728DDD-A0BA-45DB-80FE-72A1E049EB96}" presName="childText" presStyleLbl="conFgAcc1" presStyleIdx="1" presStyleCnt="6">
        <dgm:presLayoutVars>
          <dgm:bulletEnabled val="1"/>
        </dgm:presLayoutVars>
      </dgm:prSet>
      <dgm:spPr/>
    </dgm:pt>
    <dgm:pt modelId="{3FBF3E05-DC56-4709-9BDA-E967B6B35778}" type="pres">
      <dgm:prSet presAssocID="{F1683681-3385-4700-94A6-BFBB543CAD20}" presName="spaceBetweenRectangles" presStyleCnt="0"/>
      <dgm:spPr/>
    </dgm:pt>
    <dgm:pt modelId="{4455FCE1-DBEA-4AA8-93FD-5FD1CCBF8A9B}" type="pres">
      <dgm:prSet presAssocID="{C14B2F0A-8AE3-46AC-8504-0FC3988921D3}" presName="parentLin" presStyleCnt="0"/>
      <dgm:spPr/>
    </dgm:pt>
    <dgm:pt modelId="{17A87F08-2FEF-4826-B5F9-9BBBF6F67E41}" type="pres">
      <dgm:prSet presAssocID="{C14B2F0A-8AE3-46AC-8504-0FC3988921D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8091B5AF-9FEF-4358-B3E3-70EB0E4EDE60}" type="pres">
      <dgm:prSet presAssocID="{C14B2F0A-8AE3-46AC-8504-0FC3988921D3}" presName="parentText" presStyleLbl="node1" presStyleIdx="2" presStyleCnt="6" custScaleX="115870" custScaleY="1961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BCE67-4422-444C-99AA-709EC5A82E07}" type="pres">
      <dgm:prSet presAssocID="{C14B2F0A-8AE3-46AC-8504-0FC3988921D3}" presName="negativeSpace" presStyleCnt="0"/>
      <dgm:spPr/>
    </dgm:pt>
    <dgm:pt modelId="{4622BA4E-E0DB-4484-BED3-9DFBE88C34D2}" type="pres">
      <dgm:prSet presAssocID="{C14B2F0A-8AE3-46AC-8504-0FC3988921D3}" presName="childText" presStyleLbl="conFgAcc1" presStyleIdx="2" presStyleCnt="6">
        <dgm:presLayoutVars>
          <dgm:bulletEnabled val="1"/>
        </dgm:presLayoutVars>
      </dgm:prSet>
      <dgm:spPr/>
    </dgm:pt>
    <dgm:pt modelId="{F27CFDEA-D08B-4D3F-AD1B-85A2DA74110B}" type="pres">
      <dgm:prSet presAssocID="{3D864782-6FF6-4506-9DE7-8ACBEB2F9D1D}" presName="spaceBetweenRectangles" presStyleCnt="0"/>
      <dgm:spPr/>
    </dgm:pt>
    <dgm:pt modelId="{5C68128F-90FF-462A-99E4-5649CF643C53}" type="pres">
      <dgm:prSet presAssocID="{2F3B6D5A-9D24-4007-9D0C-C2D3E8B26953}" presName="parentLin" presStyleCnt="0"/>
      <dgm:spPr/>
    </dgm:pt>
    <dgm:pt modelId="{D3AC8287-D663-4E74-B6C2-9F2E97645C84}" type="pres">
      <dgm:prSet presAssocID="{2F3B6D5A-9D24-4007-9D0C-C2D3E8B26953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564846F-B285-4DB4-BF65-50489510B5EE}" type="pres">
      <dgm:prSet presAssocID="{2F3B6D5A-9D24-4007-9D0C-C2D3E8B26953}" presName="parentText" presStyleLbl="node1" presStyleIdx="3" presStyleCnt="6" custScaleX="142857" custScaleY="134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EA8A28-C750-448A-8BB6-B2520A317F8E}" type="pres">
      <dgm:prSet presAssocID="{2F3B6D5A-9D24-4007-9D0C-C2D3E8B26953}" presName="negativeSpace" presStyleCnt="0"/>
      <dgm:spPr/>
    </dgm:pt>
    <dgm:pt modelId="{7EC455AD-3CB1-4A35-839D-69778A363347}" type="pres">
      <dgm:prSet presAssocID="{2F3B6D5A-9D24-4007-9D0C-C2D3E8B26953}" presName="childText" presStyleLbl="conFgAcc1" presStyleIdx="3" presStyleCnt="6">
        <dgm:presLayoutVars>
          <dgm:bulletEnabled val="1"/>
        </dgm:presLayoutVars>
      </dgm:prSet>
      <dgm:spPr/>
    </dgm:pt>
    <dgm:pt modelId="{FD70280C-1257-4ABD-BF6E-03D89CA4DB22}" type="pres">
      <dgm:prSet presAssocID="{38B1878E-B404-4EA1-AE30-9DAD5060E1C9}" presName="spaceBetweenRectangles" presStyleCnt="0"/>
      <dgm:spPr/>
    </dgm:pt>
    <dgm:pt modelId="{FBB85675-97F3-4133-B332-5A5221B31028}" type="pres">
      <dgm:prSet presAssocID="{ABE3376A-E8F9-4977-BC1A-975D7E839BD8}" presName="parentLin" presStyleCnt="0"/>
      <dgm:spPr/>
    </dgm:pt>
    <dgm:pt modelId="{14E99570-162F-441B-B07D-C6E3BE4B8347}" type="pres">
      <dgm:prSet presAssocID="{ABE3376A-E8F9-4977-BC1A-975D7E839BD8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BE6F2B93-1760-4ECB-BE0D-402612C25C61}" type="pres">
      <dgm:prSet presAssocID="{ABE3376A-E8F9-4977-BC1A-975D7E839BD8}" presName="parentText" presStyleLbl="node1" presStyleIdx="4" presStyleCnt="6" custScaleX="142857" custScaleY="1567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9901B-4163-43FC-B3A9-CC56B76268D4}" type="pres">
      <dgm:prSet presAssocID="{ABE3376A-E8F9-4977-BC1A-975D7E839BD8}" presName="negativeSpace" presStyleCnt="0"/>
      <dgm:spPr/>
    </dgm:pt>
    <dgm:pt modelId="{36107409-88CC-4BA9-9A26-CD9D0A8D1AC0}" type="pres">
      <dgm:prSet presAssocID="{ABE3376A-E8F9-4977-BC1A-975D7E839BD8}" presName="childText" presStyleLbl="conFgAcc1" presStyleIdx="4" presStyleCnt="6">
        <dgm:presLayoutVars>
          <dgm:bulletEnabled val="1"/>
        </dgm:presLayoutVars>
      </dgm:prSet>
      <dgm:spPr/>
    </dgm:pt>
    <dgm:pt modelId="{8B0865F1-C1DB-4D7D-8B13-F353E01AD4E9}" type="pres">
      <dgm:prSet presAssocID="{DDB0EFD3-6060-4A68-BF56-C2080A9A53D9}" presName="spaceBetweenRectangles" presStyleCnt="0"/>
      <dgm:spPr/>
    </dgm:pt>
    <dgm:pt modelId="{F4D410D3-FA0C-409F-9178-A5ED2A54A502}" type="pres">
      <dgm:prSet presAssocID="{B00920F7-7C0B-45B1-9412-AF807B2D9A7A}" presName="parentLin" presStyleCnt="0"/>
      <dgm:spPr/>
    </dgm:pt>
    <dgm:pt modelId="{53229EDB-FC9E-42A1-BB3C-567C24BF3E70}" type="pres">
      <dgm:prSet presAssocID="{B00920F7-7C0B-45B1-9412-AF807B2D9A7A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AC76464E-EFF4-496D-B838-0F46979EC8E8}" type="pres">
      <dgm:prSet presAssocID="{B00920F7-7C0B-45B1-9412-AF807B2D9A7A}" presName="parentText" presStyleLbl="node1" presStyleIdx="5" presStyleCnt="6" custScaleX="117473" custScaleY="1860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31D60-2766-4C0E-92C5-EBBFEA510B0F}" type="pres">
      <dgm:prSet presAssocID="{B00920F7-7C0B-45B1-9412-AF807B2D9A7A}" presName="negativeSpace" presStyleCnt="0"/>
      <dgm:spPr/>
    </dgm:pt>
    <dgm:pt modelId="{0CE0D3F7-140C-4C69-9EE3-07FEDB4D79EF}" type="pres">
      <dgm:prSet presAssocID="{B00920F7-7C0B-45B1-9412-AF807B2D9A7A}" presName="childText" presStyleLbl="conFgAcc1" presStyleIdx="5" presStyleCnt="6" custLinFactNeighborX="19974" custLinFactNeighborY="84479">
        <dgm:presLayoutVars>
          <dgm:bulletEnabled val="1"/>
        </dgm:presLayoutVars>
      </dgm:prSet>
      <dgm:spPr/>
    </dgm:pt>
  </dgm:ptLst>
  <dgm:cxnLst>
    <dgm:cxn modelId="{020AEC4D-4E10-4A1E-97EC-1D1D6D546681}" srcId="{2161C4C6-052D-40C7-A28E-1F16AC2B76A1}" destId="{63728DDD-A0BA-45DB-80FE-72A1E049EB96}" srcOrd="1" destOrd="0" parTransId="{EB488B77-8D8A-4F3F-9321-72B706A27F34}" sibTransId="{F1683681-3385-4700-94A6-BFBB543CAD20}"/>
    <dgm:cxn modelId="{F1EBF167-1876-47BD-BE3C-444CDC653AA5}" type="presOf" srcId="{ABE3376A-E8F9-4977-BC1A-975D7E839BD8}" destId="{14E99570-162F-441B-B07D-C6E3BE4B8347}" srcOrd="0" destOrd="0" presId="urn:microsoft.com/office/officeart/2005/8/layout/list1"/>
    <dgm:cxn modelId="{0995AA30-BFC0-4C1B-AF95-5BE91B50205B}" type="presOf" srcId="{2161C4C6-052D-40C7-A28E-1F16AC2B76A1}" destId="{0FD0AA42-E53C-475A-9257-796F1B893387}" srcOrd="0" destOrd="0" presId="urn:microsoft.com/office/officeart/2005/8/layout/list1"/>
    <dgm:cxn modelId="{9F6934AF-BA6E-4828-B634-5B52FEAB44D8}" type="presOf" srcId="{B00920F7-7C0B-45B1-9412-AF807B2D9A7A}" destId="{AC76464E-EFF4-496D-B838-0F46979EC8E8}" srcOrd="1" destOrd="0" presId="urn:microsoft.com/office/officeart/2005/8/layout/list1"/>
    <dgm:cxn modelId="{3B44C6EE-3972-4EB3-AF54-85C08B7F6A47}" type="presOf" srcId="{2F3B6D5A-9D24-4007-9D0C-C2D3E8B26953}" destId="{D3AC8287-D663-4E74-B6C2-9F2E97645C84}" srcOrd="0" destOrd="0" presId="urn:microsoft.com/office/officeart/2005/8/layout/list1"/>
    <dgm:cxn modelId="{B6F81B3B-DCBC-4F85-842A-D6BC130FEF99}" srcId="{2161C4C6-052D-40C7-A28E-1F16AC2B76A1}" destId="{ABE3376A-E8F9-4977-BC1A-975D7E839BD8}" srcOrd="4" destOrd="0" parTransId="{0ADB0448-A67C-497D-AA8F-F38C56980F8E}" sibTransId="{DDB0EFD3-6060-4A68-BF56-C2080A9A53D9}"/>
    <dgm:cxn modelId="{F935E39F-EB67-40ED-B68C-5C31B7B578E0}" type="presOf" srcId="{C6897C84-32B0-44DC-9BB8-CC0EF605944E}" destId="{BBC2EAF1-EB01-4835-AAA1-E09ADF37A674}" srcOrd="1" destOrd="0" presId="urn:microsoft.com/office/officeart/2005/8/layout/list1"/>
    <dgm:cxn modelId="{A90F5CD4-260A-411D-8346-E9CB3BD5C3BB}" srcId="{2161C4C6-052D-40C7-A28E-1F16AC2B76A1}" destId="{C6897C84-32B0-44DC-9BB8-CC0EF605944E}" srcOrd="0" destOrd="0" parTransId="{223755EB-AF04-4E77-8BE5-C90B39263C89}" sibTransId="{0C48EEE3-6839-4393-8C2F-8D4BEB66E1B1}"/>
    <dgm:cxn modelId="{A480A250-4040-456B-9E45-D2CEC7C1779C}" srcId="{2161C4C6-052D-40C7-A28E-1F16AC2B76A1}" destId="{C14B2F0A-8AE3-46AC-8504-0FC3988921D3}" srcOrd="2" destOrd="0" parTransId="{5C8C0BCB-CAF8-4F31-A0A6-CE59CA027056}" sibTransId="{3D864782-6FF6-4506-9DE7-8ACBEB2F9D1D}"/>
    <dgm:cxn modelId="{8D9B8FA6-62FF-426B-B347-D3038061DD25}" type="presOf" srcId="{B00920F7-7C0B-45B1-9412-AF807B2D9A7A}" destId="{53229EDB-FC9E-42A1-BB3C-567C24BF3E70}" srcOrd="0" destOrd="0" presId="urn:microsoft.com/office/officeart/2005/8/layout/list1"/>
    <dgm:cxn modelId="{F1F2A0C5-2839-460B-B79E-82D887259D14}" type="presOf" srcId="{C14B2F0A-8AE3-46AC-8504-0FC3988921D3}" destId="{8091B5AF-9FEF-4358-B3E3-70EB0E4EDE60}" srcOrd="1" destOrd="0" presId="urn:microsoft.com/office/officeart/2005/8/layout/list1"/>
    <dgm:cxn modelId="{7B1F9C25-AD4F-43F7-9A66-40E725342BA4}" type="presOf" srcId="{2F3B6D5A-9D24-4007-9D0C-C2D3E8B26953}" destId="{F564846F-B285-4DB4-BF65-50489510B5EE}" srcOrd="1" destOrd="0" presId="urn:microsoft.com/office/officeart/2005/8/layout/list1"/>
    <dgm:cxn modelId="{9F1AFBC7-B364-4098-B62A-3B342D16184C}" type="presOf" srcId="{C6897C84-32B0-44DC-9BB8-CC0EF605944E}" destId="{0D688013-15AF-4431-AAE0-28060072DB54}" srcOrd="0" destOrd="0" presId="urn:microsoft.com/office/officeart/2005/8/layout/list1"/>
    <dgm:cxn modelId="{D8FD1A41-2349-4A55-A76A-E4812E426D99}" srcId="{2161C4C6-052D-40C7-A28E-1F16AC2B76A1}" destId="{B00920F7-7C0B-45B1-9412-AF807B2D9A7A}" srcOrd="5" destOrd="0" parTransId="{8B7B8D20-17B6-47A4-9D07-F9730105DA1E}" sibTransId="{D5D1C9AB-4331-4E8B-B678-A6E8C4653D16}"/>
    <dgm:cxn modelId="{6CED3C58-474B-4678-8EBB-E7B36AA36A64}" type="presOf" srcId="{63728DDD-A0BA-45DB-80FE-72A1E049EB96}" destId="{5A044080-EAC0-4619-9070-B9EDDE933CD7}" srcOrd="0" destOrd="0" presId="urn:microsoft.com/office/officeart/2005/8/layout/list1"/>
    <dgm:cxn modelId="{BE016AAD-705D-46C0-BB29-73362B8152A3}" type="presOf" srcId="{ABE3376A-E8F9-4977-BC1A-975D7E839BD8}" destId="{BE6F2B93-1760-4ECB-BE0D-402612C25C61}" srcOrd="1" destOrd="0" presId="urn:microsoft.com/office/officeart/2005/8/layout/list1"/>
    <dgm:cxn modelId="{C0399CE3-D227-430F-9792-360DB3BF53E6}" srcId="{2161C4C6-052D-40C7-A28E-1F16AC2B76A1}" destId="{2F3B6D5A-9D24-4007-9D0C-C2D3E8B26953}" srcOrd="3" destOrd="0" parTransId="{F49FF99C-8E2C-4B32-A490-5C2701F186FC}" sibTransId="{38B1878E-B404-4EA1-AE30-9DAD5060E1C9}"/>
    <dgm:cxn modelId="{F0825426-DB71-4B92-AC87-A1BC8A040C6C}" type="presOf" srcId="{63728DDD-A0BA-45DB-80FE-72A1E049EB96}" destId="{1183D8A0-4B1C-4F27-8DB2-6000821A9DA9}" srcOrd="1" destOrd="0" presId="urn:microsoft.com/office/officeart/2005/8/layout/list1"/>
    <dgm:cxn modelId="{EC5410D1-1CE0-4897-975F-17931BA8BE6B}" type="presOf" srcId="{C14B2F0A-8AE3-46AC-8504-0FC3988921D3}" destId="{17A87F08-2FEF-4826-B5F9-9BBBF6F67E41}" srcOrd="0" destOrd="0" presId="urn:microsoft.com/office/officeart/2005/8/layout/list1"/>
    <dgm:cxn modelId="{A7C9640B-C12B-4E73-93A1-6D41BF5B53A4}" type="presParOf" srcId="{0FD0AA42-E53C-475A-9257-796F1B893387}" destId="{3B7BEE27-FF87-4DDE-B1B5-50AF4A660583}" srcOrd="0" destOrd="0" presId="urn:microsoft.com/office/officeart/2005/8/layout/list1"/>
    <dgm:cxn modelId="{174F1F15-1EB6-4E0E-B97F-77FF9B1C0C5C}" type="presParOf" srcId="{3B7BEE27-FF87-4DDE-B1B5-50AF4A660583}" destId="{0D688013-15AF-4431-AAE0-28060072DB54}" srcOrd="0" destOrd="0" presId="urn:microsoft.com/office/officeart/2005/8/layout/list1"/>
    <dgm:cxn modelId="{E0E42851-D0B2-4FC9-B6BA-274F16E8061C}" type="presParOf" srcId="{3B7BEE27-FF87-4DDE-B1B5-50AF4A660583}" destId="{BBC2EAF1-EB01-4835-AAA1-E09ADF37A674}" srcOrd="1" destOrd="0" presId="urn:microsoft.com/office/officeart/2005/8/layout/list1"/>
    <dgm:cxn modelId="{74304EEB-C1DF-4FE2-992B-7700F1D2DD7D}" type="presParOf" srcId="{0FD0AA42-E53C-475A-9257-796F1B893387}" destId="{92A3E063-4BD9-43F7-9731-BE15EAB78FAD}" srcOrd="1" destOrd="0" presId="urn:microsoft.com/office/officeart/2005/8/layout/list1"/>
    <dgm:cxn modelId="{44221E3E-9E01-453D-A939-E0160E52F9B2}" type="presParOf" srcId="{0FD0AA42-E53C-475A-9257-796F1B893387}" destId="{BFA0D2F0-A485-41FE-8EC2-379C574EBC92}" srcOrd="2" destOrd="0" presId="urn:microsoft.com/office/officeart/2005/8/layout/list1"/>
    <dgm:cxn modelId="{1ED4A731-F44B-410A-B59B-3CB33D0A163D}" type="presParOf" srcId="{0FD0AA42-E53C-475A-9257-796F1B893387}" destId="{4F89A976-735F-4D57-A28C-9F210A50EDD5}" srcOrd="3" destOrd="0" presId="urn:microsoft.com/office/officeart/2005/8/layout/list1"/>
    <dgm:cxn modelId="{3D0AC3F8-3BF9-42E7-A471-70BA6BCF15CE}" type="presParOf" srcId="{0FD0AA42-E53C-475A-9257-796F1B893387}" destId="{94BA5CA2-15C4-454E-BDA7-5B218BEEE883}" srcOrd="4" destOrd="0" presId="urn:microsoft.com/office/officeart/2005/8/layout/list1"/>
    <dgm:cxn modelId="{EE8EA8C9-6710-484A-92FD-FD7C0BA55B36}" type="presParOf" srcId="{94BA5CA2-15C4-454E-BDA7-5B218BEEE883}" destId="{5A044080-EAC0-4619-9070-B9EDDE933CD7}" srcOrd="0" destOrd="0" presId="urn:microsoft.com/office/officeart/2005/8/layout/list1"/>
    <dgm:cxn modelId="{19840614-46F7-456C-BA93-2175D1247084}" type="presParOf" srcId="{94BA5CA2-15C4-454E-BDA7-5B218BEEE883}" destId="{1183D8A0-4B1C-4F27-8DB2-6000821A9DA9}" srcOrd="1" destOrd="0" presId="urn:microsoft.com/office/officeart/2005/8/layout/list1"/>
    <dgm:cxn modelId="{5A72AC89-5CB0-4815-AEF3-3A8786DE8B96}" type="presParOf" srcId="{0FD0AA42-E53C-475A-9257-796F1B893387}" destId="{E6B7FAA7-A9D5-41DA-9A97-9886D8F016DC}" srcOrd="5" destOrd="0" presId="urn:microsoft.com/office/officeart/2005/8/layout/list1"/>
    <dgm:cxn modelId="{7C68085A-55A2-411B-B3CC-BF123C29D421}" type="presParOf" srcId="{0FD0AA42-E53C-475A-9257-796F1B893387}" destId="{AC9F6459-A854-41DC-805F-0822D921B3C6}" srcOrd="6" destOrd="0" presId="urn:microsoft.com/office/officeart/2005/8/layout/list1"/>
    <dgm:cxn modelId="{A6E6C36D-CD29-4CAB-98E2-5390B3122705}" type="presParOf" srcId="{0FD0AA42-E53C-475A-9257-796F1B893387}" destId="{3FBF3E05-DC56-4709-9BDA-E967B6B35778}" srcOrd="7" destOrd="0" presId="urn:microsoft.com/office/officeart/2005/8/layout/list1"/>
    <dgm:cxn modelId="{4BBDC64A-2410-462E-952A-CC89040B5A22}" type="presParOf" srcId="{0FD0AA42-E53C-475A-9257-796F1B893387}" destId="{4455FCE1-DBEA-4AA8-93FD-5FD1CCBF8A9B}" srcOrd="8" destOrd="0" presId="urn:microsoft.com/office/officeart/2005/8/layout/list1"/>
    <dgm:cxn modelId="{F3738417-32E1-4F6F-BB69-1F2B5B993188}" type="presParOf" srcId="{4455FCE1-DBEA-4AA8-93FD-5FD1CCBF8A9B}" destId="{17A87F08-2FEF-4826-B5F9-9BBBF6F67E41}" srcOrd="0" destOrd="0" presId="urn:microsoft.com/office/officeart/2005/8/layout/list1"/>
    <dgm:cxn modelId="{8CFCDFE7-4CE6-495B-A7EF-EFEDA19B5284}" type="presParOf" srcId="{4455FCE1-DBEA-4AA8-93FD-5FD1CCBF8A9B}" destId="{8091B5AF-9FEF-4358-B3E3-70EB0E4EDE60}" srcOrd="1" destOrd="0" presId="urn:microsoft.com/office/officeart/2005/8/layout/list1"/>
    <dgm:cxn modelId="{86EA7EF9-5D43-46AD-81BC-0BFC468E7ACF}" type="presParOf" srcId="{0FD0AA42-E53C-475A-9257-796F1B893387}" destId="{661BCE67-4422-444C-99AA-709EC5A82E07}" srcOrd="9" destOrd="0" presId="urn:microsoft.com/office/officeart/2005/8/layout/list1"/>
    <dgm:cxn modelId="{0E21C555-4133-42F4-A5F7-569C669B958A}" type="presParOf" srcId="{0FD0AA42-E53C-475A-9257-796F1B893387}" destId="{4622BA4E-E0DB-4484-BED3-9DFBE88C34D2}" srcOrd="10" destOrd="0" presId="urn:microsoft.com/office/officeart/2005/8/layout/list1"/>
    <dgm:cxn modelId="{38EC4517-A29E-4618-8B9D-B05F6B56DB0B}" type="presParOf" srcId="{0FD0AA42-E53C-475A-9257-796F1B893387}" destId="{F27CFDEA-D08B-4D3F-AD1B-85A2DA74110B}" srcOrd="11" destOrd="0" presId="urn:microsoft.com/office/officeart/2005/8/layout/list1"/>
    <dgm:cxn modelId="{836A2404-55E2-4E02-B903-27A7BF707803}" type="presParOf" srcId="{0FD0AA42-E53C-475A-9257-796F1B893387}" destId="{5C68128F-90FF-462A-99E4-5649CF643C53}" srcOrd="12" destOrd="0" presId="urn:microsoft.com/office/officeart/2005/8/layout/list1"/>
    <dgm:cxn modelId="{48D924E1-3EB4-467F-B6D2-1EFF8540815E}" type="presParOf" srcId="{5C68128F-90FF-462A-99E4-5649CF643C53}" destId="{D3AC8287-D663-4E74-B6C2-9F2E97645C84}" srcOrd="0" destOrd="0" presId="urn:microsoft.com/office/officeart/2005/8/layout/list1"/>
    <dgm:cxn modelId="{F7B7A4C2-6B26-4BAD-A94F-0A810194E680}" type="presParOf" srcId="{5C68128F-90FF-462A-99E4-5649CF643C53}" destId="{F564846F-B285-4DB4-BF65-50489510B5EE}" srcOrd="1" destOrd="0" presId="urn:microsoft.com/office/officeart/2005/8/layout/list1"/>
    <dgm:cxn modelId="{1F09A6A0-AEA7-42E1-B526-ABE1D5A94D4F}" type="presParOf" srcId="{0FD0AA42-E53C-475A-9257-796F1B893387}" destId="{34EA8A28-C750-448A-8BB6-B2520A317F8E}" srcOrd="13" destOrd="0" presId="urn:microsoft.com/office/officeart/2005/8/layout/list1"/>
    <dgm:cxn modelId="{788F3F9B-F3F2-481D-9184-E8358406519E}" type="presParOf" srcId="{0FD0AA42-E53C-475A-9257-796F1B893387}" destId="{7EC455AD-3CB1-4A35-839D-69778A363347}" srcOrd="14" destOrd="0" presId="urn:microsoft.com/office/officeart/2005/8/layout/list1"/>
    <dgm:cxn modelId="{C536EF74-5159-4260-A58E-0ADE16846D9E}" type="presParOf" srcId="{0FD0AA42-E53C-475A-9257-796F1B893387}" destId="{FD70280C-1257-4ABD-BF6E-03D89CA4DB22}" srcOrd="15" destOrd="0" presId="urn:microsoft.com/office/officeart/2005/8/layout/list1"/>
    <dgm:cxn modelId="{977B630A-7629-433B-A663-7B3A815FB805}" type="presParOf" srcId="{0FD0AA42-E53C-475A-9257-796F1B893387}" destId="{FBB85675-97F3-4133-B332-5A5221B31028}" srcOrd="16" destOrd="0" presId="urn:microsoft.com/office/officeart/2005/8/layout/list1"/>
    <dgm:cxn modelId="{99C6F0B2-5BC7-4D93-AEE4-C0ABDB4FDA1C}" type="presParOf" srcId="{FBB85675-97F3-4133-B332-5A5221B31028}" destId="{14E99570-162F-441B-B07D-C6E3BE4B8347}" srcOrd="0" destOrd="0" presId="urn:microsoft.com/office/officeart/2005/8/layout/list1"/>
    <dgm:cxn modelId="{5A7BE228-960B-43FD-9316-7E5B26A47F90}" type="presParOf" srcId="{FBB85675-97F3-4133-B332-5A5221B31028}" destId="{BE6F2B93-1760-4ECB-BE0D-402612C25C61}" srcOrd="1" destOrd="0" presId="urn:microsoft.com/office/officeart/2005/8/layout/list1"/>
    <dgm:cxn modelId="{4566EE13-A0A9-4434-A158-D37DA0022142}" type="presParOf" srcId="{0FD0AA42-E53C-475A-9257-796F1B893387}" destId="{E779901B-4163-43FC-B3A9-CC56B76268D4}" srcOrd="17" destOrd="0" presId="urn:microsoft.com/office/officeart/2005/8/layout/list1"/>
    <dgm:cxn modelId="{742C6DC2-FA7A-4F81-BCE1-D396FD4E88BB}" type="presParOf" srcId="{0FD0AA42-E53C-475A-9257-796F1B893387}" destId="{36107409-88CC-4BA9-9A26-CD9D0A8D1AC0}" srcOrd="18" destOrd="0" presId="urn:microsoft.com/office/officeart/2005/8/layout/list1"/>
    <dgm:cxn modelId="{903EE531-8100-4459-B459-B29DDDB5E673}" type="presParOf" srcId="{0FD0AA42-E53C-475A-9257-796F1B893387}" destId="{8B0865F1-C1DB-4D7D-8B13-F353E01AD4E9}" srcOrd="19" destOrd="0" presId="urn:microsoft.com/office/officeart/2005/8/layout/list1"/>
    <dgm:cxn modelId="{69E2FB61-7D03-4B89-82CB-BE08652D2C33}" type="presParOf" srcId="{0FD0AA42-E53C-475A-9257-796F1B893387}" destId="{F4D410D3-FA0C-409F-9178-A5ED2A54A502}" srcOrd="20" destOrd="0" presId="urn:microsoft.com/office/officeart/2005/8/layout/list1"/>
    <dgm:cxn modelId="{75118E2E-0714-4A57-8907-9FF734076144}" type="presParOf" srcId="{F4D410D3-FA0C-409F-9178-A5ED2A54A502}" destId="{53229EDB-FC9E-42A1-BB3C-567C24BF3E70}" srcOrd="0" destOrd="0" presId="urn:microsoft.com/office/officeart/2005/8/layout/list1"/>
    <dgm:cxn modelId="{9EB68320-35CB-4699-B1D0-8B38F8429DE1}" type="presParOf" srcId="{F4D410D3-FA0C-409F-9178-A5ED2A54A502}" destId="{AC76464E-EFF4-496D-B838-0F46979EC8E8}" srcOrd="1" destOrd="0" presId="urn:microsoft.com/office/officeart/2005/8/layout/list1"/>
    <dgm:cxn modelId="{79BCDD98-4780-43FB-87AF-EF3BB650F6EA}" type="presParOf" srcId="{0FD0AA42-E53C-475A-9257-796F1B893387}" destId="{DA531D60-2766-4C0E-92C5-EBBFEA510B0F}" srcOrd="21" destOrd="0" presId="urn:microsoft.com/office/officeart/2005/8/layout/list1"/>
    <dgm:cxn modelId="{5425E6CF-8C91-43B5-9A37-855AE1E88D5D}" type="presParOf" srcId="{0FD0AA42-E53C-475A-9257-796F1B893387}" destId="{0CE0D3F7-140C-4C69-9EE3-07FEDB4D79E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3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0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8777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895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805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56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3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93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83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172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7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048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526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711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359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218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013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9532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416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8498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90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392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71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0030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0195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1912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274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2369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671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1359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010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7800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4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620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5468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72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02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73146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0801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34828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5383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5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6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19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9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9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52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66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93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F3DD0-0A2F-4D88-9EE3-2127603DB2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C8CB1-D4F1-420C-BA1C-F08BA8C5D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stu.kg/fakultety/inzhenerno-ehkonomicheskii-fakultet/menedzhment/dokumenty?no_cache=1#c61522" TargetMode="Externa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280399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 </a:t>
            </a:r>
            <a: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выполненных индикаторах </a:t>
            </a:r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кафедры «Менеджмент» в </a:t>
            </a:r>
            <a: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г. и планируемых </a:t>
            </a:r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индикаторах </a:t>
            </a:r>
            <a: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2025 г. </a:t>
            </a:r>
            <a:r>
              <a:rPr lang="ru-RU" sz="4000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ru-RU" sz="4000" dirty="0">
                <a:solidFill>
                  <a:prstClr val="black"/>
                </a:solidFill>
                <a:latin typeface="Calibri Light" panose="020F0302020204030204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052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488" y="0"/>
            <a:ext cx="8911687" cy="72670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Программа: Социальная и развивающая среда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07862"/>
              </p:ext>
            </p:extLst>
          </p:nvPr>
        </p:nvGraphicFramePr>
        <p:xfrm>
          <a:off x="1039091" y="1314546"/>
          <a:ext cx="10661073" cy="5339219"/>
        </p:xfrm>
        <a:graphic>
          <a:graphicData uri="http://schemas.openxmlformats.org/drawingml/2006/table">
            <a:tbl>
              <a:tblPr firstRow="1" firstCol="1" bandRow="1"/>
              <a:tblGrid>
                <a:gridCol w="1969890"/>
                <a:gridCol w="2664572"/>
                <a:gridCol w="793525"/>
                <a:gridCol w="986337"/>
                <a:gridCol w="888191"/>
                <a:gridCol w="793525"/>
                <a:gridCol w="1085180"/>
                <a:gridCol w="1479853"/>
              </a:tblGrid>
              <a:tr h="7481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Базовый 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Промежуточные индикаторы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Конечные индикаторы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 исполнители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2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Совершенствование системы социально-воспитательной деятельности в университете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молодежных клубов по интересам (спортивные секции,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интеллектуальные кружки,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художественное творчество и др.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Клуб по интересам совместно с ОсОО «ДанАгроПродукты»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Внедрение эффективных форм работы со студентами и повышение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гражданской активности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патриотизма молодежи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студентов в различных молодежных форумах и   мероприятиях воспитательного, патриотического характера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Круглый стол по теме: «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Бизнес и образование: перспективы, развитие и сотрудничество»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Олимпиада по «Менеджменту»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систематического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мониторинга состояния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морально-психологического климата и студенческойсреды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и проведение анонимного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анкетирования среди студентов,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индивидуальных бесед со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студентами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ДВР, ДКО,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Антикоррупцио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нный комитет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Студенческий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анонимное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анкетирова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каждый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семестр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8" marR="60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1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5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9251" y="244240"/>
            <a:ext cx="7903549" cy="705926"/>
          </a:xfrm>
        </p:spPr>
        <p:txBody>
          <a:bodyPr/>
          <a:lstStyle/>
          <a:p>
            <a:r>
              <a:rPr lang="ru-RU" dirty="0" smtClean="0"/>
              <a:t>Стратегия развития кафедры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0818" y="1350818"/>
            <a:ext cx="10153794" cy="4987637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«Менеджмента»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ВШЭиБ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полной мере разделяет стратегические цели и задачи устойчивого развития страны определенные в Стратегии развития КГТУ им. И.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Раззакова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2023-2028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вуз твердо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привержен обеспечению устойчивости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положительного социального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 с помощью партнерских связей, исследовательской,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деятельности, вовлечения общества и передачи знаний, что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выполнением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4 Обеспечение всеохватного и справедливого качественного образования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поощрение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обучения на протяжении всей жизни для всех (ЦУР 2030).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«Менеджмент» предполагает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системного инновационного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и программы цифровой трансформации в области образования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науки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достижение системного, всеобщего качества всех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 деятельности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развитие партнерства с заинтересованными сторонами, создание условий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соответствия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мировым тенденциям в образовании и науке, интеграцию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образовательной, научной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инновационной деятельности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kstu.kg/fakultety/inzhenerno-ehkonomicheskii-fakultet/menedzhment/dokumenty?no_cache=1#c61522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910" y="267592"/>
            <a:ext cx="1134809" cy="108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8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8" y="353292"/>
            <a:ext cx="10141527" cy="122612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Матрица индикаторов мониторинга и оценки реализации программ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036763" y="1787525"/>
          <a:ext cx="9684182" cy="4737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01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580" y="0"/>
            <a:ext cx="9938511" cy="581235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</a:pPr>
            <a:r>
              <a:rPr lang="ky-KG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ПРОГРАММА: КАЧЕСТВЕННОЕ ОБРАЗОВАНИЕ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36586"/>
              </p:ext>
            </p:extLst>
          </p:nvPr>
        </p:nvGraphicFramePr>
        <p:xfrm>
          <a:off x="748146" y="581235"/>
          <a:ext cx="11159837" cy="6106650"/>
        </p:xfrm>
        <a:graphic>
          <a:graphicData uri="http://schemas.openxmlformats.org/drawingml/2006/table">
            <a:tbl>
              <a:tblPr bandRow="1"/>
              <a:tblGrid>
                <a:gridCol w="2514599"/>
                <a:gridCol w="2618510"/>
                <a:gridCol w="602672"/>
                <a:gridCol w="768928"/>
                <a:gridCol w="748145"/>
                <a:gridCol w="1707086"/>
                <a:gridCol w="2199897"/>
              </a:tblGrid>
              <a:tr h="485966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Стратегические задачи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вый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Промежуточные индикаторы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Ответственная структура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370">
                <a:tc rowSpan="3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междисциплинарных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облатом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 по базовой докторантуре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стей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ОП, в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/по профилю)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образовательных программ на стыке «областей»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УУ, Зав. кафедрой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Разработан ОП по менеджменту в строительстве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совместных междисциплинарных структурных подразделений (факультет, институт) с партнерским вузом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Зав. кафедрой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Пописаны:</a:t>
                      </a:r>
                    </a:p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Меморандум о сотрудничестве ЕНУ им. Гумилева, г. Астана</a:t>
                      </a:r>
                    </a:p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соглашение с БГУ им. К.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Карасаева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ОАиД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ОП по Менеджменту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64">
                <a:tc rowSpan="3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филиалов университета как центров подготовки кадров с учетом региональной и отраслевой специфики, развития науки и социокультурного развития регионов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совместных и\или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двудипломных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образовательных программ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Зав. кафедрой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 “Менеджмент” </a:t>
                      </a:r>
                      <a:r>
                        <a:rPr lang="ky-K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(магистратура</a:t>
                      </a:r>
                      <a:r>
                        <a:rPr lang="ky-KG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английском языке</a:t>
                      </a:r>
                      <a:r>
                        <a:rPr lang="ky-K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75">
                <a:tc rowSpan="2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</a:t>
                      </a: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практикоориентированного обучения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филиалов кафедр на базе  производственных предприятий или организаций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ОсОО “Дан Агро Продукты”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научно-практических лабораторий для решения задач по внедрению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Smart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IT,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Big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HPC,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IoT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в др. деятельностях КГТУ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Ауд 9-237, 9-238, 9-235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949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в содержание образовательных программ вопросов устойчивого развития, зеленой экономики и принципов ресурсосберегающей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ОП с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ями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устойчиво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принцип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ресурсосберегающей экономики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 ВШЭБ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66" marR="34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2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53524"/>
              </p:ext>
            </p:extLst>
          </p:nvPr>
        </p:nvGraphicFramePr>
        <p:xfrm>
          <a:off x="581890" y="616528"/>
          <a:ext cx="11159836" cy="6099048"/>
        </p:xfrm>
        <a:graphic>
          <a:graphicData uri="http://schemas.openxmlformats.org/drawingml/2006/table">
            <a:tbl>
              <a:tblPr bandRow="1"/>
              <a:tblGrid>
                <a:gridCol w="2350778"/>
                <a:gridCol w="2350778"/>
                <a:gridCol w="639023"/>
                <a:gridCol w="639023"/>
                <a:gridCol w="780438"/>
                <a:gridCol w="2199898"/>
                <a:gridCol w="2199898"/>
              </a:tblGrid>
              <a:tr h="877529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обучающимися навыков по рабочим профессиям с присвоением квалификаций, использование производственных баз передовых предприятий отрасли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 дополнительного образования в рамках сотрудничества с международными и отечественными компаниями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ЦПК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программ подготовлены на лицензирование (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PhD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4">
                <a:tc rowSpan="4"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образования в соответствии с приоритетами рынка труда и системой квалификаций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истем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обратной связи с заинтересованными сторонами (работодателями)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ungsuh" panose="02030600000101010101" pitchFamily="18" charset="-127"/>
                          <a:ea typeface="Calibri" panose="020F0502020204030204" pitchFamily="34" charset="0"/>
                          <a:cs typeface="Gungsuh" panose="02030600000101010101" pitchFamily="18" charset="-127"/>
                        </a:rPr>
                        <a:t>√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indent="-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ЦПрК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indent="-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работе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ОП, прошедших международную аккредитацию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 – НААР (1 Место в группе образовательных программ бакалавров по направлению 580200 “Менеджмент”)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истем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трудоустройства и карьерного роста выпускников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ungsuh" panose="02030600000101010101" pitchFamily="18" charset="-127"/>
                          <a:ea typeface="Calibri" panose="020F0502020204030204" pitchFamily="34" charset="0"/>
                          <a:cs typeface="Gungsuh" panose="02030600000101010101" pitchFamily="18" charset="-127"/>
                        </a:rPr>
                        <a:t>√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ЦПрК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работе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Локальные документы с учетом применения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принципов академической честности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ДКО, ДНИ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 кодекс академической честности для ППС и студентов.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4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довузовского образования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рганизационно-управленческ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ая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структур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инфраструктур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колледжей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84">
                <a:tc rowSpan="2"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 многоязычного образования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образовательных </a:t>
                      </a: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кыргызском языке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y-KG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работе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программ на иностранном языке (в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 углубленным изучением языка)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Проректор по АР, МС, директора институтов и высших школ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Напавление “Менеджмент” профиль: Управление маркетингом (с углубленным английским языком)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4" marR="4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68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706" y="0"/>
            <a:ext cx="8911687" cy="74814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Программа: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Передовая наука и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инновации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999010"/>
              </p:ext>
            </p:extLst>
          </p:nvPr>
        </p:nvGraphicFramePr>
        <p:xfrm>
          <a:off x="852054" y="935182"/>
          <a:ext cx="10827327" cy="5818491"/>
        </p:xfrm>
        <a:graphic>
          <a:graphicData uri="http://schemas.openxmlformats.org/drawingml/2006/table">
            <a:tbl>
              <a:tblPr firstRow="1" firstCol="1" bandRow="1"/>
              <a:tblGrid>
                <a:gridCol w="2339128"/>
                <a:gridCol w="2339128"/>
                <a:gridCol w="865868"/>
                <a:gridCol w="865868"/>
                <a:gridCol w="1126179"/>
                <a:gridCol w="1645578"/>
                <a:gridCol w="1645578"/>
              </a:tblGrid>
              <a:tr h="10563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Базовый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Промежуточные индикаторы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Конечные индикаторы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 исполнители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139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кадрового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потенциала научных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школ, публикационной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публикаций, индексируемых в информационно-аналитической системе научного цитирования Web of Science и Scopus за год в расчете на 1 НПР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Проректор по НР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ВШЭиБ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публикаций, индексируемых в информационно-аналитической системе цитирования РИНЦ за год в расчете на 1 НПР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Проректор по НР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научно- инновационной инфраструктуры университета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стартап - проектов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Проректор по НР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9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362" y="0"/>
            <a:ext cx="8911687" cy="58189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Программа: Усиление человеческих ресурсов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015860"/>
              </p:ext>
            </p:extLst>
          </p:nvPr>
        </p:nvGraphicFramePr>
        <p:xfrm>
          <a:off x="540325" y="1094232"/>
          <a:ext cx="11118277" cy="5117529"/>
        </p:xfrm>
        <a:graphic>
          <a:graphicData uri="http://schemas.openxmlformats.org/drawingml/2006/table">
            <a:tbl>
              <a:tblPr firstRow="1" firstCol="1" bandRow="1"/>
              <a:tblGrid>
                <a:gridCol w="2441111"/>
                <a:gridCol w="2441111"/>
                <a:gridCol w="903619"/>
                <a:gridCol w="903619"/>
                <a:gridCol w="1175279"/>
                <a:gridCol w="1626769"/>
                <a:gridCol w="1626769"/>
              </a:tblGrid>
              <a:tr h="5547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Базовый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Промежуточные индикаторы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Конечные индикаторы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 исполнители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73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Непрерывное развитие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кадрового состава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 и работников, повысивших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квалификацию по курсам IT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ЦПК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6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 и работников, повысивших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квалификацию по языковым курсам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ЦПК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ППС, повысившего квалификацию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 прошедшего стажировку в зарубежных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странах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Проректор по АР, МС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56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Усиление профессорско-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преподавательского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зарубежных профессоров –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преподавателей, приглашенных в учебных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целях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преподавателей-практиков, приглашенных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привлеченных талантов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7" marR="6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9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10964285" cy="74814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Программа: Расширение международного сотрудничества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012020"/>
              </p:ext>
            </p:extLst>
          </p:nvPr>
        </p:nvGraphicFramePr>
        <p:xfrm>
          <a:off x="955966" y="1620981"/>
          <a:ext cx="10702634" cy="4842163"/>
        </p:xfrm>
        <a:graphic>
          <a:graphicData uri="http://schemas.openxmlformats.org/drawingml/2006/table">
            <a:tbl>
              <a:tblPr firstRow="1" firstCol="1" bandRow="1"/>
              <a:tblGrid>
                <a:gridCol w="1977570"/>
                <a:gridCol w="2674960"/>
                <a:gridCol w="796618"/>
                <a:gridCol w="990182"/>
                <a:gridCol w="891653"/>
                <a:gridCol w="1089410"/>
                <a:gridCol w="796618"/>
                <a:gridCol w="1485623"/>
              </a:tblGrid>
              <a:tr h="21520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Базовый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Промежуточные индикаторы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Конечные индикаторы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 исполнители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2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Международное разнообразие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иностранных студентов КГТУ разных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национальностей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ОМС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кол-во иностранных студентов и магистрантов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0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707" y="0"/>
            <a:ext cx="8911687" cy="80983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Программа: Цифровой университет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459102"/>
              </p:ext>
            </p:extLst>
          </p:nvPr>
        </p:nvGraphicFramePr>
        <p:xfrm>
          <a:off x="706581" y="1392382"/>
          <a:ext cx="10827327" cy="4987637"/>
        </p:xfrm>
        <a:graphic>
          <a:graphicData uri="http://schemas.openxmlformats.org/drawingml/2006/table">
            <a:tbl>
              <a:tblPr firstRow="1" firstCol="1" bandRow="1"/>
              <a:tblGrid>
                <a:gridCol w="1983001"/>
                <a:gridCol w="2682307"/>
                <a:gridCol w="798806"/>
                <a:gridCol w="992903"/>
                <a:gridCol w="894102"/>
                <a:gridCol w="1291403"/>
                <a:gridCol w="893402"/>
                <a:gridCol w="1291403"/>
              </a:tblGrid>
              <a:tr h="15346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Базовый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Промежуточные индикаторы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Конечные индикаторы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 исполнители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9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Эффективное взаимодействие университета 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СМЭВ «Түндүк» 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внедрение Системы электронного документооборота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“Infodocs” (СЭД)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взаимодействия с информационными системами управления органов исполнительной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Дирекция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ВШЭиБ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Тундук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«Налоговая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деклорация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1152</Words>
  <Application>Microsoft Office PowerPoint</Application>
  <PresentationFormat>Широкоэкранный</PresentationFormat>
  <Paragraphs>331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Gungsuh</vt:lpstr>
      <vt:lpstr>Arial</vt:lpstr>
      <vt:lpstr>Calibri</vt:lpstr>
      <vt:lpstr>Calibri Light</vt:lpstr>
      <vt:lpstr>Century Gothic</vt:lpstr>
      <vt:lpstr>Times New Roman</vt:lpstr>
      <vt:lpstr>Wingdings 3</vt:lpstr>
      <vt:lpstr>Легкий дым</vt:lpstr>
      <vt:lpstr>1_Легкий дым</vt:lpstr>
      <vt:lpstr>2_Легкий дым</vt:lpstr>
      <vt:lpstr>  Отчет о выполненных индикаторах кафедры «Менеджмент» в 2024 г. и планируемых индикаторах на 2025 г.  </vt:lpstr>
      <vt:lpstr>Стратегия развития кафедры</vt:lpstr>
      <vt:lpstr>Матрица индикаторов мониторинга и оценки реализации программ </vt:lpstr>
      <vt:lpstr>ПРОГРАММА: КАЧЕСТВЕННОЕ ОБРАЗОВАНИЕ </vt:lpstr>
      <vt:lpstr>Презентация PowerPoint</vt:lpstr>
      <vt:lpstr>Программа: Передовая наука и инновации</vt:lpstr>
      <vt:lpstr>Программа: Усиление человеческих ресурсов </vt:lpstr>
      <vt:lpstr>Программа: Расширение международного сотрудничества </vt:lpstr>
      <vt:lpstr>Программа: Цифровой университет </vt:lpstr>
      <vt:lpstr>Программа: Социальная и развивающая среда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Мен</dc:creator>
  <cp:lastModifiedBy>Мен</cp:lastModifiedBy>
  <cp:revision>4</cp:revision>
  <dcterms:created xsi:type="dcterms:W3CDTF">2025-01-24T09:29:38Z</dcterms:created>
  <dcterms:modified xsi:type="dcterms:W3CDTF">2025-01-24T09:49:05Z</dcterms:modified>
</cp:coreProperties>
</file>