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7" r:id="rId4"/>
    <p:sldId id="258" r:id="rId5"/>
    <p:sldId id="259" r:id="rId6"/>
    <p:sldId id="273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75" r:id="rId16"/>
    <p:sldId id="276" r:id="rId17"/>
    <p:sldId id="277" r:id="rId18"/>
    <p:sldId id="278" r:id="rId19"/>
    <p:sldId id="279" r:id="rId20"/>
    <p:sldId id="280" r:id="rId21"/>
    <p:sldId id="269" r:id="rId22"/>
    <p:sldId id="270" r:id="rId23"/>
    <p:sldId id="271" r:id="rId24"/>
    <p:sldId id="272" r:id="rId25"/>
    <p:sldId id="264" r:id="rId26"/>
    <p:sldId id="27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../media/image4.png"/><Relationship Id="rId20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2.png"/><Relationship Id="rId18" Type="http://schemas.openxmlformats.org/officeDocument/2006/relationships/image" Target="../media/image1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>
            <a:fillRect/>
          </a:stretch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1.jpeg"/><Relationship Id="rId6" Type="http://schemas.openxmlformats.org/officeDocument/2006/relationships/image" Target="../media/image80.jpeg"/><Relationship Id="rId5" Type="http://schemas.openxmlformats.org/officeDocument/2006/relationships/image" Target="../media/image7.jpeg"/><Relationship Id="rId4" Type="http://schemas.openxmlformats.org/officeDocument/2006/relationships/image" Target="../media/image79.jpeg"/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2" Type="http://schemas.openxmlformats.org/officeDocument/2006/relationships/image" Target="../media/image97.png"/><Relationship Id="rId1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jpeg"/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jpeg"/><Relationship Id="rId7" Type="http://schemas.openxmlformats.org/officeDocument/2006/relationships/image" Target="../media/image31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7268" y="1136002"/>
            <a:ext cx="10733064" cy="5638800"/>
          </a:xfrm>
        </p:spPr>
        <p:txBody>
          <a:bodyPr anchor="t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КЫРГЫЗСКИЙ ГОСУДАРСТВЕННЫЙ ТЕХНИЧЕСКИЙ УНИВЕРСИТЕТ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И.РАЗЗАКОВА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прохождении стажировки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Джусупова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М.А.,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Кайыпова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Н.У.,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Орозбеков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Д.О.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слушателя дополнительной профессиональной программы (дополнительное-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профессиольное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образование)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безопасности гидросооружений путем осуществления их мониторинга и проведения обследований»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2025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2"/>
          <a:stretch>
            <a:fillRect/>
          </a:stretch>
        </p:blipFill>
        <p:spPr>
          <a:xfrm>
            <a:off x="8236972" y="136849"/>
            <a:ext cx="1404380" cy="858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025" y="136849"/>
            <a:ext cx="883947" cy="866451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940" y="145272"/>
            <a:ext cx="2470860" cy="858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9300" y="224118"/>
            <a:ext cx="5905501" cy="944282"/>
          </a:xfrm>
        </p:spPr>
        <p:txBody>
          <a:bodyPr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демонстрационных класса «Гидротехнических сооружений»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/>
          <p:nvPr/>
        </p:nvSpPr>
        <p:spPr>
          <a:xfrm>
            <a:off x="2832098" y="1462368"/>
            <a:ext cx="3740151" cy="18142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Галимов Илья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Мидхатович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кандидат технических наук, доцент, 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заместитель заведующего кафедрой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Гидравлики и Гидротехнического строительства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898" y="1041400"/>
            <a:ext cx="2235200" cy="223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855" y="1168400"/>
            <a:ext cx="4057650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23" y="3429000"/>
            <a:ext cx="6108705" cy="3276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8425" y="0"/>
            <a:ext cx="883947" cy="86645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rcRect t="15143" r="15339" b="7634"/>
          <a:stretch>
            <a:fillRect/>
          </a:stretch>
        </p:blipFill>
        <p:spPr>
          <a:xfrm>
            <a:off x="254869" y="198893"/>
            <a:ext cx="3178177" cy="377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rcRect t="36297" b="20555"/>
          <a:stretch>
            <a:fillRect/>
          </a:stretch>
        </p:blipFill>
        <p:spPr>
          <a:xfrm>
            <a:off x="123822" y="3971468"/>
            <a:ext cx="4686237" cy="2696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rcRect l="2222" t="5556" r="8889" b="17037"/>
          <a:stretch>
            <a:fillRect/>
          </a:stretch>
        </p:blipFill>
        <p:spPr>
          <a:xfrm>
            <a:off x="4810058" y="4110404"/>
            <a:ext cx="3508441" cy="2534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rcRect l="6250" t="1296" r="14166"/>
          <a:stretch>
            <a:fillRect/>
          </a:stretch>
        </p:blipFill>
        <p:spPr>
          <a:xfrm>
            <a:off x="9684720" y="1275434"/>
            <a:ext cx="2502536" cy="2696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rcRect t="20926"/>
          <a:stretch>
            <a:fillRect/>
          </a:stretch>
        </p:blipFill>
        <p:spPr>
          <a:xfrm>
            <a:off x="3433046" y="252196"/>
            <a:ext cx="6251674" cy="370759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8499" y="4110404"/>
            <a:ext cx="3749679" cy="249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425" y="0"/>
            <a:ext cx="883947" cy="86645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0" y="152399"/>
            <a:ext cx="2774950" cy="3699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00" y="152399"/>
            <a:ext cx="4690534" cy="3517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258" y="243414"/>
            <a:ext cx="2638426" cy="3426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rcRect l="4861" t="14816" r="11111" b="8518"/>
          <a:stretch>
            <a:fillRect/>
          </a:stretch>
        </p:blipFill>
        <p:spPr>
          <a:xfrm>
            <a:off x="133350" y="3852332"/>
            <a:ext cx="4169632" cy="2853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rcRect l="2500" t="13149" b="19073"/>
          <a:stretch>
            <a:fillRect/>
          </a:stretch>
        </p:blipFill>
        <p:spPr>
          <a:xfrm>
            <a:off x="4325937" y="3852332"/>
            <a:ext cx="4690534" cy="2762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rcRect t="12037" b="12593"/>
          <a:stretch>
            <a:fillRect/>
          </a:stretch>
        </p:blipFill>
        <p:spPr>
          <a:xfrm>
            <a:off x="9039426" y="3670299"/>
            <a:ext cx="3020386" cy="3035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425" y="0"/>
            <a:ext cx="883947" cy="86645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rcRect l="1605" t="7037" b="5000"/>
          <a:stretch>
            <a:fillRect/>
          </a:stretch>
        </p:blipFill>
        <p:spPr>
          <a:xfrm>
            <a:off x="165101" y="244062"/>
            <a:ext cx="5232400" cy="6369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rcRect t="7118" r="12083"/>
          <a:stretch>
            <a:fillRect/>
          </a:stretch>
        </p:blipFill>
        <p:spPr>
          <a:xfrm>
            <a:off x="5397501" y="244062"/>
            <a:ext cx="5104902" cy="362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 t="17279"/>
          <a:stretch>
            <a:fillRect/>
          </a:stretch>
        </p:blipFill>
        <p:spPr>
          <a:xfrm>
            <a:off x="5953794" y="3865162"/>
            <a:ext cx="4853409" cy="278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8425" y="0"/>
            <a:ext cx="883947" cy="86645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8383" y="224118"/>
            <a:ext cx="7155234" cy="995082"/>
          </a:xfrm>
        </p:spPr>
        <p:txBody>
          <a:bodyPr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научно-исследовательской кафедрой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«Технологии вяжущих веществ и бетонов»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8425" y="0"/>
            <a:ext cx="883947" cy="866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32" y="1219200"/>
            <a:ext cx="1945368" cy="2666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/>
          <p:nvPr/>
        </p:nvSpPr>
        <p:spPr>
          <a:xfrm>
            <a:off x="2171700" y="1435100"/>
            <a:ext cx="3418168" cy="24501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Самченко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Светлана Васильевна</a:t>
            </a:r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И.о. заведующего кафедрой технологии вяжущих 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Профессор кафедры технологии вяжущих веществ и бетонов, доктор технических наук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800" dirty="0"/>
          </a:p>
        </p:txBody>
      </p:sp>
      <p:sp>
        <p:nvSpPr>
          <p:cNvPr id="8" name="Заголовок 1"/>
          <p:cNvSpPr txBox="1"/>
          <p:nvPr/>
        </p:nvSpPr>
        <p:spPr>
          <a:xfrm>
            <a:off x="0" y="3605829"/>
            <a:ext cx="5384525" cy="1739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Тематика научных исследований: расширяющиеся и напрягающие цементы, формирование структуры цементного камня, состав и свойства специальных цементов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8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rcRect t="18999" b="6731"/>
          <a:stretch>
            <a:fillRect/>
          </a:stretch>
        </p:blipFill>
        <p:spPr>
          <a:xfrm>
            <a:off x="5589868" y="1219200"/>
            <a:ext cx="6476657" cy="3607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 txBox="1"/>
          <p:nvPr/>
        </p:nvSpPr>
        <p:spPr>
          <a:xfrm>
            <a:off x="44387" y="4882980"/>
            <a:ext cx="12103225" cy="19750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                                                                                     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Направления научной деятельности: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Зависимость свойств бетонов от их структуры;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Повышение водонепроницаемости бетона в условиях влажного жаркого климата;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Повышение стойкости железобетона морских гидротехнических сооружений в условиях влажного жаркого климата;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Повышение эксплуатационных свойств гидротехнических бетонов путем модификации их структуры комплексной добавкой;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Структура и свойства крупноразмерных керамических строительных изделий и технология их производства.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8425" y="0"/>
            <a:ext cx="883947" cy="866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 l="5228" r="4036"/>
          <a:stretch>
            <a:fillRect/>
          </a:stretch>
        </p:blipFill>
        <p:spPr>
          <a:xfrm>
            <a:off x="5512597" y="1205076"/>
            <a:ext cx="6439483" cy="5322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28" y="204624"/>
            <a:ext cx="5392969" cy="425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36" y="4457698"/>
            <a:ext cx="4235563" cy="2312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4930" y="906285"/>
            <a:ext cx="3570289" cy="1400530"/>
          </a:xfrm>
        </p:spPr>
        <p:txBody>
          <a:bodyPr/>
          <a:lstStyle/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Швецова Виктория Андреевна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Заведующий лабораторией  кафедры технологии вяжущих веществ и бетонов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rcRect t="4970" b="6802"/>
          <a:stretch>
            <a:fillRect/>
          </a:stretch>
        </p:blipFill>
        <p:spPr>
          <a:xfrm>
            <a:off x="304800" y="158752"/>
            <a:ext cx="2174486" cy="2552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219" y="1347788"/>
            <a:ext cx="6206067" cy="4848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14" y="2649033"/>
            <a:ext cx="5400286" cy="4050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8425" y="0"/>
            <a:ext cx="883947" cy="86645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8425" y="0"/>
            <a:ext cx="883947" cy="866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 l="5443" r="8489"/>
          <a:stretch>
            <a:fillRect/>
          </a:stretch>
        </p:blipFill>
        <p:spPr>
          <a:xfrm>
            <a:off x="-1" y="51024"/>
            <a:ext cx="4838377" cy="4216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rcRect l="5893" r="33748"/>
          <a:stretch>
            <a:fillRect/>
          </a:stretch>
        </p:blipFill>
        <p:spPr>
          <a:xfrm>
            <a:off x="119628" y="4175354"/>
            <a:ext cx="2159000" cy="2682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640" y="1123950"/>
            <a:ext cx="7052732" cy="535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rcRect t="23449" b="10070"/>
          <a:stretch>
            <a:fillRect/>
          </a:stretch>
        </p:blipFill>
        <p:spPr>
          <a:xfrm>
            <a:off x="2379725" y="4335577"/>
            <a:ext cx="2538818" cy="236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rcRect t="17151" b="38518"/>
          <a:stretch>
            <a:fillRect/>
          </a:stretch>
        </p:blipFill>
        <p:spPr>
          <a:xfrm>
            <a:off x="3517901" y="4361660"/>
            <a:ext cx="3765550" cy="2225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6" y="84937"/>
            <a:ext cx="28575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 l="13750" t="13334" r="18889" b="3703"/>
          <a:stretch>
            <a:fillRect/>
          </a:stretch>
        </p:blipFill>
        <p:spPr>
          <a:xfrm>
            <a:off x="234951" y="4039708"/>
            <a:ext cx="2959100" cy="2733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rcRect t="16409" b="7317"/>
          <a:stretch>
            <a:fillRect/>
          </a:stretch>
        </p:blipFill>
        <p:spPr>
          <a:xfrm>
            <a:off x="3517901" y="101600"/>
            <a:ext cx="4146550" cy="4217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1" y="1202538"/>
            <a:ext cx="4438649" cy="538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8425" y="0"/>
            <a:ext cx="883947" cy="86645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2655" y="290469"/>
            <a:ext cx="2706689" cy="575982"/>
          </a:xfrm>
        </p:spPr>
        <p:txBody>
          <a:bodyPr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процесс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8425" y="0"/>
            <a:ext cx="883947" cy="866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55" y="3414458"/>
            <a:ext cx="2525695" cy="3367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550" y="3443542"/>
            <a:ext cx="2525695" cy="3367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076" y="1654196"/>
            <a:ext cx="3420455" cy="4560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8699" y="1654196"/>
            <a:ext cx="3366446" cy="4488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rcRect t="25765"/>
          <a:stretch>
            <a:fillRect/>
          </a:stretch>
        </p:blipFill>
        <p:spPr>
          <a:xfrm>
            <a:off x="290458" y="706583"/>
            <a:ext cx="4915845" cy="2736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650" y="570075"/>
            <a:ext cx="11442699" cy="5595333"/>
          </a:xfrm>
        </p:spPr>
        <p:txBody>
          <a:bodyPr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Цель стажировки: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теоретических знаний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Ознакомление с современными методами теоретических знаний и практических навыков по обеспечению безопасности гидротехнических сооружений (ГТС) путём проведения мониторинга и технических обследований.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стажировки: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нормативно-правовой базой в области обеспечения безопасности ГТС. 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-Изучение методов и средств мониторинга состояния сооружений. 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-Участие в практических мероприятиях по техническому обследованию ГТС. 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-Анализ рисков, выявление дефектов и разработка рекомендаций по их устранению. 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-Освоение основ составления отчётов по результатам мониторинга и обследований. 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-Повышение уровня профессиональной подготовки в сфере эксплуатации и безопасности гидросооружений.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75725" y="136850"/>
            <a:ext cx="883947" cy="86645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552" y="186018"/>
            <a:ext cx="7918847" cy="1109382"/>
          </a:xfrm>
        </p:spPr>
        <p:txBody>
          <a:bodyPr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научно-исследовательского института  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«Строительных материалов и технологии строительство»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rcRect t="4389" b="6601"/>
          <a:stretch>
            <a:fillRect/>
          </a:stretch>
        </p:blipFill>
        <p:spPr>
          <a:xfrm>
            <a:off x="173106" y="1295400"/>
            <a:ext cx="2325948" cy="2845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/>
          <p:nvPr/>
        </p:nvSpPr>
        <p:spPr>
          <a:xfrm>
            <a:off x="3460353" y="2586318"/>
            <a:ext cx="4553347" cy="27095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3148" y="1506240"/>
            <a:ext cx="38227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Адамцевич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Алексей Олегович 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кандидат технических наук,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директор НИИ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СМиТ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8904" y="2616500"/>
            <a:ext cx="503555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Ключевые области научных интересов: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Новые строительные материалы и технологии строительства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Аддитивные технологии в строительстве (строительная 3D-печать)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Data Science и Machine Learning в строительстве и строительном материаловедении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Организация строительного производства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Сухие строительные смеси и бетоны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Органические и минеральные добавки в бетоны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Термический анализ и калориметрия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Долговечность строительных материалов и управление старением строительных конструкций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147" y="2239342"/>
            <a:ext cx="4538043" cy="3403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8425" y="0"/>
            <a:ext cx="883947" cy="86645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100" y="127000"/>
            <a:ext cx="4131733" cy="309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833" y="127000"/>
            <a:ext cx="4131733" cy="309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3225800"/>
            <a:ext cx="4622800" cy="346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566" y="1050601"/>
            <a:ext cx="3598334" cy="3098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8425" y="0"/>
            <a:ext cx="883947" cy="8664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7900" y="3276600"/>
            <a:ext cx="3589867" cy="3416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rcRect l="25555" t="29630" b="37222"/>
          <a:stretch>
            <a:fillRect/>
          </a:stretch>
        </p:blipFill>
        <p:spPr>
          <a:xfrm>
            <a:off x="8470694" y="4333550"/>
            <a:ext cx="3598333" cy="235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8425" y="0"/>
            <a:ext cx="883947" cy="866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27" y="101600"/>
            <a:ext cx="4250267" cy="318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988" y="101600"/>
            <a:ext cx="4163527" cy="318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33" y="3289300"/>
            <a:ext cx="4250267" cy="346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3414" y="1200150"/>
            <a:ext cx="3463939" cy="4565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rcRect t="29070"/>
          <a:stretch>
            <a:fillRect/>
          </a:stretch>
        </p:blipFill>
        <p:spPr>
          <a:xfrm>
            <a:off x="4457699" y="3429000"/>
            <a:ext cx="4076816" cy="3275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8425" y="0"/>
            <a:ext cx="883947" cy="866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28" y="101600"/>
            <a:ext cx="4514850" cy="654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rcRect l="21528" b="11765"/>
          <a:stretch>
            <a:fillRect/>
          </a:stretch>
        </p:blipFill>
        <p:spPr>
          <a:xfrm>
            <a:off x="4812279" y="101600"/>
            <a:ext cx="4331722" cy="3133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0896" y="1443954"/>
            <a:ext cx="2872919" cy="3855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rcRect l="8974" t="33535" r="5064" b="5772"/>
          <a:stretch>
            <a:fillRect/>
          </a:stretch>
        </p:blipFill>
        <p:spPr>
          <a:xfrm>
            <a:off x="4756826" y="3235482"/>
            <a:ext cx="4331722" cy="3520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2411" y="109984"/>
            <a:ext cx="6923089" cy="512482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работа на базе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LMS Moodle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8425" y="0"/>
            <a:ext cx="883947" cy="866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7" y="622465"/>
            <a:ext cx="4411085" cy="3453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 t="19028" b="9717"/>
          <a:stretch>
            <a:fillRect/>
          </a:stretch>
        </p:blipFill>
        <p:spPr>
          <a:xfrm>
            <a:off x="8624066" y="4131844"/>
            <a:ext cx="3072634" cy="2726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653" y="1169764"/>
            <a:ext cx="3874538" cy="5166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6600" y="1169764"/>
            <a:ext cx="3502500" cy="2905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rcRect t="39752" b="6852"/>
          <a:stretch>
            <a:fillRect/>
          </a:stretch>
        </p:blipFill>
        <p:spPr>
          <a:xfrm>
            <a:off x="495300" y="4171821"/>
            <a:ext cx="3618478" cy="2576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7576" y="1570318"/>
            <a:ext cx="9036845" cy="1058582"/>
          </a:xfrm>
        </p:spPr>
        <p:txBody>
          <a:bodyPr/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100" y="2527300"/>
            <a:ext cx="5537200" cy="4152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rcRect l="247" t="5926" r="16790" b="-5926"/>
          <a:stretch>
            <a:fillRect/>
          </a:stretch>
        </p:blipFill>
        <p:spPr>
          <a:xfrm>
            <a:off x="6095999" y="2527300"/>
            <a:ext cx="5531556" cy="444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8425" y="0"/>
            <a:ext cx="883947" cy="86645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460" y="223599"/>
            <a:ext cx="10185400" cy="1312583"/>
          </a:xfrm>
        </p:spPr>
        <p:txBody>
          <a:bodyPr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исследовательский Московский государственный строительный университет (НИУ МГСУ, Москва, РФ)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«Гидравлики и гидротехнического строительства»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/>
          <p:nvPr/>
        </p:nvSpPr>
        <p:spPr>
          <a:xfrm>
            <a:off x="1943306" y="1586607"/>
            <a:ext cx="3822701" cy="21880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Козлов Дмитрий Вячеславович </a:t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Заведующий кафедрой</a:t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Гидравлики и Гидротехнического строительства, </a:t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доктор технических наук, профессор,</a:t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член-корреспондент РААСН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651" y="1536182"/>
            <a:ext cx="1718502" cy="2288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160" y="1610822"/>
            <a:ext cx="1644092" cy="2188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/>
          <p:nvPr/>
        </p:nvSpPr>
        <p:spPr>
          <a:xfrm>
            <a:off x="7540970" y="1662545"/>
            <a:ext cx="4172088" cy="21880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Джумагулова Назира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Тентимишовна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кандидат технических наук, доцент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8425" y="0"/>
            <a:ext cx="883947" cy="866451"/>
          </a:xfrm>
          <a:prstGeom prst="rect">
            <a:avLst/>
          </a:prstGeom>
        </p:spPr>
      </p:pic>
      <p:sp>
        <p:nvSpPr>
          <p:cNvPr id="14" name="Заголовок 1"/>
          <p:cNvSpPr txBox="1"/>
          <p:nvPr/>
        </p:nvSpPr>
        <p:spPr>
          <a:xfrm>
            <a:off x="89106" y="4027734"/>
            <a:ext cx="5308601" cy="24873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История кафедры Гидравлики и гидротехнического строительства (</a:t>
            </a:r>
            <a:r>
              <a:rPr lang="ru-RU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ГиГС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 НИУ МГСУ начинается с 1931 г., когда в МИСИ были образованы три кафедры (гидротехнических сооружений, гидравлики, использования водной энергии), а в 1943 г. - кафедра водного хозяйства и морских портов, объединенные поэтапно в 2013–2016 гг. в одну крупную кафедру университета.</a:t>
            </a:r>
            <a:endParaRPr lang="ru-RU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rcRect t="7985"/>
          <a:stretch>
            <a:fillRect/>
          </a:stretch>
        </p:blipFill>
        <p:spPr>
          <a:xfrm>
            <a:off x="5383150" y="3873494"/>
            <a:ext cx="4508294" cy="2509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Заголовок 1"/>
          <p:cNvSpPr txBox="1"/>
          <p:nvPr/>
        </p:nvSpPr>
        <p:spPr>
          <a:xfrm>
            <a:off x="9851488" y="4142013"/>
            <a:ext cx="2315113" cy="14205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ППС кафедры                       Гидравлики и Гидротехнического строительства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"/>
          <a:srcRect r="3818"/>
          <a:stretch>
            <a:fillRect/>
          </a:stretch>
        </p:blipFill>
        <p:spPr>
          <a:xfrm>
            <a:off x="288824" y="55253"/>
            <a:ext cx="4867376" cy="6747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900" y="3762375"/>
            <a:ext cx="4127500" cy="309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8425" y="0"/>
            <a:ext cx="883947" cy="8664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150" y="111843"/>
            <a:ext cx="4997450" cy="3748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2511" y="147918"/>
            <a:ext cx="2655889" cy="525182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стажировки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54013" y="699009"/>
          <a:ext cx="10002099" cy="5942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2540"/>
                <a:gridCol w="8879559"/>
              </a:tblGrid>
              <a:tr h="271690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деятельности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7495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17.11.2025 г.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Ознакомление материально-технической оснащенности кафедры «Гидравлики и гидротехнического строительства». Составление плана стажировки, формирование личных целей стажировки.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Нормативная документация в области обеспечения безопасности ГТС. Аварии на грунтовых ГТС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18.11.2025 г.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безопасности ГТС. Параметры волны прорыва; определение ущерба. Методики расчетов. Сценарии аварий на ГТС. Наиболее вероятные, наиболее тяжелые. Расчет размера вероятного вреда в результате аварии на ГТС 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8834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19.11.2025 г.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Расчет размера вероятного вреда в результате аварии на ГТС. Обследование грунтовых и бетонных гидросооружений. Обследование малых ГТС.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1690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20.11.2025 г.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 эксплуатации гидросооружений. Эксплуатация и безопасность гидротехнических сооружений.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4517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21.11.2025 г.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Закон о безопасности гидротехнических сооружений. О федеральном государственном надзоре в области безопасности гидротехнических сооружений. Об утверждении Правил консервации и ликвидации гидротехнического сооружения. Методика определения расчета размера вероятного вреда. Градостроительный кодекс. О декларировании безопасности гидротехнических сооружений. ПОСТАНОВЛЕНИЕ от 5 октября 2020 года № 1606. ПРИКАЗ от 1 декабря 2020 года № 478.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от 1 октября 2020 года № 1589. ПОСТАНОВЛЕНИЕ от 3 октября 2020 года № 1596.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0392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24.11.2025 г.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Гидротехнические сооружения – общие сведения. Классификация ГТС. Условия работы ГТС; нагрузки и воздействия. Бетонные Плотины. Грунтовые плотины. Водосбросы. Водосливы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8834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25.11.2025 г.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Гидравлика открытых потоков. Гидравлический прыжок Водобойные сооружения. Бетонные водосливные плотины на нескальных основаниях. Береговые водосбросы. Особенности работы и проектирования береговых водосбросов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1690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26.11.2025 г.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Затворы водосбросных сооружений. Гидроэнергетика. Богучанская ГЭС. Восстановление Саяно-Шушенской ГЭС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8834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27.11.2025 г.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Саяно-Шушенская ГЭС проблемы и их решения. Хвостохранилища и накопители отходов. Государственная политика в сфере противодействия. Гидрологическая и техническая безопасность гидросооружений. Безопасность гидротехнических объектов.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0187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28.11.2025 г.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Контрольное тестирование. 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8425" y="0"/>
            <a:ext cx="883947" cy="866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27" y="101600"/>
            <a:ext cx="4103203" cy="398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43" y="3990242"/>
            <a:ext cx="4576971" cy="2867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901342"/>
            <a:ext cx="5020740" cy="2956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830" y="417637"/>
            <a:ext cx="6280526" cy="3256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3376" y="1401108"/>
            <a:ext cx="3125562" cy="1864217"/>
          </a:xfrm>
        </p:spPr>
        <p:txBody>
          <a:bodyPr/>
          <a:lstStyle/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Брянская Юлия Вадимовна  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доктор технических наук, доцент, профессор 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кафедры Гидравлики и Гидротехнического строительства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8425" y="0"/>
            <a:ext cx="883947" cy="866451"/>
          </a:xfrm>
          <a:prstGeom prst="rect">
            <a:avLst/>
          </a:prstGeom>
        </p:spPr>
      </p:pic>
      <p:sp>
        <p:nvSpPr>
          <p:cNvPr id="5" name="Заголовок 1"/>
          <p:cNvSpPr txBox="1"/>
          <p:nvPr/>
        </p:nvSpPr>
        <p:spPr>
          <a:xfrm>
            <a:off x="2730500" y="230025"/>
            <a:ext cx="6731000" cy="10204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научно-образовательным центром «Гидромеханика и гидравлика»</a:t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11" y="956158"/>
            <a:ext cx="1646750" cy="2472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980" y="1250507"/>
            <a:ext cx="6826392" cy="5119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Изображение 5" descr="5296271181298209063"/>
          <p:cNvPicPr>
            <a:picLocks noChangeAspect="1"/>
          </p:cNvPicPr>
          <p:nvPr/>
        </p:nvPicPr>
        <p:blipFill>
          <a:blip r:embed="rId4"/>
          <a:srcRect t="26514" b="7726"/>
          <a:stretch>
            <a:fillRect/>
          </a:stretch>
        </p:blipFill>
        <p:spPr>
          <a:xfrm>
            <a:off x="1540510" y="3776980"/>
            <a:ext cx="3153410" cy="27654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1682" y="331082"/>
            <a:ext cx="6013017" cy="659517"/>
          </a:xfrm>
        </p:spPr>
        <p:txBody>
          <a:bodyPr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Гидравлический лоток с переменным уклоном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8425" y="0"/>
            <a:ext cx="883947" cy="866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611" y="1146975"/>
            <a:ext cx="4224987" cy="5609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27" y="249446"/>
            <a:ext cx="3309613" cy="2468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02" y="2857981"/>
            <a:ext cx="2924175" cy="389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907" y="866451"/>
            <a:ext cx="3997037" cy="5890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4331" y="112544"/>
            <a:ext cx="6834189" cy="519614"/>
          </a:xfrm>
        </p:spPr>
        <p:txBody>
          <a:bodyPr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Лабораторный стенд для изучения гидротурбин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8425" y="0"/>
            <a:ext cx="883947" cy="8664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4250" t="7301" r="34644" b="12200"/>
          <a:stretch>
            <a:fillRect/>
          </a:stretch>
        </p:blipFill>
        <p:spPr>
          <a:xfrm>
            <a:off x="119628" y="562630"/>
            <a:ext cx="2414014" cy="3514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4644" t="17101" r="34644" b="20601"/>
          <a:stretch>
            <a:fillRect/>
          </a:stretch>
        </p:blipFill>
        <p:spPr>
          <a:xfrm>
            <a:off x="203412" y="4035069"/>
            <a:ext cx="2330230" cy="2658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585" y="567719"/>
            <a:ext cx="4475441" cy="3356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474" y="562630"/>
            <a:ext cx="2517437" cy="3356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rcRect t="7869" b="16815"/>
          <a:stretch>
            <a:fillRect/>
          </a:stretch>
        </p:blipFill>
        <p:spPr>
          <a:xfrm>
            <a:off x="6491015" y="4035069"/>
            <a:ext cx="2645572" cy="2656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7585" y="3955928"/>
            <a:ext cx="3603841" cy="2702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2278" y="4109489"/>
            <a:ext cx="2645572" cy="2501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/>
          <a:srcRect l="35038" t="28300" r="35037" b="24800"/>
          <a:stretch>
            <a:fillRect/>
          </a:stretch>
        </p:blipFill>
        <p:spPr>
          <a:xfrm>
            <a:off x="9807359" y="1735687"/>
            <a:ext cx="2268937" cy="2025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6457</Words>
  <Application>WPS Presentation</Application>
  <PresentationFormat>Широкоэкранный</PresentationFormat>
  <Paragraphs>117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Arial</vt:lpstr>
      <vt:lpstr>SimSun</vt:lpstr>
      <vt:lpstr>Wingdings</vt:lpstr>
      <vt:lpstr>Wingdings 3</vt:lpstr>
      <vt:lpstr>Arial</vt:lpstr>
      <vt:lpstr>Times New Roman</vt:lpstr>
      <vt:lpstr>Calibri</vt:lpstr>
      <vt:lpstr>Calibri</vt:lpstr>
      <vt:lpstr>Times New Roman</vt:lpstr>
      <vt:lpstr>Microsoft YaHei</vt:lpstr>
      <vt:lpstr>Arial Unicode MS</vt:lpstr>
      <vt:lpstr>Century Gothic</vt:lpstr>
      <vt:lpstr>Ион</vt:lpstr>
      <vt:lpstr>КЫРГЫЗСКИЙ ГОСУДАРСТВЕННЫЙ ТЕХНИЧЕСКИЙ УНИВЕРСИТЕТ  ИМЕНИ И.РАЗЗАКОВА  ОТЧЕТ о прохождении стажировки   Джусупова М.А., Кайыпова Н.У., Орозбеков Д.О.  слушателя дополнительной профессиональной программы (дополнительное- профессиольное образование)  «Обеспечение безопасности гидросооружений путем осуществления их мониторинга и проведения обследований»  ноябрь 2025 </vt:lpstr>
      <vt:lpstr>                                                           Цель стажировки:         Приобретение теоретических знаний: Ознакомление с современными методами теоретических знаний и практических навыков по обеспечению безопасности гидротехнических сооружений (ГТС) путём проведения мониторинга и технических обследований.          Задачи стажировки:  -Ознакомление с нормативно-правовой базой в области обеспечения безопасности ГТС.   -Изучение методов и средств мониторинга состояния сооружений.   -Участие в практических мероприятиях по техническому обследованию ГТС.   -Анализ рисков, выявление дефектов и разработка рекомендаций по их устранению.   -Освоение основ составления отчётов по результатам мониторинга и обследований.   -Повышение уровня профессиональной подготовки в сфере эксплуатации и безопасности гидросооружений.</vt:lpstr>
      <vt:lpstr>Национальный исследовательский Московский государственный строительный университет (НИУ МГСУ, Москва, РФ) Кафедра «Гидравлики и гидротехнического строительства»       </vt:lpstr>
      <vt:lpstr>PowerPoint 演示文稿</vt:lpstr>
      <vt:lpstr>План стажировки</vt:lpstr>
      <vt:lpstr>PowerPoint 演示文稿</vt:lpstr>
      <vt:lpstr>Брянская Юлия Вадимовна   доктор технических наук, доцент, профессор  кафедры Гидравлики и Гидротехнического строительства</vt:lpstr>
      <vt:lpstr>Гидравлический лоток с переменным уклоном </vt:lpstr>
      <vt:lpstr>Лабораторный стенд для изучения гидротурбин </vt:lpstr>
      <vt:lpstr>Ознакомление демонстрационных класса «Гидротехнических сооружений»</vt:lpstr>
      <vt:lpstr>PowerPoint 演示文稿</vt:lpstr>
      <vt:lpstr>PowerPoint 演示文稿</vt:lpstr>
      <vt:lpstr>PowerPoint 演示文稿</vt:lpstr>
      <vt:lpstr>Ознакомление научно-исследовательской кафедрой  «Технологии вяжущих веществ и бетонов»</vt:lpstr>
      <vt:lpstr>PowerPoint 演示文稿</vt:lpstr>
      <vt:lpstr>Швецова Виктория Андреевна  Заведующий лабораторией  кафедры технологии вяжущих веществ и бетонов </vt:lpstr>
      <vt:lpstr>PowerPoint 演示文稿</vt:lpstr>
      <vt:lpstr>PowerPoint 演示文稿</vt:lpstr>
      <vt:lpstr>Учебный процесс</vt:lpstr>
      <vt:lpstr>Ознакомление научно-исследовательского института    «Строительных материалов и технологии строительство»</vt:lpstr>
      <vt:lpstr>PowerPoint 演示文稿</vt:lpstr>
      <vt:lpstr>PowerPoint 演示文稿</vt:lpstr>
      <vt:lpstr>PowerPoint 演示文稿</vt:lpstr>
      <vt:lpstr>Самостоятельная работа на базе LMS Moodle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Адил Нурлан уулу</dc:creator>
  <cp:lastModifiedBy>User</cp:lastModifiedBy>
  <cp:revision>32</cp:revision>
  <dcterms:created xsi:type="dcterms:W3CDTF">2025-11-23T08:06:00Z</dcterms:created>
  <dcterms:modified xsi:type="dcterms:W3CDTF">2025-12-08T10:32:28Z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95C65521A948473B9952DDA16FB50439_12</vt:lpwstr>
  </property>
  <property fmtid="{D5CDD505-2E9C-101B-9397-08002B2CF9AE}" pid="3" name="KSOProductBuildVer">
    <vt:lpwstr>1049-12.2.0.23155</vt:lpwstr>
  </property>
</Properties>
</file>