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2"/>
  </p:notesMasterIdLst>
  <p:sldIdLst>
    <p:sldId id="256" r:id="rId2"/>
    <p:sldId id="367" r:id="rId3"/>
    <p:sldId id="411" r:id="rId4"/>
    <p:sldId id="400" r:id="rId5"/>
    <p:sldId id="410" r:id="rId6"/>
    <p:sldId id="409" r:id="rId7"/>
    <p:sldId id="412" r:id="rId8"/>
    <p:sldId id="413" r:id="rId9"/>
    <p:sldId id="414" r:id="rId10"/>
    <p:sldId id="419" r:id="rId11"/>
    <p:sldId id="420" r:id="rId12"/>
    <p:sldId id="421" r:id="rId13"/>
    <p:sldId id="407" r:id="rId14"/>
    <p:sldId id="422" r:id="rId15"/>
    <p:sldId id="375" r:id="rId16"/>
    <p:sldId id="379" r:id="rId17"/>
    <p:sldId id="376" r:id="rId18"/>
    <p:sldId id="377" r:id="rId19"/>
    <p:sldId id="386" r:id="rId20"/>
    <p:sldId id="389" r:id="rId21"/>
    <p:sldId id="395" r:id="rId22"/>
    <p:sldId id="405" r:id="rId23"/>
    <p:sldId id="402" r:id="rId24"/>
    <p:sldId id="403" r:id="rId25"/>
    <p:sldId id="404" r:id="rId26"/>
    <p:sldId id="417" r:id="rId27"/>
    <p:sldId id="415" r:id="rId28"/>
    <p:sldId id="416" r:id="rId29"/>
    <p:sldId id="418" r:id="rId30"/>
    <p:sldId id="337" r:id="rId3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6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000066"/>
    <a:srgbClr val="333399"/>
    <a:srgbClr val="3366FF"/>
    <a:srgbClr val="3333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9"/>
    <p:restoredTop sz="95331"/>
  </p:normalViewPr>
  <p:slideViewPr>
    <p:cSldViewPr showGuides="1">
      <p:cViewPr varScale="1">
        <p:scale>
          <a:sx n="80" d="100"/>
          <a:sy n="80" d="100"/>
        </p:scale>
        <p:origin x="15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508274-0583-4099-B797-B07AB29675B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</a:t>
            </a:fld>
            <a:endParaRPr lang="ru-RU" altLang="ru-RU" sz="1200" dirty="0"/>
          </a:p>
        </p:txBody>
      </p:sp>
      <p:sp>
        <p:nvSpPr>
          <p:cNvPr id="512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10</a:t>
            </a:fld>
            <a:endParaRPr lang="ru-RU" altLang="ru-RU" sz="1200" dirty="0"/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082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11</a:t>
            </a:fld>
            <a:endParaRPr lang="ru-RU" altLang="ru-RU" sz="1200" dirty="0"/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75591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12</a:t>
            </a:fld>
            <a:endParaRPr lang="ru-RU" altLang="ru-RU" sz="1200" dirty="0"/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6298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13</a:t>
            </a:fld>
            <a:endParaRPr lang="ru-RU" altLang="ru-RU" sz="1200" dirty="0"/>
          </a:p>
        </p:txBody>
      </p:sp>
      <p:sp>
        <p:nvSpPr>
          <p:cNvPr id="4608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14</a:t>
            </a:fld>
            <a:endParaRPr lang="ru-RU" altLang="ru-RU" sz="1200" dirty="0"/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3192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15</a:t>
            </a:fld>
            <a:endParaRPr lang="ru-RU" altLang="ru-RU" sz="1200" dirty="0"/>
          </a:p>
        </p:txBody>
      </p:sp>
      <p:sp>
        <p:nvSpPr>
          <p:cNvPr id="2355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16</a:t>
            </a:fld>
            <a:endParaRPr lang="ru-RU" altLang="ru-RU" sz="1200" dirty="0"/>
          </a:p>
        </p:txBody>
      </p:sp>
      <p:sp>
        <p:nvSpPr>
          <p:cNvPr id="2560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17</a:t>
            </a:fld>
            <a:endParaRPr lang="ru-RU" altLang="ru-RU" sz="1200" dirty="0"/>
          </a:p>
        </p:txBody>
      </p:sp>
      <p:sp>
        <p:nvSpPr>
          <p:cNvPr id="2765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18</a:t>
            </a:fld>
            <a:endParaRPr lang="ru-RU" altLang="ru-RU" sz="1200" dirty="0"/>
          </a:p>
        </p:txBody>
      </p:sp>
      <p:sp>
        <p:nvSpPr>
          <p:cNvPr id="2969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19</a:t>
            </a:fld>
            <a:endParaRPr lang="ru-RU" altLang="ru-RU" sz="1200" dirty="0"/>
          </a:p>
        </p:txBody>
      </p:sp>
      <p:sp>
        <p:nvSpPr>
          <p:cNvPr id="317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</a:t>
            </a:fld>
            <a:endParaRPr lang="ru-RU" altLang="ru-RU" sz="1200" dirty="0"/>
          </a:p>
        </p:txBody>
      </p:sp>
      <p:sp>
        <p:nvSpPr>
          <p:cNvPr id="717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20</a:t>
            </a:fld>
            <a:endParaRPr lang="ru-RU" altLang="ru-RU" sz="1200" dirty="0"/>
          </a:p>
        </p:txBody>
      </p:sp>
      <p:sp>
        <p:nvSpPr>
          <p:cNvPr id="3379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21</a:t>
            </a:fld>
            <a:endParaRPr lang="ru-RU" altLang="ru-RU" sz="1200" dirty="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22</a:t>
            </a:fld>
            <a:endParaRPr lang="ru-RU" altLang="ru-RU" sz="1200" dirty="0"/>
          </a:p>
        </p:txBody>
      </p:sp>
      <p:sp>
        <p:nvSpPr>
          <p:cNvPr id="3789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23</a:t>
            </a:fld>
            <a:endParaRPr lang="ru-RU" altLang="ru-RU" sz="1200" dirty="0"/>
          </a:p>
        </p:txBody>
      </p:sp>
      <p:sp>
        <p:nvSpPr>
          <p:cNvPr id="3993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24</a:t>
            </a:fld>
            <a:endParaRPr lang="ru-RU" altLang="ru-RU" sz="1200" dirty="0"/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25</a:t>
            </a:fld>
            <a:endParaRPr lang="ru-RU" altLang="ru-RU" sz="1200" dirty="0"/>
          </a:p>
        </p:txBody>
      </p:sp>
      <p:sp>
        <p:nvSpPr>
          <p:cNvPr id="4403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26</a:t>
            </a:fld>
            <a:endParaRPr lang="ru-RU" altLang="ru-RU" sz="1200" dirty="0"/>
          </a:p>
        </p:txBody>
      </p:sp>
      <p:sp>
        <p:nvSpPr>
          <p:cNvPr id="4403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436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defTabSz="948055">
              <a:spcBef>
                <a:spcPct val="0"/>
              </a:spcBef>
            </a:pPr>
            <a:fld id="{9A0DB2DC-4C9A-4742-B13C-FB6460FD3503}" type="slidenum">
              <a:rPr lang="en-US" altLang="ru-RU" dirty="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fld>
            <a:endParaRPr lang="en-US" altLang="ru-RU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>
              <a:ea typeface="Arial" panose="020B0604020202020204" pitchFamily="34" charset="0"/>
            </a:endParaRPr>
          </a:p>
        </p:txBody>
      </p:sp>
      <p:sp>
        <p:nvSpPr>
          <p:cNvPr id="9221" name="Нижний колонтитул 1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>
              <a:spcBef>
                <a:spcPct val="0"/>
              </a:spcBef>
            </a:pPr>
            <a:r>
              <a:rPr lang="ru-RU" altLang="ru-RU" dirty="0">
                <a:cs typeface="Arial" panose="020B0604020202020204" pitchFamily="34" charset="0"/>
              </a:rPr>
              <a:t>© Чымыров А.У., КГУСТА</a:t>
            </a:r>
            <a:endParaRPr lang="en-US" altLang="ru-RU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4</a:t>
            </a:fld>
            <a:endParaRPr lang="ru-RU" altLang="ru-RU" sz="1200" dirty="0"/>
          </a:p>
        </p:txBody>
      </p:sp>
      <p:sp>
        <p:nvSpPr>
          <p:cNvPr id="1126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5</a:t>
            </a:fld>
            <a:endParaRPr lang="ru-RU" altLang="ru-RU" sz="1200" dirty="0"/>
          </a:p>
        </p:txBody>
      </p:sp>
      <p:sp>
        <p:nvSpPr>
          <p:cNvPr id="1331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6</a:t>
            </a:fld>
            <a:endParaRPr lang="ru-RU" altLang="ru-RU" sz="1200" dirty="0"/>
          </a:p>
        </p:txBody>
      </p:sp>
      <p:sp>
        <p:nvSpPr>
          <p:cNvPr id="1536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7</a:t>
            </a:fld>
            <a:endParaRPr lang="ru-RU" altLang="ru-RU" sz="1200" dirty="0"/>
          </a:p>
        </p:txBody>
      </p:sp>
      <p:sp>
        <p:nvSpPr>
          <p:cNvPr id="1741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8</a:t>
            </a:fld>
            <a:endParaRPr lang="ru-RU" altLang="ru-RU" sz="1200" dirty="0"/>
          </a:p>
        </p:txBody>
      </p:sp>
      <p:sp>
        <p:nvSpPr>
          <p:cNvPr id="1945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/>
              <a:t>9</a:t>
            </a:fld>
            <a:endParaRPr lang="ru-RU" altLang="ru-RU" sz="1200" dirty="0"/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2056" name="Group 3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buNone/>
                  <a:defRPr/>
                </a:pPr>
                <a:endPara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buNone/>
                  <a:defRPr/>
                </a:pPr>
                <a:endPara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7" name="Group 6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buNone/>
                  <a:defRPr/>
                </a:pPr>
                <a:endPara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folHlink"/>
                  </a:buClr>
                  <a:buSzPct val="60000"/>
                  <a:buFont typeface="Symbol" panose="05050102010706020507" pitchFamily="18" charset="2"/>
                  <a:buNone/>
                  <a:defRPr/>
                </a:pPr>
                <a:endParaRPr kumimoji="0" lang="ru-RU" altLang="ru-RU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buNone/>
                <a:defRPr/>
              </a:pPr>
              <a:endPara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buNone/>
                <a:defRPr/>
              </a:pPr>
              <a:endPara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folHlink"/>
                </a:buClr>
                <a:buSzPct val="60000"/>
                <a:buFont typeface="Symbol" panose="05050102010706020507" pitchFamily="18" charset="2"/>
                <a:buNone/>
                <a:defRPr/>
              </a:pPr>
              <a:endPara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2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49EC174-A8F3-4289-9124-B7EA0F47A99D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Symbol" panose="05050102010706020507" pitchFamily="18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33" name="Rectangle 9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34" name="Rectangle 10"/>
          <p:cNvSpPr>
            <a:spLocks noGrp="1"/>
          </p:cNvSpPr>
          <p:nvPr>
            <p:ph type="body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400">
                <a:latin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D19B52-2629-43C1-9CF1-A317B3DB5D1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ulan.chortombaev@kstu.k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1260475" y="390525"/>
            <a:ext cx="6191250" cy="677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 typeface="Symbol" panose="05050102010706020507" pitchFamily="18" charset="2"/>
              <a:buNone/>
            </a:pPr>
            <a:r>
              <a:rPr lang="ru-RU" altLang="ru-RU" sz="1400" b="1" dirty="0">
                <a:solidFill>
                  <a:schemeClr val="tx2"/>
                </a:solidFill>
                <a:latin typeface="Arial" panose="020B0604020202020204" pitchFamily="34" charset="0"/>
              </a:rPr>
              <a:t>Кыргыз Республикасынын билим берүү жана илим министрлиги</a:t>
            </a:r>
          </a:p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Министерство образования и науки Кыргызской Республики</a:t>
            </a:r>
          </a:p>
        </p:txBody>
      </p:sp>
      <p:pic>
        <p:nvPicPr>
          <p:cNvPr id="409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74638"/>
            <a:ext cx="863600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675" y="381000"/>
            <a:ext cx="973138" cy="64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Text Box 15"/>
          <p:cNvSpPr txBox="1"/>
          <p:nvPr/>
        </p:nvSpPr>
        <p:spPr>
          <a:xfrm>
            <a:off x="4175125" y="5788025"/>
            <a:ext cx="4968875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 err="1" smtClean="0">
                <a:latin typeface="Arial" panose="020B0604020202020204" pitchFamily="34" charset="0"/>
              </a:rPr>
              <a:t>Чортомбаев</a:t>
            </a:r>
            <a:r>
              <a:rPr lang="ru-RU" altLang="ru-RU" sz="1200" b="1" dirty="0" smtClean="0">
                <a:latin typeface="Arial" panose="020B0604020202020204" pitchFamily="34" charset="0"/>
              </a:rPr>
              <a:t> Улан </a:t>
            </a:r>
            <a:r>
              <a:rPr lang="ru-RU" altLang="ru-RU" sz="1200" b="1" dirty="0" err="1" smtClean="0">
                <a:latin typeface="Arial" panose="020B0604020202020204" pitchFamily="34" charset="0"/>
              </a:rPr>
              <a:t>Тыргоотович</a:t>
            </a:r>
            <a:r>
              <a:rPr lang="ru-RU" altLang="ru-RU" sz="1200" dirty="0" smtClean="0">
                <a:latin typeface="Arial" panose="020B0604020202020204" pitchFamily="34" charset="0"/>
              </a:rPr>
              <a:t> </a:t>
            </a:r>
            <a:endParaRPr lang="ru-RU" altLang="ru-RU" sz="1200" dirty="0">
              <a:latin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 smtClean="0">
                <a:latin typeface="Arial" panose="020B0604020202020204" pitchFamily="34" charset="0"/>
              </a:rPr>
              <a:t>д.э.н</a:t>
            </a:r>
            <a:r>
              <a:rPr lang="ru-RU" altLang="ru-RU" sz="1200" dirty="0">
                <a:latin typeface="Arial" panose="020B0604020202020204" pitchFamily="34" charset="0"/>
              </a:rPr>
              <a:t>., </a:t>
            </a:r>
            <a:r>
              <a:rPr lang="ru-RU" altLang="ru-RU" sz="1200" dirty="0" err="1" smtClean="0">
                <a:latin typeface="Arial" panose="020B0604020202020204" pitchFamily="34" charset="0"/>
              </a:rPr>
              <a:t>и.о</a:t>
            </a:r>
            <a:r>
              <a:rPr lang="ru-RU" altLang="ru-RU" sz="1200" dirty="0" smtClean="0">
                <a:latin typeface="Arial" panose="020B0604020202020204" pitchFamily="34" charset="0"/>
              </a:rPr>
              <a:t>. заведующий </a:t>
            </a:r>
            <a:r>
              <a:rPr lang="ru-RU" altLang="ru-RU" sz="1200" dirty="0">
                <a:latin typeface="Arial" panose="020B0604020202020204" pitchFamily="34" charset="0"/>
              </a:rPr>
              <a:t>кафедрой </a:t>
            </a:r>
            <a:endParaRPr lang="ru-RU" altLang="ru-RU" sz="1200" dirty="0" smtClean="0">
              <a:latin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Arial" panose="020B0604020202020204" pitchFamily="34" charset="0"/>
                <a:hlinkClick r:id="rId5"/>
              </a:rPr>
              <a:t>ulan.chortombaev@kstu.kg</a:t>
            </a:r>
            <a:r>
              <a:rPr lang="en-US" sz="1200" dirty="0">
                <a:latin typeface="Arial" panose="020B0604020202020204" pitchFamily="34" charset="0"/>
              </a:rPr>
              <a:t> 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4103" name="Rectangle 39"/>
          <p:cNvSpPr>
            <a:spLocks noGrp="1"/>
          </p:cNvSpPr>
          <p:nvPr>
            <p:ph type="ctrTitle"/>
          </p:nvPr>
        </p:nvSpPr>
        <p:spPr>
          <a:xfrm>
            <a:off x="874961" y="1717396"/>
            <a:ext cx="7237412" cy="468312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</a:pPr>
            <a:r>
              <a:rPr lang="ru-RU" altLang="ru-RU" sz="1600" b="1" dirty="0" smtClean="0">
                <a:latin typeface="Arial" panose="020B0604020202020204" pitchFamily="34" charset="0"/>
              </a:rPr>
              <a:t>И. </a:t>
            </a:r>
            <a:r>
              <a:rPr lang="ru-RU" altLang="ru-RU" sz="1600" b="1" dirty="0" err="1" smtClean="0">
                <a:latin typeface="Arial" panose="020B0604020202020204" pitchFamily="34" charset="0"/>
              </a:rPr>
              <a:t>Раззаков</a:t>
            </a:r>
            <a:r>
              <a:rPr lang="ru-RU" altLang="ru-RU" sz="1600" b="1" kern="1200" dirty="0" smtClean="0">
                <a:latin typeface="Arial" panose="020B0604020202020204" pitchFamily="34" charset="0"/>
              </a:rPr>
              <a:t> </a:t>
            </a:r>
            <a:r>
              <a:rPr lang="ru-RU" altLang="ru-RU" sz="1600" b="1" kern="1200" dirty="0">
                <a:latin typeface="Arial" panose="020B0604020202020204" pitchFamily="34" charset="0"/>
              </a:rPr>
              <a:t>ат. Кыргыз </a:t>
            </a:r>
            <a:r>
              <a:rPr lang="ru-RU" altLang="ru-RU" sz="1600" b="1" kern="1200" dirty="0" err="1">
                <a:latin typeface="Arial" panose="020B0604020202020204" pitchFamily="34" charset="0"/>
              </a:rPr>
              <a:t>мамлекеттик</a:t>
            </a:r>
            <a:r>
              <a:rPr lang="ru-RU" altLang="ru-RU" sz="1600" b="1" kern="1200" dirty="0">
                <a:latin typeface="Arial" panose="020B0604020202020204" pitchFamily="34" charset="0"/>
              </a:rPr>
              <a:t> </a:t>
            </a:r>
            <a:r>
              <a:rPr lang="ru-RU" altLang="ru-RU" sz="1600" b="1" dirty="0" err="1" smtClean="0">
                <a:latin typeface="Arial" panose="020B0604020202020204" pitchFamily="34" charset="0"/>
              </a:rPr>
              <a:t>техникалык</a:t>
            </a:r>
            <a:r>
              <a:rPr lang="ru-RU" altLang="ru-RU" sz="1600" b="1" kern="1200" dirty="0" smtClean="0">
                <a:latin typeface="Arial" panose="020B0604020202020204" pitchFamily="34" charset="0"/>
              </a:rPr>
              <a:t> </a:t>
            </a:r>
            <a:r>
              <a:rPr lang="ru-RU" altLang="ru-RU" sz="1600" b="1" kern="1200" dirty="0">
                <a:latin typeface="Arial" panose="020B0604020202020204" pitchFamily="34" charset="0"/>
              </a:rPr>
              <a:t>университети</a:t>
            </a:r>
            <a:endParaRPr lang="ru-RU" altLang="ru-RU" sz="1600" kern="1200" dirty="0">
              <a:latin typeface="Arial" panose="020B0604020202020204" pitchFamily="34" charset="0"/>
            </a:endParaRPr>
          </a:p>
        </p:txBody>
      </p:sp>
      <p:pic>
        <p:nvPicPr>
          <p:cNvPr id="4104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3965575"/>
            <a:ext cx="3529012" cy="2478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Rectangle 39"/>
          <p:cNvSpPr txBox="1"/>
          <p:nvPr/>
        </p:nvSpPr>
        <p:spPr>
          <a:xfrm>
            <a:off x="900113" y="2147608"/>
            <a:ext cx="7237412" cy="315051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1600" dirty="0" smtClean="0">
                <a:solidFill>
                  <a:schemeClr val="tx2"/>
                </a:solidFill>
                <a:latin typeface="Arial" panose="020B0604020202020204" pitchFamily="34" charset="0"/>
              </a:rPr>
              <a:t>технический университет им. И. </a:t>
            </a:r>
            <a:r>
              <a:rPr lang="ru-RU" altLang="ru-RU" sz="16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Раззакова</a:t>
            </a:r>
            <a:endParaRPr lang="ru-RU" altLang="ru-RU" sz="1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07" name="Rectangle 40"/>
          <p:cNvSpPr txBox="1"/>
          <p:nvPr/>
        </p:nvSpPr>
        <p:spPr>
          <a:xfrm>
            <a:off x="4175125" y="4003607"/>
            <a:ext cx="4517776" cy="108440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О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бразовательные программы и  международные 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проекты 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кафедры 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«Геодезия и </a:t>
            </a:r>
            <a:r>
              <a:rPr lang="ru-RU" altLang="ru-R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геоинформатика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»</a:t>
            </a:r>
          </a:p>
          <a:p>
            <a:pPr marL="0" lvl="0" indent="0" algn="ctr" eaLnBrk="1" hangingPunct="1">
              <a:lnSpc>
                <a:spcPct val="80000"/>
              </a:lnSpc>
              <a:buNone/>
            </a:pP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endParaRPr lang="ru-RU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4108" name="Rectangle 40"/>
          <p:cNvSpPr txBox="1"/>
          <p:nvPr/>
        </p:nvSpPr>
        <p:spPr>
          <a:xfrm>
            <a:off x="605086" y="2623296"/>
            <a:ext cx="7777162" cy="64326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buNone/>
            </a:pPr>
            <a:r>
              <a:rPr lang="ru-RU" altLang="ru-RU" sz="1600" b="1" dirty="0" smtClean="0">
                <a:solidFill>
                  <a:srgbClr val="333399"/>
                </a:solidFill>
                <a:latin typeface="Arial" panose="020B0604020202020204" pitchFamily="34" charset="0"/>
              </a:rPr>
              <a:t>Н. </a:t>
            </a:r>
            <a:r>
              <a:rPr lang="ru-RU" altLang="ru-RU" sz="1600" b="1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</a:t>
            </a:r>
            <a:r>
              <a:rPr lang="ru-RU" altLang="ru-RU" sz="1600" b="1" dirty="0" smtClean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ат</a:t>
            </a:r>
            <a:r>
              <a:rPr lang="ru-RU" altLang="ru-RU" sz="1600" b="1" dirty="0" smtClean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1600" b="1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</a:t>
            </a:r>
            <a:r>
              <a:rPr lang="ru-RU" altLang="ru-RU" sz="1600" b="1" dirty="0" smtClean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инженердик</a:t>
            </a:r>
            <a:r>
              <a:rPr lang="ru-RU" altLang="ru-RU" sz="1600" b="1" dirty="0" smtClean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курулуш</a:t>
            </a:r>
            <a:r>
              <a:rPr lang="ru-RU" altLang="ru-RU" sz="16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smtClean="0">
                <a:solidFill>
                  <a:srgbClr val="333399"/>
                </a:solidFill>
                <a:latin typeface="Arial" panose="020B0604020202020204" pitchFamily="34" charset="0"/>
              </a:rPr>
              <a:t>институту</a:t>
            </a:r>
            <a:endParaRPr lang="ru-RU" altLang="ru-RU" sz="1600" b="1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80000"/>
              </a:lnSpc>
              <a:buNone/>
            </a:pPr>
            <a:r>
              <a:rPr lang="ru-RU" altLang="ru-RU" sz="14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4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4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ru-RU" altLang="ru-RU" sz="14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Kyrgyz State Technical Universi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60331"/>
            <a:ext cx="654171" cy="6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10</a:t>
            </a:fld>
            <a:endParaRPr lang="ru-RU" altLang="ru-RU" sz="1400" dirty="0"/>
          </a:p>
        </p:txBody>
      </p:sp>
      <p:sp>
        <p:nvSpPr>
          <p:cNvPr id="20486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магистратуры </a:t>
            </a:r>
            <a:r>
              <a:rPr lang="en-US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520500 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«</a:t>
            </a:r>
            <a:r>
              <a:rPr lang="ky-KG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Картография и геоинформатика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»,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профиль: «</a:t>
            </a:r>
            <a:r>
              <a:rPr lang="ru-RU" altLang="ru-RU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Геоинформатика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Прямоугольник 1"/>
          <p:cNvSpPr/>
          <p:nvPr/>
        </p:nvSpPr>
        <p:spPr>
          <a:xfrm>
            <a:off x="530225" y="2911475"/>
            <a:ext cx="8334375" cy="418576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ЦЕЛИ ОБУЧЕНИЯ</a:t>
            </a:r>
            <a:r>
              <a:rPr lang="ru-RU" altLang="ru-RU" sz="1600" b="1" dirty="0" smtClean="0">
                <a:latin typeface="Arial" panose="020B0604020202020204" pitchFamily="34" charset="0"/>
              </a:rPr>
              <a:t>: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800" b="1" dirty="0" smtClean="0">
                <a:latin typeface="Arial" panose="020B0604020202020204" pitchFamily="34" charset="0"/>
              </a:rPr>
              <a:t>Цель 1. </a:t>
            </a:r>
            <a:r>
              <a:rPr lang="ru-RU" sz="1800" dirty="0">
                <a:latin typeface="Arial" panose="020B0604020202020204" pitchFamily="34" charset="0"/>
              </a:rPr>
              <a:t>Подготовка магистров, обладающих углубленной научной и педагогической подготовкой, способных сформулировать и решать современные научные и практические проблемы в науке и на производстве, разрабатывать  стратегические подходы  решения научно-исследовательских задач в области </a:t>
            </a:r>
            <a:r>
              <a:rPr lang="ru-RU" sz="1800" dirty="0" err="1">
                <a:latin typeface="Arial" panose="020B0604020202020204" pitchFamily="34" charset="0"/>
              </a:rPr>
              <a:t>геоинформатики</a:t>
            </a:r>
            <a:r>
              <a:rPr lang="ru-RU" sz="1800" dirty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800" b="1" dirty="0" smtClean="0">
                <a:latin typeface="Arial" panose="020B0604020202020204" pitchFamily="34" charset="0"/>
              </a:rPr>
              <a:t>Цель 2</a:t>
            </a:r>
            <a:r>
              <a:rPr lang="ru-RU" sz="1800" b="1" dirty="0">
                <a:latin typeface="Arial" panose="020B0604020202020204" pitchFamily="34" charset="0"/>
              </a:rPr>
              <a:t>. </a:t>
            </a:r>
            <a:r>
              <a:rPr lang="ru-RU" sz="1800" dirty="0">
                <a:latin typeface="Arial" panose="020B0604020202020204" pitchFamily="34" charset="0"/>
              </a:rPr>
              <a:t>Подготовка магистров с высоким уровнем профессиональной культуры, владеющих государственным, официальным и одним иностранным языками, со знаниями правовых норм и умеющих работать в коллективе. 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800" b="1" dirty="0" smtClean="0">
                <a:latin typeface="Arial" panose="020B0604020202020204" pitchFamily="34" charset="0"/>
              </a:rPr>
              <a:t>Цель 3. </a:t>
            </a:r>
            <a:r>
              <a:rPr lang="ru-RU" sz="1800" dirty="0">
                <a:latin typeface="Arial" panose="020B0604020202020204" pitchFamily="34" charset="0"/>
              </a:rPr>
              <a:t>Обучение и формирование навыков для успешной работы выпускников в избранной сфере деятельности с универсальными и предметно-специализированными компетенциями, способствующими их социальной мобильности и устойчивости на рынке труда.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11</a:t>
            </a:fld>
            <a:endParaRPr lang="ru-RU" altLang="ru-RU" sz="1400" dirty="0"/>
          </a:p>
        </p:txBody>
      </p:sp>
      <p:sp>
        <p:nvSpPr>
          <p:cNvPr id="20486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магистратуры </a:t>
            </a:r>
            <a:r>
              <a:rPr lang="en-US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520500 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«</a:t>
            </a:r>
            <a:r>
              <a:rPr lang="ky-KG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Картография и геоинформатика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»,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профиль: «</a:t>
            </a:r>
            <a:r>
              <a:rPr lang="ru-RU" altLang="ru-RU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Геоинформатика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Прямоугольник 1"/>
          <p:cNvSpPr/>
          <p:nvPr/>
        </p:nvSpPr>
        <p:spPr>
          <a:xfrm>
            <a:off x="251520" y="2737090"/>
            <a:ext cx="8703568" cy="41088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РЕЗУЛЬТАТЫ ОБУЧЕНИЯ (1-10</a:t>
            </a:r>
            <a:r>
              <a:rPr lang="ru-RU" altLang="ru-RU" sz="1600" b="1" dirty="0" smtClean="0">
                <a:latin typeface="Arial" panose="020B0604020202020204" pitchFamily="34" charset="0"/>
              </a:rPr>
              <a:t>):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endParaRPr lang="ru-RU" altLang="ru-RU" sz="1600" b="1" dirty="0"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 smtClean="0">
                <a:latin typeface="Arial" panose="020B0604020202020204" pitchFamily="34" charset="0"/>
              </a:rPr>
              <a:t>РО-1</a:t>
            </a:r>
            <a:r>
              <a:rPr lang="ru-RU" sz="1600" b="1" dirty="0">
                <a:latin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</a:rPr>
              <a:t>Уметь систематизировать  основные закономерности развития науки и техники, анализировать исторические и философские  подходы  к изучению развития картографии и </a:t>
            </a:r>
            <a:r>
              <a:rPr lang="ru-RU" sz="1600" dirty="0" err="1">
                <a:latin typeface="Arial" panose="020B0604020202020204" pitchFamily="34" charset="0"/>
              </a:rPr>
              <a:t>геоинформатики</a:t>
            </a:r>
            <a:r>
              <a:rPr lang="ru-RU" sz="1600" dirty="0">
                <a:latin typeface="Arial" panose="020B0604020202020204" pitchFamily="34" charset="0"/>
              </a:rPr>
              <a:t>. 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РО-2. </a:t>
            </a:r>
            <a:r>
              <a:rPr lang="ru-RU" sz="1600" dirty="0">
                <a:latin typeface="Arial" panose="020B0604020202020204" pitchFamily="34" charset="0"/>
              </a:rPr>
              <a:t>Уметь излагать необходимую информацию на государственном и официальном языках и владеть одним иностранным языком в объеме, необходимом для получения информации профессионального содержания из зарубежных источников.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РО-3. </a:t>
            </a:r>
            <a:r>
              <a:rPr lang="ru-RU" sz="1600" dirty="0">
                <a:latin typeface="Arial" panose="020B0604020202020204" pitchFamily="34" charset="0"/>
              </a:rPr>
              <a:t>Классифицировать и систематически комбинировать  знания научных проблем </a:t>
            </a:r>
            <a:r>
              <a:rPr lang="ru-RU" sz="1600" dirty="0" err="1">
                <a:latin typeface="Arial" panose="020B0604020202020204" pitchFamily="34" charset="0"/>
              </a:rPr>
              <a:t>геоинформатики</a:t>
            </a:r>
            <a:r>
              <a:rPr lang="ru-RU" sz="1600" dirty="0">
                <a:latin typeface="Arial" panose="020B0604020202020204" pitchFamily="34" charset="0"/>
              </a:rPr>
              <a:t>, методы научных исследований и использовать их в конкретных ситуациях. 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РО-4. </a:t>
            </a:r>
            <a:r>
              <a:rPr lang="ru-RU" sz="1600" dirty="0">
                <a:latin typeface="Arial" panose="020B0604020202020204" pitchFamily="34" charset="0"/>
              </a:rPr>
              <a:t>Уметь использовать вычислительную технику и специализированное программное обеспечение в научно-исследовательской работе и профессиональной деятельности.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РО-5. </a:t>
            </a:r>
            <a:r>
              <a:rPr lang="ru-RU" sz="1600" dirty="0">
                <a:latin typeface="Arial" panose="020B0604020202020204" pitchFamily="34" charset="0"/>
              </a:rPr>
              <a:t>Способен применять  инновационные методы при проведении различных видов занятий по </a:t>
            </a:r>
            <a:r>
              <a:rPr lang="ru-RU" sz="1600" dirty="0" err="1">
                <a:latin typeface="Arial" panose="020B0604020202020204" pitchFamily="34" charset="0"/>
              </a:rPr>
              <a:t>геоинформатике</a:t>
            </a:r>
            <a:r>
              <a:rPr lang="ru-RU" sz="1600" dirty="0">
                <a:latin typeface="Arial" panose="020B0604020202020204" pitchFamily="34" charset="0"/>
              </a:rPr>
              <a:t> в педагогической деятельности.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12</a:t>
            </a:fld>
            <a:endParaRPr lang="ru-RU" altLang="ru-RU" sz="1400" dirty="0"/>
          </a:p>
        </p:txBody>
      </p:sp>
      <p:sp>
        <p:nvSpPr>
          <p:cNvPr id="20486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магистратуры </a:t>
            </a:r>
            <a:r>
              <a:rPr lang="en-US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520500 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«</a:t>
            </a:r>
            <a:r>
              <a:rPr lang="ky-KG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Картография и геоинформатика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»,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профиль: «</a:t>
            </a:r>
            <a:r>
              <a:rPr lang="ru-RU" altLang="ru-RU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Геоинформатика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Прямоугольник 1"/>
          <p:cNvSpPr/>
          <p:nvPr/>
        </p:nvSpPr>
        <p:spPr>
          <a:xfrm>
            <a:off x="457199" y="2737090"/>
            <a:ext cx="8280401" cy="4355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РЕЗУЛЬТАТЫ ОБУЧЕНИЯ: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РО-6. </a:t>
            </a:r>
            <a:r>
              <a:rPr lang="ru-RU" sz="1600" dirty="0">
                <a:latin typeface="Arial" panose="020B0604020202020204" pitchFamily="34" charset="0"/>
              </a:rPr>
              <a:t>Уметь осуществлять сбор, обработку, преобразование цифровой пространственной информации, проектировать и создавать новые виды картографических материалов и геоинформационных систем.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РО-7. </a:t>
            </a:r>
            <a:r>
              <a:rPr lang="ru-RU" sz="1600" dirty="0">
                <a:latin typeface="Arial" panose="020B0604020202020204" pitchFamily="34" charset="0"/>
              </a:rPr>
              <a:t>Способен обработать и синтезировать картографические, аэрокосмические и статистические информации для выполнения научно-исследовательских и производственных работ.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РО-8. </a:t>
            </a:r>
            <a:r>
              <a:rPr lang="ru-RU" sz="1600" dirty="0">
                <a:latin typeface="Arial" panose="020B0604020202020204" pitchFamily="34" charset="0"/>
              </a:rPr>
              <a:t>Способен разработать методов и проводить технический контроль, управлять качеством картографической, топографо-геодезической и аэрокосмической продукции. 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РО-9. </a:t>
            </a:r>
            <a:r>
              <a:rPr lang="ru-RU" sz="1600" dirty="0">
                <a:latin typeface="Arial" panose="020B0604020202020204" pitchFamily="34" charset="0"/>
              </a:rPr>
              <a:t>Способен проводить научно-технических экспертиз технических проектов, научных исследований, а также новых методов работ в картографии и </a:t>
            </a:r>
            <a:r>
              <a:rPr lang="ru-RU" sz="1600" dirty="0" err="1">
                <a:latin typeface="Arial" panose="020B0604020202020204" pitchFamily="34" charset="0"/>
              </a:rPr>
              <a:t>геоинформатике</a:t>
            </a:r>
            <a:r>
              <a:rPr lang="ru-RU" sz="1600" dirty="0">
                <a:latin typeface="Arial" panose="020B0604020202020204" pitchFamily="34" charset="0"/>
              </a:rPr>
              <a:t>. 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600" b="1" dirty="0">
                <a:latin typeface="Arial" panose="020B0604020202020204" pitchFamily="34" charset="0"/>
              </a:rPr>
              <a:t>РО-10. </a:t>
            </a:r>
            <a:r>
              <a:rPr lang="ru-RU" sz="1600" dirty="0">
                <a:latin typeface="Arial" panose="020B0604020202020204" pitchFamily="34" charset="0"/>
              </a:rPr>
              <a:t>Способен руководить командой специалистов, решать производственные проблемы, принимать ответственность за постановку задачи и полученные результаты.</a:t>
            </a: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endParaRPr lang="ru-RU" altLang="ru-RU" sz="1600" b="1" dirty="0"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13</a:t>
            </a:fld>
            <a:endParaRPr lang="ru-RU" altLang="ru-RU" sz="1400" dirty="0"/>
          </a:p>
        </p:txBody>
      </p:sp>
      <p:sp>
        <p:nvSpPr>
          <p:cNvPr id="45059" name="Rectangle 6"/>
          <p:cNvSpPr/>
          <p:nvPr/>
        </p:nvSpPr>
        <p:spPr>
          <a:xfrm>
            <a:off x="539750" y="2060575"/>
            <a:ext cx="8104188" cy="21605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На базе Института  строительства и технологий готовится кандидаты и доктора наук </a:t>
            </a:r>
            <a:r>
              <a:rPr lang="ru-RU" altLang="ru-RU" sz="1800" dirty="0">
                <a:latin typeface="Arial" panose="020B0604020202020204" pitchFamily="34" charset="0"/>
              </a:rPr>
              <a:t>П</a:t>
            </a:r>
            <a:r>
              <a:rPr lang="ru-RU" altLang="ru-RU" sz="1800" dirty="0" smtClean="0">
                <a:latin typeface="Arial" panose="020B0604020202020204" pitchFamily="34" charset="0"/>
              </a:rPr>
              <a:t>о </a:t>
            </a:r>
            <a:r>
              <a:rPr lang="ru-RU" altLang="ru-RU" sz="1800" dirty="0">
                <a:latin typeface="Arial" panose="020B0604020202020204" pitchFamily="34" charset="0"/>
              </a:rPr>
              <a:t>многим научным специальностям. </a:t>
            </a:r>
          </a:p>
          <a:p>
            <a:pPr marL="0" lvl="0" indent="0" algn="just" eaLnBrk="1" hangingPunct="1">
              <a:buNone/>
            </a:pPr>
            <a:endParaRPr lang="ru-RU" altLang="ru-RU" sz="300" dirty="0">
              <a:latin typeface="Arial" panose="020B0604020202020204" pitchFamily="34" charset="0"/>
            </a:endParaRPr>
          </a:p>
          <a:p>
            <a:pPr marL="0" lvl="0" indent="0" algn="just" eaLnBrk="1" hangingPunct="1">
              <a:buNone/>
            </a:pPr>
            <a:r>
              <a:rPr lang="ru-RU" altLang="ru-RU" sz="1800" dirty="0"/>
              <a:t>Параллельно  аспирантуре с 2022 года </a:t>
            </a:r>
            <a:r>
              <a:rPr lang="ru-RU" altLang="ru-RU" sz="1800" dirty="0" smtClean="0"/>
              <a:t>началась </a:t>
            </a:r>
            <a:r>
              <a:rPr lang="ru-RU" altLang="ru-RU" sz="1800" dirty="0"/>
              <a:t>подготовка докторов </a:t>
            </a:r>
            <a:r>
              <a:rPr lang="en-US" altLang="ru-RU" sz="1800" dirty="0"/>
              <a:t>PhD</a:t>
            </a:r>
            <a:r>
              <a:rPr lang="ru-RU" altLang="ru-RU" sz="1800" dirty="0"/>
              <a:t> по специальности «Геодезия и геоинформационные технологии» в рамках </a:t>
            </a:r>
            <a:r>
              <a:rPr lang="ru-RU" altLang="ru-RU" sz="1800" dirty="0">
                <a:latin typeface="Arial" panose="020B0604020202020204" pitchFamily="34" charset="0"/>
              </a:rPr>
              <a:t>проекта Европейского союза «</a:t>
            </a:r>
            <a:r>
              <a:rPr lang="en-US" altLang="ru-RU" sz="1800" dirty="0">
                <a:latin typeface="Arial" panose="020B0604020202020204" pitchFamily="34" charset="0"/>
              </a:rPr>
              <a:t>GeoTAK</a:t>
            </a:r>
            <a:r>
              <a:rPr lang="ru-RU" altLang="ru-RU" sz="1800" dirty="0">
                <a:latin typeface="Arial" panose="020B0604020202020204" pitchFamily="34" charset="0"/>
              </a:rPr>
              <a:t>“</a:t>
            </a:r>
            <a:r>
              <a:rPr lang="en-US" altLang="ru-RU" sz="1800" dirty="0">
                <a:latin typeface="Arial" panose="020B0604020202020204" pitchFamily="34" charset="0"/>
              </a:rPr>
              <a:t>. </a:t>
            </a:r>
            <a:r>
              <a:rPr lang="ru-RU" altLang="ru-RU" sz="1800" dirty="0">
                <a:latin typeface="Arial" panose="020B0604020202020204" pitchFamily="34" charset="0"/>
              </a:rPr>
              <a:t>Проект направлен на укрепление научно-исследовательского и инновационного потенциала в Кыргызстане посредством продвижения докторских степеней.</a:t>
            </a:r>
          </a:p>
        </p:txBody>
      </p:sp>
      <p:pic>
        <p:nvPicPr>
          <p:cNvPr id="45060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4292600"/>
            <a:ext cx="3429000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4" name="Picture 9" descr="Difference Between M.Phil. and Ph.D. (with Comparison Chart) - Key  Differenc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4581525"/>
            <a:ext cx="3578225" cy="1839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 descr="Kyrgyz State Technical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14</a:t>
            </a:fld>
            <a:endParaRPr lang="ru-RU" altLang="ru-RU" sz="1400" dirty="0"/>
          </a:p>
        </p:txBody>
      </p:sp>
      <p:sp>
        <p:nvSpPr>
          <p:cNvPr id="20483" name="Rectangle 2"/>
          <p:cNvSpPr>
            <a:spLocks noGrp="1"/>
          </p:cNvSpPr>
          <p:nvPr>
            <p:ph type="title"/>
          </p:nvPr>
        </p:nvSpPr>
        <p:spPr>
          <a:xfrm>
            <a:off x="1547813" y="377825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 err="1"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>
                <a:latin typeface="Arial" panose="020B0604020202020204" pitchFamily="34" charset="0"/>
              </a:rPr>
              <a:t>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государственный технический университет 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20485" name="Rectangle 4"/>
          <p:cNvSpPr>
            <a:spLocks noGrp="1"/>
          </p:cNvSpPr>
          <p:nvPr>
            <p:ph type="body" sz="half" idx="1"/>
          </p:nvPr>
        </p:nvSpPr>
        <p:spPr>
          <a:xfrm>
            <a:off x="996950" y="1331400"/>
            <a:ext cx="7740650" cy="792162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Н.Исанова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TextBox 9"/>
          <p:cNvSpPr txBox="1"/>
          <p:nvPr/>
        </p:nvSpPr>
        <p:spPr>
          <a:xfrm>
            <a:off x="457200" y="1991856"/>
            <a:ext cx="8280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Докторская (</a:t>
            </a:r>
            <a:r>
              <a:rPr lang="ru-RU" altLang="ru-RU" sz="2000" dirty="0" err="1">
                <a:solidFill>
                  <a:schemeClr val="tx2"/>
                </a:solidFill>
                <a:latin typeface="Arial" panose="020B0604020202020204" pitchFamily="34" charset="0"/>
              </a:rPr>
              <a:t>PhD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) программа по направлению </a:t>
            </a:r>
            <a:endParaRPr lang="ru-RU" altLang="ru-RU" sz="2000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620100 «Геодезия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и дистанционное зондирование</a:t>
            </a: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»,</a:t>
            </a:r>
          </a:p>
          <a:p>
            <a:pPr marL="0" lvl="0" indent="0" algn="ctr" eaLnBrk="1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ru-RU" altLang="ru-RU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профиль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: Геодезия и геоинформационные технологии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Прямоугольник 1"/>
          <p:cNvSpPr/>
          <p:nvPr/>
        </p:nvSpPr>
        <p:spPr>
          <a:xfrm>
            <a:off x="457200" y="3068960"/>
            <a:ext cx="8334375" cy="36933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 smtClean="0">
                <a:latin typeface="Arial" panose="020B0604020202020204" pitchFamily="34" charset="0"/>
              </a:rPr>
              <a:t>ЦЕЛЬ </a:t>
            </a:r>
            <a:r>
              <a:rPr lang="ru-RU" altLang="ru-RU" sz="1600" b="1" dirty="0">
                <a:latin typeface="Arial" panose="020B0604020202020204" pitchFamily="34" charset="0"/>
              </a:rPr>
              <a:t>ОБУЧЕНИЯ</a:t>
            </a:r>
            <a:r>
              <a:rPr lang="ru-RU" altLang="ru-RU" sz="1600" b="1" dirty="0" smtClean="0">
                <a:latin typeface="Arial" panose="020B0604020202020204" pitchFamily="34" charset="0"/>
              </a:rPr>
              <a:t>: </a:t>
            </a:r>
            <a:r>
              <a:rPr lang="ru-RU" sz="1800" dirty="0" smtClean="0">
                <a:latin typeface="Arial" panose="020B0604020202020204" pitchFamily="34" charset="0"/>
              </a:rPr>
              <a:t>Докторская </a:t>
            </a:r>
            <a:r>
              <a:rPr lang="ru-RU" sz="1800" dirty="0">
                <a:latin typeface="Arial" panose="020B0604020202020204" pitchFamily="34" charset="0"/>
              </a:rPr>
              <a:t>программа предназначена для структурированного сопровождения подготовки докторских диссертаций в контексте получения квалификации "доктора философии" (</a:t>
            </a:r>
            <a:r>
              <a:rPr lang="ru-RU" sz="1800" dirty="0" err="1">
                <a:latin typeface="Arial" panose="020B0604020202020204" pitchFamily="34" charset="0"/>
              </a:rPr>
              <a:t>PhD</a:t>
            </a:r>
            <a:r>
              <a:rPr lang="ru-RU" sz="1800" dirty="0">
                <a:latin typeface="Arial" panose="020B0604020202020204" pitchFamily="34" charset="0"/>
              </a:rPr>
              <a:t>) и предоставления углубленных специализированных знаний, навыков и методов, основанных на новейших научных исследованиях</a:t>
            </a:r>
            <a:r>
              <a:rPr lang="ru-RU" sz="1800" dirty="0" smtClean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endParaRPr lang="ru-RU" sz="1800" dirty="0" smtClean="0"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r>
              <a:rPr lang="ru-RU" sz="1800" b="1" dirty="0" err="1">
                <a:latin typeface="Arial" panose="020B0604020202020204" pitchFamily="34" charset="0"/>
              </a:rPr>
              <a:t>Междисциплинарность</a:t>
            </a:r>
            <a:r>
              <a:rPr lang="ru-RU" sz="1800" b="1" dirty="0">
                <a:latin typeface="Arial" panose="020B0604020202020204" pitchFamily="34" charset="0"/>
              </a:rPr>
              <a:t>: </a:t>
            </a:r>
            <a:r>
              <a:rPr lang="ru-RU" sz="1800" dirty="0">
                <a:latin typeface="Arial" panose="020B0604020202020204" pitchFamily="34" charset="0"/>
              </a:rPr>
              <a:t>студенты с магистерской степенью в областях, родственных геодезии и дистанционному зондированию: картография, </a:t>
            </a:r>
            <a:r>
              <a:rPr lang="ru-RU" sz="1800" dirty="0" err="1">
                <a:latin typeface="Arial" panose="020B0604020202020204" pitchFamily="34" charset="0"/>
              </a:rPr>
              <a:t>геоинформатика</a:t>
            </a:r>
            <a:r>
              <a:rPr lang="ru-RU" sz="1800" dirty="0">
                <a:latin typeface="Arial" panose="020B0604020202020204" pitchFamily="34" charset="0"/>
              </a:rPr>
              <a:t>, землеустройство, география, геология, горное дело, </a:t>
            </a:r>
            <a:r>
              <a:rPr lang="ru-RU" sz="1800" dirty="0" smtClean="0">
                <a:latin typeface="Arial" panose="020B0604020202020204" pitchFamily="34" charset="0"/>
              </a:rPr>
              <a:t>строительство. Успешные </a:t>
            </a:r>
            <a:r>
              <a:rPr lang="ru-RU" sz="1800" dirty="0">
                <a:latin typeface="Arial" panose="020B0604020202020204" pitchFamily="34" charset="0"/>
              </a:rPr>
              <a:t>выпускники программы – независимые исследователи, обладающие профессиональными, личностными навыками, способные внести значительный вклад в развитие геодезии, дистанционного зондирования и </a:t>
            </a:r>
            <a:r>
              <a:rPr lang="ru-RU" sz="1800" dirty="0" err="1">
                <a:latin typeface="Arial" panose="020B0604020202020204" pitchFamily="34" charset="0"/>
              </a:rPr>
              <a:t>геоинформатики</a:t>
            </a:r>
            <a:r>
              <a:rPr lang="ru-RU" sz="1800" dirty="0" smtClean="0">
                <a:latin typeface="Arial" panose="020B0604020202020204" pitchFamily="34" charset="0"/>
              </a:rPr>
              <a:t>.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9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07" y="287849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2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15</a:t>
            </a:fld>
            <a:endParaRPr lang="ru-RU" altLang="ru-RU" sz="1400" dirty="0"/>
          </a:p>
        </p:txBody>
      </p:sp>
      <p:sp>
        <p:nvSpPr>
          <p:cNvPr id="22531" name="Rectangle 5"/>
          <p:cNvSpPr/>
          <p:nvPr/>
        </p:nvSpPr>
        <p:spPr>
          <a:xfrm>
            <a:off x="684213" y="2060575"/>
            <a:ext cx="7272337" cy="13684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33400" lvl="0" indent="-53340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en-US" altLang="ru-RU" sz="2400" b="1" i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en-US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Проект Европейского Союза - </a:t>
            </a:r>
            <a:r>
              <a:rPr lang="en-US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TEMPUS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533400" lvl="0" indent="-53340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en-US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   </a:t>
            </a: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«Образование по геодезии и геоинформатике»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63" y="3644900"/>
            <a:ext cx="3600450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8" y="3668713"/>
            <a:ext cx="4032250" cy="271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22536" name="Rectangle 4"/>
          <p:cNvSpPr txBox="1"/>
          <p:nvPr/>
        </p:nvSpPr>
        <p:spPr>
          <a:xfrm>
            <a:off x="1062038" y="1309688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Kyrgyz State Technical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78" y="144974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16</a:t>
            </a:fld>
            <a:endParaRPr lang="ru-RU" altLang="ru-RU" sz="1400" dirty="0"/>
          </a:p>
        </p:txBody>
      </p:sp>
      <p:sp>
        <p:nvSpPr>
          <p:cNvPr id="24579" name="Rectangle 7"/>
          <p:cNvSpPr/>
          <p:nvPr/>
        </p:nvSpPr>
        <p:spPr>
          <a:xfrm>
            <a:off x="539750" y="2146300"/>
            <a:ext cx="8343900" cy="43751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Продолжительность проекта – 2 года (</a:t>
            </a: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200</a:t>
            </a:r>
            <a:r>
              <a:rPr lang="en-US" altLang="zh-CN" sz="2000" dirty="0">
                <a:solidFill>
                  <a:srgbClr val="333399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5-2007 </a:t>
            </a: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гг.);</a:t>
            </a:r>
          </a:p>
          <a:p>
            <a:pPr marL="342900" lvl="0" indent="-342900" eaLnBrk="1" hangingPunct="1">
              <a:lnSpc>
                <a:spcPct val="80000"/>
              </a:lnSpc>
            </a:pP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Бюджет проекта – 294 тыс. евро; </a:t>
            </a:r>
          </a:p>
          <a:p>
            <a:pPr marL="342900" lvl="0" indent="-342900"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Консорциум проекта: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Королевский Институт Технологий (КИТ),  Швеция;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Университет Зальцбурга, Австрия;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Министерство образования и науки КР;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Кыргызский государственный университет строительства, транспорта и архитектуры (КГУСТА);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Кыргызский аграрный университет (КАУ);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ГОСРЕГИСТР КР ( Госкартография).</a:t>
            </a:r>
            <a:r>
              <a:rPr lang="ru-RU" altLang="ja-JP" sz="19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</a:pPr>
            <a:endParaRPr lang="ru-RU" altLang="ru-RU" sz="19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marL="342900" lvl="0" indent="-342900" eaLnBrk="1" hangingPunct="1">
              <a:lnSpc>
                <a:spcPct val="80000"/>
              </a:lnSpc>
              <a:buNone/>
            </a:pPr>
            <a:r>
              <a:rPr lang="ru-RU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Цель проекта: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 Повышение качества высшего профессионального образования по геодезии и геоинформатике и разработка новых учебных программ по подготовке бакалавров и магистров по системе кредитов </a:t>
            </a:r>
            <a:r>
              <a:rPr lang="en-US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ECTS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4580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24582" name="Rectangle 4"/>
          <p:cNvSpPr txBox="1"/>
          <p:nvPr/>
        </p:nvSpPr>
        <p:spPr>
          <a:xfrm>
            <a:off x="1174750" y="1350963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30" y="175650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17</a:t>
            </a:fld>
            <a:endParaRPr lang="ru-RU" altLang="ru-RU" sz="1400" dirty="0"/>
          </a:p>
        </p:txBody>
      </p:sp>
      <p:sp>
        <p:nvSpPr>
          <p:cNvPr id="26627" name="Rectangle 4"/>
          <p:cNvSpPr/>
          <p:nvPr/>
        </p:nvSpPr>
        <p:spPr>
          <a:xfrm>
            <a:off x="250825" y="1989138"/>
            <a:ext cx="8604250" cy="15843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en-US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Проект Европейского Союза - </a:t>
            </a:r>
            <a:r>
              <a:rPr lang="en-US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TEMPUS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«Разработка магистерской программы по охране окружающей </a:t>
            </a:r>
            <a:r>
              <a:rPr lang="en-US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среды и рациональное использование природных ресурсов»</a:t>
            </a: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3"/>
          <a:srcRect t="11377"/>
          <a:stretch>
            <a:fillRect/>
          </a:stretch>
        </p:blipFill>
        <p:spPr>
          <a:xfrm>
            <a:off x="5076825" y="3921125"/>
            <a:ext cx="3598863" cy="239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4"/>
          <a:srcRect t="7294" b="14510"/>
          <a:stretch>
            <a:fillRect/>
          </a:stretch>
        </p:blipFill>
        <p:spPr>
          <a:xfrm>
            <a:off x="539750" y="3933825"/>
            <a:ext cx="4105275" cy="241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26632" name="Rectangle 4"/>
          <p:cNvSpPr txBox="1"/>
          <p:nvPr/>
        </p:nvSpPr>
        <p:spPr>
          <a:xfrm>
            <a:off x="1114425" y="1350963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Kyrgyz State Technical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144974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18</a:t>
            </a:fld>
            <a:endParaRPr lang="ru-RU" altLang="ru-RU" sz="1400" dirty="0"/>
          </a:p>
        </p:txBody>
      </p:sp>
      <p:sp>
        <p:nvSpPr>
          <p:cNvPr id="28675" name="Rectangle 4"/>
          <p:cNvSpPr/>
          <p:nvPr/>
        </p:nvSpPr>
        <p:spPr>
          <a:xfrm>
            <a:off x="539750" y="2276475"/>
            <a:ext cx="8343900" cy="43751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Продолжительность проекта – 2 года (</a:t>
            </a: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2006</a:t>
            </a:r>
            <a:r>
              <a:rPr lang="en-US" altLang="zh-CN" sz="2000" dirty="0">
                <a:solidFill>
                  <a:srgbClr val="333399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-200</a:t>
            </a: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8</a:t>
            </a:r>
            <a:r>
              <a:rPr lang="en-US" altLang="zh-CN" sz="2000" dirty="0">
                <a:solidFill>
                  <a:srgbClr val="333399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гг.);</a:t>
            </a:r>
          </a:p>
          <a:p>
            <a:pPr marL="342900" lvl="0" indent="-342900" eaLnBrk="1" hangingPunct="1">
              <a:lnSpc>
                <a:spcPct val="80000"/>
              </a:lnSpc>
            </a:pPr>
            <a:r>
              <a:rPr lang="ru-RU" altLang="zh-CN" sz="2000" dirty="0">
                <a:solidFill>
                  <a:srgbClr val="333399"/>
                </a:solidFill>
                <a:latin typeface="Arial" panose="020B0604020202020204" pitchFamily="34" charset="0"/>
              </a:rPr>
              <a:t>Бюджет проекта – 314 тыс. евро; </a:t>
            </a:r>
          </a:p>
          <a:p>
            <a:pPr marL="342900" lvl="0" indent="-342900"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Консорциум проекта: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Королевский Институт Технологий (Швеция);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Таллиннский Университет Технологий (Эстония);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Министерство образования и науки КР;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ru-RU" altLang="ja-JP" sz="2000" dirty="0">
                <a:solidFill>
                  <a:srgbClr val="333399"/>
                </a:solidFill>
                <a:latin typeface="Arial" panose="020B0604020202020204" pitchFamily="34" charset="0"/>
              </a:rPr>
              <a:t>Кыргызский государственный университет строительства, транспорта и архитектуры.</a:t>
            </a:r>
            <a:r>
              <a:rPr lang="ru-RU" altLang="ja-JP" sz="19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</a:p>
          <a:p>
            <a:pPr marL="742950" lvl="1" indent="-285750" eaLnBrk="1" hangingPunct="1">
              <a:lnSpc>
                <a:spcPct val="80000"/>
              </a:lnSpc>
              <a:buClr>
                <a:srgbClr val="333399"/>
              </a:buClr>
            </a:pPr>
            <a:endParaRPr lang="ru-RU" altLang="ru-RU" sz="1900" dirty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marL="342900" lvl="0" indent="-342900" eaLnBrk="1" hangingPunct="1">
              <a:lnSpc>
                <a:spcPct val="105000"/>
              </a:lnSpc>
              <a:buNone/>
            </a:pPr>
            <a:r>
              <a:rPr lang="ru-RU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     Цель проекта: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Разработка магистерской программы в области охраны окружающей </a:t>
            </a:r>
            <a:r>
              <a:rPr lang="en-US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среды и рациональное использование природных ресурсов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 по системе кредитов </a:t>
            </a:r>
            <a:r>
              <a:rPr lang="en-US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ECTS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8676" name="Rectangle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28678" name="Rectangle 4"/>
          <p:cNvSpPr txBox="1"/>
          <p:nvPr/>
        </p:nvSpPr>
        <p:spPr>
          <a:xfrm>
            <a:off x="971600" y="1334663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Н.Исанова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45" y="188640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19</a:t>
            </a:fld>
            <a:endParaRPr lang="ru-RU" altLang="ru-RU" sz="1400" dirty="0"/>
          </a:p>
        </p:txBody>
      </p:sp>
      <p:sp>
        <p:nvSpPr>
          <p:cNvPr id="30723" name="AutoShape 4"/>
          <p:cNvSpPr/>
          <p:nvPr/>
        </p:nvSpPr>
        <p:spPr>
          <a:xfrm>
            <a:off x="0" y="1916113"/>
            <a:ext cx="8893175" cy="1512887"/>
          </a:xfrm>
          <a:prstGeom prst="roundRect">
            <a:avLst>
              <a:gd name="adj" fmla="val 50000"/>
            </a:avLst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Совместный Австрийско - Кыргызский проект</a:t>
            </a:r>
            <a:r>
              <a:rPr lang="ru-RU" altLang="ru-RU" sz="1800" b="1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ru-RU" altLang="ru-RU" sz="1800" b="1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«Создание Центрально-Азиатского Центра ЮНИГИС при КГУСТА по дистантной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подготовке магистров </a:t>
            </a:r>
            <a:b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в области Геоинформатики»</a:t>
            </a:r>
          </a:p>
        </p:txBody>
      </p:sp>
      <p:pic>
        <p:nvPicPr>
          <p:cNvPr id="30724" name="Picture 10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 b="5164"/>
          <a:stretch>
            <a:fillRect/>
          </a:stretch>
        </p:blipFill>
        <p:spPr>
          <a:xfrm>
            <a:off x="4716463" y="3644900"/>
            <a:ext cx="4103687" cy="2952750"/>
          </a:xfrm>
          <a:ln/>
        </p:spPr>
      </p:pic>
      <p:pic>
        <p:nvPicPr>
          <p:cNvPr id="30725" name="Picture 13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3644900"/>
            <a:ext cx="4105275" cy="2951163"/>
          </a:xfrm>
          <a:ln/>
        </p:spPr>
      </p:pic>
      <p:sp>
        <p:nvSpPr>
          <p:cNvPr id="30726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 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30728" name="Rectangle 4"/>
          <p:cNvSpPr txBox="1"/>
          <p:nvPr/>
        </p:nvSpPr>
        <p:spPr>
          <a:xfrm>
            <a:off x="1145032" y="1388487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Kyrgyz State Technical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083" y="221243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</a:t>
            </a:fld>
            <a:endParaRPr lang="ru-RU" altLang="ru-RU" sz="1400" dirty="0"/>
          </a:p>
        </p:txBody>
      </p:sp>
      <p:sp>
        <p:nvSpPr>
          <p:cNvPr id="6150" name="Rectangle 6"/>
          <p:cNvSpPr/>
          <p:nvPr/>
        </p:nvSpPr>
        <p:spPr>
          <a:xfrm>
            <a:off x="646112" y="2276872"/>
            <a:ext cx="8104187" cy="47180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Производство и экспертиза строительных материалов, изделий и конструкций 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Геодезия и </a:t>
            </a:r>
            <a:r>
              <a:rPr lang="ru-RU" altLang="ru-RU" sz="18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геоинформатика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Строительные конструкции, здания и сооружения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Автомобильные и железные дороги, мосты и тоннели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Проектирование, возведение зданий и сейсмостойкое строительство 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71780" lvl="0" indent="-271780" eaLnBrk="1" hangingPunct="1"/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Теплогазоснабжение и вентиляция </a:t>
            </a:r>
          </a:p>
          <a:p>
            <a:pPr marL="271780" lvl="0" indent="-271780" eaLnBrk="1" hangingPunct="1"/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Водоснабжение и </a:t>
            </a:r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водоотведение 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Строительная механика и гидротехническое строительство</a:t>
            </a: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Эксплуатация транспортных и технологических машин</a:t>
            </a:r>
          </a:p>
          <a:p>
            <a:pPr marL="271780" lvl="0" indent="-271780" eaLnBrk="1" hangingPunct="1"/>
            <a:r>
              <a:rPr lang="ru-RU" alt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Организация работы с молодежью и развития русского языка</a:t>
            </a:r>
            <a:endParaRPr lang="ru-RU" altLang="ru-RU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20</a:t>
            </a:fld>
            <a:endParaRPr lang="ru-RU" altLang="ru-RU" sz="1400" dirty="0"/>
          </a:p>
        </p:txBody>
      </p:sp>
      <p:sp>
        <p:nvSpPr>
          <p:cNvPr id="32771" name="Rectangle 5"/>
          <p:cNvSpPr/>
          <p:nvPr/>
        </p:nvSpPr>
        <p:spPr>
          <a:xfrm>
            <a:off x="358775" y="2852738"/>
            <a:ext cx="8785225" cy="352901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/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Подготовка магистров в области Геоинформатики для стран Центральной Азии по программам европейских университетов по дистантной форме обучения; </a:t>
            </a:r>
          </a:p>
          <a:p>
            <a:pPr marL="342900" lvl="0" indent="-342900" eaLnBrk="1" hangingPunct="1">
              <a:spcBef>
                <a:spcPct val="55000"/>
              </a:spcBef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Выпускники получают два диплома магистра:</a:t>
            </a:r>
          </a:p>
          <a:p>
            <a:pPr marL="342900" lvl="0" indent="-342900" eaLnBrk="1" hangingPunct="1">
              <a:buNone/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                  Австрийского Университета Зальцбурга и КГУСТА;</a:t>
            </a:r>
          </a:p>
          <a:p>
            <a:pPr marL="342900" lvl="0" indent="-342900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Центр создается при 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финансовой поддержке Евроазийско-Тихоокеанской Сети Университетов </a:t>
            </a:r>
            <a:r>
              <a:rPr lang="en-US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(UNINET).</a:t>
            </a:r>
            <a:r>
              <a:rPr lang="ru-RU" altLang="ru-RU" sz="2000" dirty="0">
                <a:latin typeface="Arial" panose="020B0604020202020204" pitchFamily="34" charset="0"/>
              </a:rPr>
              <a:t> </a:t>
            </a:r>
          </a:p>
          <a:p>
            <a:pPr marL="342900" lvl="0" indent="-342900" eaLnBrk="1" hangingPunct="1">
              <a:spcBef>
                <a:spcPct val="50000"/>
              </a:spcBef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Начало проекта –  март 2008 г.</a:t>
            </a:r>
          </a:p>
        </p:txBody>
      </p:sp>
      <p:sp>
        <p:nvSpPr>
          <p:cNvPr id="32772" name="Rectangle 6"/>
          <p:cNvSpPr/>
          <p:nvPr/>
        </p:nvSpPr>
        <p:spPr>
          <a:xfrm>
            <a:off x="684213" y="2349500"/>
            <a:ext cx="1981200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33400" lvl="0" indent="-533400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Цель проекта:</a:t>
            </a:r>
          </a:p>
        </p:txBody>
      </p:sp>
      <p:sp>
        <p:nvSpPr>
          <p:cNvPr id="32773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32775" name="Rectangle 4"/>
          <p:cNvSpPr txBox="1"/>
          <p:nvPr/>
        </p:nvSpPr>
        <p:spPr>
          <a:xfrm>
            <a:off x="1180457" y="1405731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326" y="161363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21</a:t>
            </a:fld>
            <a:endParaRPr lang="ru-RU" altLang="ru-RU" sz="1400" dirty="0"/>
          </a:p>
        </p:txBody>
      </p:sp>
      <p:sp>
        <p:nvSpPr>
          <p:cNvPr id="34819" name="Rectangle 2"/>
          <p:cNvSpPr>
            <a:spLocks noGrp="1"/>
          </p:cNvSpPr>
          <p:nvPr>
            <p:ph type="title"/>
          </p:nvPr>
        </p:nvSpPr>
        <p:spPr>
          <a:xfrm>
            <a:off x="927100" y="492711"/>
            <a:ext cx="7000875" cy="623887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 err="1"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>
                <a:latin typeface="Arial" panose="020B0604020202020204" pitchFamily="34" charset="0"/>
              </a:rPr>
              <a:t>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государственный технический университет 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pic>
        <p:nvPicPr>
          <p:cNvPr id="34821" name="Picture 7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3644900"/>
            <a:ext cx="3816350" cy="2874963"/>
          </a:xfrm>
          <a:ln/>
        </p:spPr>
      </p:pic>
      <p:sp>
        <p:nvSpPr>
          <p:cNvPr id="34822" name="Rectangle 4"/>
          <p:cNvSpPr/>
          <p:nvPr/>
        </p:nvSpPr>
        <p:spPr>
          <a:xfrm>
            <a:off x="684213" y="1916113"/>
            <a:ext cx="7488237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Проект Американского Фонда </a:t>
            </a:r>
          </a:p>
          <a:p>
            <a:pPr marL="0" lvl="0" indent="0" algn="ctr" eaLnBrk="1" hangingPunct="1"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Гражданских Исследований и Развития (</a:t>
            </a:r>
            <a:r>
              <a:rPr lang="en-US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CRDF</a:t>
            </a: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  <a:r>
              <a:rPr lang="en-US" altLang="ru-RU" sz="2000" dirty="0">
                <a:solidFill>
                  <a:srgbClr val="000099"/>
                </a:solidFill>
                <a:latin typeface="Arial" panose="020B0604020202020204" pitchFamily="34" charset="0"/>
              </a:rPr>
              <a:t>:</a:t>
            </a:r>
            <a:r>
              <a:rPr lang="en-US" altLang="ru-RU" sz="2000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34823" name="Rectangle 6"/>
          <p:cNvSpPr/>
          <p:nvPr/>
        </p:nvSpPr>
        <p:spPr>
          <a:xfrm>
            <a:off x="323850" y="2781300"/>
            <a:ext cx="8250238" cy="396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“</a:t>
            </a: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Создание Кыргызского Консорциума ГИС при КГУСТА</a:t>
            </a:r>
            <a:r>
              <a:rPr lang="en-US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”</a:t>
            </a:r>
            <a:r>
              <a:rPr lang="ru-RU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4824" name="Picture 9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3573463"/>
            <a:ext cx="3933825" cy="2951162"/>
          </a:xfrm>
          <a:ln/>
        </p:spPr>
      </p:pic>
      <p:pic>
        <p:nvPicPr>
          <p:cNvPr id="10" name="Picture 2" descr="Kyrgyz State Technical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19" y="170666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/>
          </p:cNvSpPr>
          <p:nvPr/>
        </p:nvSpPr>
        <p:spPr>
          <a:xfrm>
            <a:off x="1182688" y="1166591"/>
            <a:ext cx="7736864" cy="6238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ru-RU" altLang="ru-RU" sz="2000" dirty="0" err="1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+mn-cs"/>
              </a:rPr>
              <a:t>Кыргызский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+mn-cs"/>
              </a:rPr>
              <a:t> инженерно-строительный институт им. Н. </a:t>
            </a:r>
            <a:r>
              <a:rPr lang="ru-RU" altLang="ru-RU" sz="2000" dirty="0" err="1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+mn-cs"/>
              </a:rPr>
              <a:t>Исанова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22</a:t>
            </a:fld>
            <a:endParaRPr lang="ru-RU" altLang="ru-RU" sz="1400" dirty="0"/>
          </a:p>
        </p:txBody>
      </p:sp>
      <p:sp>
        <p:nvSpPr>
          <p:cNvPr id="36867" name="Rectangle 6"/>
          <p:cNvSpPr/>
          <p:nvPr/>
        </p:nvSpPr>
        <p:spPr>
          <a:xfrm>
            <a:off x="468313" y="2565400"/>
            <a:ext cx="8351837" cy="9159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4323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Создание Кыргызского Консорциума ГИС </a:t>
            </a:r>
            <a:r>
              <a:rPr lang="ru-RU" altLang="ru-RU" sz="1800" dirty="0">
                <a:solidFill>
                  <a:srgbClr val="333399"/>
                </a:solidFill>
                <a:latin typeface="Arial" panose="020B0604020202020204" pitchFamily="34" charset="0"/>
              </a:rPr>
              <a:t>для применения Географических информационных систем в обучении специалистов в области вирусологии и эпидемиологии </a:t>
            </a:r>
            <a:r>
              <a:rPr lang="en-US" altLang="ru-RU" sz="18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6868" name="Rectangle 7"/>
          <p:cNvSpPr/>
          <p:nvPr/>
        </p:nvSpPr>
        <p:spPr>
          <a:xfrm>
            <a:off x="468313" y="2095500"/>
            <a:ext cx="2936875" cy="396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Цель проекта:</a:t>
            </a:r>
            <a:endParaRPr lang="en-US" altLang="ru-RU" sz="2000" b="1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36869" name="Rectangle 8"/>
          <p:cNvSpPr/>
          <p:nvPr/>
        </p:nvSpPr>
        <p:spPr>
          <a:xfrm>
            <a:off x="250825" y="4005263"/>
            <a:ext cx="8424863" cy="14652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57505" lvl="0" indent="-357505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rgbClr val="333399"/>
                </a:solidFill>
                <a:latin typeface="Arial" panose="020B0604020202020204" pitchFamily="34" charset="0"/>
              </a:rPr>
              <a:t>проведение образовательных, научных и проектных работ; </a:t>
            </a:r>
          </a:p>
          <a:p>
            <a:pPr marL="357505" lvl="0" indent="-357505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rgbClr val="333399"/>
                </a:solidFill>
                <a:latin typeface="Arial" panose="020B0604020202020204" pitchFamily="34" charset="0"/>
              </a:rPr>
              <a:t>создание и управление современной компьютерной инфраструктуры Консорциума при КГУСТА;</a:t>
            </a:r>
          </a:p>
          <a:p>
            <a:pPr marL="357505" lvl="0" indent="-357505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rgbClr val="333399"/>
                </a:solidFill>
                <a:latin typeface="Arial" panose="020B0604020202020204" pitchFamily="34" charset="0"/>
              </a:rPr>
              <a:t>организация и проведение специальных тренингов, семинаров и предоставление консультационных услуг. </a:t>
            </a:r>
          </a:p>
        </p:txBody>
      </p:sp>
      <p:sp>
        <p:nvSpPr>
          <p:cNvPr id="36870" name="Rectangle 9"/>
          <p:cNvSpPr/>
          <p:nvPr/>
        </p:nvSpPr>
        <p:spPr>
          <a:xfrm>
            <a:off x="327025" y="3500438"/>
            <a:ext cx="374015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33400" lvl="0" indent="-533400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b="1" dirty="0">
                <a:solidFill>
                  <a:srgbClr val="333399"/>
                </a:solidFill>
                <a:latin typeface="Arial" panose="020B0604020202020204" pitchFamily="34" charset="0"/>
              </a:rPr>
              <a:t>Консорциум поддерживает:</a:t>
            </a:r>
          </a:p>
        </p:txBody>
      </p:sp>
      <p:sp>
        <p:nvSpPr>
          <p:cNvPr id="36871" name="Rectangle 10"/>
          <p:cNvSpPr/>
          <p:nvPr/>
        </p:nvSpPr>
        <p:spPr>
          <a:xfrm>
            <a:off x="468313" y="5661025"/>
            <a:ext cx="8529637" cy="915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333399"/>
                </a:solidFill>
                <a:latin typeface="Arial" panose="020B0604020202020204" pitchFamily="34" charset="0"/>
              </a:rPr>
              <a:t>В рамках проекта создана мощная компьютерная ГИС лаборатория, снабженная самой современной компьютерной техникой, серверами и лицензионными программными комплексами ГИС.</a:t>
            </a:r>
            <a:r>
              <a:rPr lang="ru-RU" altLang="ru-RU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6872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 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36874" name="Rectangle 4"/>
          <p:cNvSpPr txBox="1"/>
          <p:nvPr/>
        </p:nvSpPr>
        <p:spPr>
          <a:xfrm>
            <a:off x="1218510" y="1338407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79" y="125066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23</a:t>
            </a:fld>
            <a:endParaRPr lang="ru-RU" altLang="ru-RU" sz="1400" dirty="0"/>
          </a:p>
        </p:txBody>
      </p:sp>
      <p:sp>
        <p:nvSpPr>
          <p:cNvPr id="38915" name="Rectangle 4"/>
          <p:cNvSpPr/>
          <p:nvPr/>
        </p:nvSpPr>
        <p:spPr>
          <a:xfrm>
            <a:off x="329999" y="2127763"/>
            <a:ext cx="8604250" cy="20875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en-US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Проект Европейского Союза - Эразмус+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“Развитие междисциплинарных программ послевузовского образования и укрепление исследовательских сетей в области геоинформационных технологий в Армении и Кыргызстане” (GeoTAK), 2021-2024 гг.</a:t>
            </a:r>
          </a:p>
        </p:txBody>
      </p:sp>
      <p:pic>
        <p:nvPicPr>
          <p:cNvPr id="38916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145978"/>
            <a:ext cx="5073608" cy="21723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7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 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38919" name="Rectangle 4"/>
          <p:cNvSpPr txBox="1"/>
          <p:nvPr/>
        </p:nvSpPr>
        <p:spPr>
          <a:xfrm>
            <a:off x="1163867" y="1394851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Kyrgyz State Technical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68" y="144974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B52A9B5-4EB8-4F46-83CD-DBEA33011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3778" l="4705" r="96853">
                        <a14:foregroundMark x1="91694" y1="31677" x2="91694" y2="31677"/>
                        <a14:foregroundMark x1="92829" y1="22788" x2="92829" y2="22788"/>
                        <a14:foregroundMark x1="95490" y1="26667" x2="95490" y2="26667"/>
                        <a14:foregroundMark x1="74757" y1="9455" x2="74757" y2="9455"/>
                        <a14:foregroundMark x1="74530" y1="9455" x2="74530" y2="9455"/>
                        <a14:foregroundMark x1="22356" y1="57778" x2="22356" y2="57778"/>
                        <a14:foregroundMark x1="19663" y1="56404" x2="10513" y2="58626"/>
                        <a14:foregroundMark x1="7398" y1="67515" x2="7398" y2="67515"/>
                        <a14:foregroundMark x1="6944" y1="66384" x2="6944" y2="66384"/>
                        <a14:foregroundMark x1="35951" y1="67515" x2="35951" y2="67515"/>
                        <a14:foregroundMark x1="41304" y1="51960" x2="41304" y2="51960"/>
                        <a14:foregroundMark x1="52888" y1="66949" x2="52888" y2="66949"/>
                        <a14:foregroundMark x1="96853" y1="78061" x2="96853" y2="78061"/>
                        <a14:foregroundMark x1="96171" y1="77778" x2="95717" y2="77495"/>
                        <a14:foregroundMark x1="39520" y1="90545" x2="39520" y2="90545"/>
                        <a14:foregroundMark x1="39974" y1="84162" x2="39974" y2="84162"/>
                        <a14:foregroundMark x1="8306" y1="51960" x2="2953" y2="67960"/>
                        <a14:foregroundMark x1="2953" y1="67960" x2="3245" y2="77333"/>
                        <a14:foregroundMark x1="3245" y1="77333" x2="7852" y2="88444"/>
                        <a14:foregroundMark x1="7852" y1="88444" x2="24659" y2="96848"/>
                        <a14:foregroundMark x1="24659" y1="96848" x2="41110" y2="92485"/>
                        <a14:foregroundMark x1="41110" y1="92485" x2="27872" y2="91960"/>
                        <a14:foregroundMark x1="27872" y1="91960" x2="38254" y2="83152"/>
                        <a14:foregroundMark x1="38254" y1="83152" x2="26184" y2="87434"/>
                        <a14:foregroundMark x1="26184" y1="87434" x2="8598" y2="82828"/>
                        <a14:foregroundMark x1="8598" y1="82828" x2="4899" y2="77333"/>
                        <a14:foregroundMark x1="4899" y1="77333" x2="4737" y2="68889"/>
                        <a14:foregroundMark x1="43770" y1="51960" x2="25373" y2="42909"/>
                        <a14:foregroundMark x1="25373" y1="42909" x2="16223" y2="43232"/>
                        <a14:foregroundMark x1="16223" y1="43232" x2="23621" y2="43232"/>
                        <a14:foregroundMark x1="23621" y1="43232" x2="33971" y2="42343"/>
                        <a14:foregroundMark x1="33971" y1="42343" x2="42472" y2="52162"/>
                        <a14:foregroundMark x1="42472" y1="52162" x2="41823" y2="59717"/>
                        <a14:foregroundMark x1="41823" y1="59717" x2="43089" y2="54990"/>
                        <a14:foregroundMark x1="36827" y1="93616" x2="29753" y2="94909"/>
                        <a14:foregroundMark x1="29753" y1="94909" x2="42894" y2="91717"/>
                        <a14:foregroundMark x1="42894" y1="91717" x2="36665" y2="97051"/>
                        <a14:foregroundMark x1="36665" y1="97051" x2="21577" y2="97051"/>
                        <a14:foregroundMark x1="21577" y1="97051" x2="9637" y2="93778"/>
                        <a14:foregroundMark x1="9637" y1="93778" x2="9409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3" y="4757875"/>
            <a:ext cx="1035411" cy="831365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6C1B2FD4-649F-4FFB-B834-F4AA3E8E32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15300" r="2922" b="14918"/>
          <a:stretch/>
        </p:blipFill>
        <p:spPr bwMode="auto">
          <a:xfrm>
            <a:off x="6881897" y="4787517"/>
            <a:ext cx="2014955" cy="44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24</a:t>
            </a:fld>
            <a:endParaRPr lang="ru-RU" altLang="ru-RU" sz="1400" dirty="0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568467" y="2711729"/>
            <a:ext cx="834390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Продолжительность проекта – </a:t>
            </a:r>
            <a:r>
              <a:rPr kumimoji="0" lang="en-US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3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года (</a:t>
            </a:r>
            <a:r>
              <a:rPr kumimoji="0" lang="ru-RU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20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21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-2024 </a:t>
            </a:r>
            <a:r>
              <a:rPr kumimoji="0" lang="ru-RU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гг.);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Бюджет проекта – 873 тысяч евро;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Консорциум проекта: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55000"/>
              <a:buFont typeface="Wingdings" panose="05000000000000000000" pitchFamily="2" charset="2"/>
              <a:buChar char="Ø"/>
              <a:defRPr/>
            </a:pP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4 университета ЕС: Испания, Швеция, Бельгия, Словения;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55000"/>
              <a:buFont typeface="Wingdings" panose="05000000000000000000" pitchFamily="2" charset="2"/>
              <a:buChar char="Ø"/>
              <a:defRPr/>
            </a:pP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3 университета Армении, Министерство образования Армения и Комитет по кадастру Армении;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55000"/>
              <a:buFont typeface="Wingdings" panose="05000000000000000000" pitchFamily="2" charset="2"/>
              <a:buChar char="Ø"/>
              <a:defRPr/>
            </a:pP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КГУСТА, КГГУ и </a:t>
            </a:r>
            <a:r>
              <a:rPr kumimoji="0" lang="ru-RU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ОшТУ</a:t>
            </a: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;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55000"/>
              <a:buFont typeface="Wingdings" panose="05000000000000000000" pitchFamily="2" charset="2"/>
              <a:buChar char="Ø"/>
              <a:defRPr/>
            </a:pP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Министерство образования и науки КР;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55000"/>
              <a:buFont typeface="Wingdings" panose="05000000000000000000" pitchFamily="2" charset="2"/>
              <a:buChar char="Ø"/>
              <a:defRPr/>
            </a:pPr>
            <a:r>
              <a:rPr kumimoji="0" lang="ru-RU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Госкартгорафия</a:t>
            </a: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Кыргызстана.</a:t>
            </a:r>
            <a:r>
              <a:rPr kumimoji="0" lang="ru-RU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Цель проекта: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разработка программ последипломного высшего образования в области геоинформационных технологий (ГИТ) и укрепление связей в области исследований и инноваций между высшими учебными заведениями (ВУЗами), промышленностью и администрациями в Армении и Кыргызстане.</a:t>
            </a:r>
          </a:p>
        </p:txBody>
      </p:sp>
      <p:sp>
        <p:nvSpPr>
          <p:cNvPr id="40964" name="Rectangle 2"/>
          <p:cNvSpPr>
            <a:spLocks noGrp="1"/>
          </p:cNvSpPr>
          <p:nvPr>
            <p:ph type="title"/>
          </p:nvPr>
        </p:nvSpPr>
        <p:spPr>
          <a:xfrm>
            <a:off x="1309688" y="234950"/>
            <a:ext cx="6300787" cy="815975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000" b="1" dirty="0">
                <a:latin typeface="Arial" panose="020B0604020202020204" pitchFamily="34" charset="0"/>
              </a:rPr>
              <a:t>Кыргызский государственный </a:t>
            </a:r>
            <a:r>
              <a:rPr lang="ru-RU" altLang="ru-RU" sz="2000" b="1" dirty="0" smtClean="0">
                <a:latin typeface="Arial" panose="020B0604020202020204" pitchFamily="34" charset="0"/>
              </a:rPr>
              <a:t>технический университет </a:t>
            </a:r>
            <a:endParaRPr lang="ru-RU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40966" name="Rectangle 4"/>
          <p:cNvSpPr txBox="1"/>
          <p:nvPr/>
        </p:nvSpPr>
        <p:spPr>
          <a:xfrm>
            <a:off x="1171717" y="1356303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Н.Исанова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80" y="144974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B52A9B5-4EB8-4F46-83CD-DBEA33011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3778" l="4705" r="96853">
                        <a14:foregroundMark x1="91694" y1="31677" x2="91694" y2="31677"/>
                        <a14:foregroundMark x1="92829" y1="22788" x2="92829" y2="22788"/>
                        <a14:foregroundMark x1="95490" y1="26667" x2="95490" y2="26667"/>
                        <a14:foregroundMark x1="74757" y1="9455" x2="74757" y2="9455"/>
                        <a14:foregroundMark x1="74530" y1="9455" x2="74530" y2="9455"/>
                        <a14:foregroundMark x1="22356" y1="57778" x2="22356" y2="57778"/>
                        <a14:foregroundMark x1="19663" y1="56404" x2="10513" y2="58626"/>
                        <a14:foregroundMark x1="7398" y1="67515" x2="7398" y2="67515"/>
                        <a14:foregroundMark x1="6944" y1="66384" x2="6944" y2="66384"/>
                        <a14:foregroundMark x1="35951" y1="67515" x2="35951" y2="67515"/>
                        <a14:foregroundMark x1="41304" y1="51960" x2="41304" y2="51960"/>
                        <a14:foregroundMark x1="52888" y1="66949" x2="52888" y2="66949"/>
                        <a14:foregroundMark x1="96853" y1="78061" x2="96853" y2="78061"/>
                        <a14:foregroundMark x1="96171" y1="77778" x2="95717" y2="77495"/>
                        <a14:foregroundMark x1="39520" y1="90545" x2="39520" y2="90545"/>
                        <a14:foregroundMark x1="39974" y1="84162" x2="39974" y2="84162"/>
                        <a14:foregroundMark x1="8306" y1="51960" x2="2953" y2="67960"/>
                        <a14:foregroundMark x1="2953" y1="67960" x2="3245" y2="77333"/>
                        <a14:foregroundMark x1="3245" y1="77333" x2="7852" y2="88444"/>
                        <a14:foregroundMark x1="7852" y1="88444" x2="24659" y2="96848"/>
                        <a14:foregroundMark x1="24659" y1="96848" x2="41110" y2="92485"/>
                        <a14:foregroundMark x1="41110" y1="92485" x2="27872" y2="91960"/>
                        <a14:foregroundMark x1="27872" y1="91960" x2="38254" y2="83152"/>
                        <a14:foregroundMark x1="38254" y1="83152" x2="26184" y2="87434"/>
                        <a14:foregroundMark x1="26184" y1="87434" x2="8598" y2="82828"/>
                        <a14:foregroundMark x1="8598" y1="82828" x2="4899" y2="77333"/>
                        <a14:foregroundMark x1="4899" y1="77333" x2="4737" y2="68889"/>
                        <a14:foregroundMark x1="43770" y1="51960" x2="25373" y2="42909"/>
                        <a14:foregroundMark x1="25373" y1="42909" x2="16223" y2="43232"/>
                        <a14:foregroundMark x1="16223" y1="43232" x2="23621" y2="43232"/>
                        <a14:foregroundMark x1="23621" y1="43232" x2="33971" y2="42343"/>
                        <a14:foregroundMark x1="33971" y1="42343" x2="42472" y2="52162"/>
                        <a14:foregroundMark x1="42472" y1="52162" x2="41823" y2="59717"/>
                        <a14:foregroundMark x1="41823" y1="59717" x2="43089" y2="54990"/>
                        <a14:foregroundMark x1="36827" y1="93616" x2="29753" y2="94909"/>
                        <a14:foregroundMark x1="29753" y1="94909" x2="42894" y2="91717"/>
                        <a14:foregroundMark x1="42894" y1="91717" x2="36665" y2="97051"/>
                        <a14:foregroundMark x1="36665" y1="97051" x2="21577" y2="97051"/>
                        <a14:foregroundMark x1="21577" y1="97051" x2="9637" y2="93778"/>
                        <a14:foregroundMark x1="9637" y1="93778" x2="9409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22" y="1862873"/>
            <a:ext cx="1035411" cy="831365"/>
          </a:xfrm>
          <a:prstGeom prst="rect">
            <a:avLst/>
          </a:prstGeom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6C1B2FD4-649F-4FFB-B834-F4AA3E8E32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15300" r="2922" b="14918"/>
          <a:stretch/>
        </p:blipFill>
        <p:spPr bwMode="auto">
          <a:xfrm>
            <a:off x="4393431" y="1988838"/>
            <a:ext cx="2625873" cy="579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geotak.webs.upv.es/wp-content/uploads/2022/03/IMG-20220326-WA0009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283" y="4490404"/>
            <a:ext cx="3681412" cy="2211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25</a:t>
            </a:fld>
            <a:endParaRPr lang="ru-RU" altLang="ru-RU" sz="1400" dirty="0"/>
          </a:p>
        </p:txBody>
      </p:sp>
      <p:pic>
        <p:nvPicPr>
          <p:cNvPr id="43014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2205038"/>
            <a:ext cx="3683000" cy="2762250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3015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192" y="2098198"/>
            <a:ext cx="3825452" cy="2869089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" name="Imagen 1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B52A9B5-4EB8-4F46-83CD-DBEA33011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3778" l="4705" r="96853">
                        <a14:foregroundMark x1="91694" y1="31677" x2="91694" y2="31677"/>
                        <a14:foregroundMark x1="92829" y1="22788" x2="92829" y2="22788"/>
                        <a14:foregroundMark x1="95490" y1="26667" x2="95490" y2="26667"/>
                        <a14:foregroundMark x1="74757" y1="9455" x2="74757" y2="9455"/>
                        <a14:foregroundMark x1="74530" y1="9455" x2="74530" y2="9455"/>
                        <a14:foregroundMark x1="22356" y1="57778" x2="22356" y2="57778"/>
                        <a14:foregroundMark x1="19663" y1="56404" x2="10513" y2="58626"/>
                        <a14:foregroundMark x1="7398" y1="67515" x2="7398" y2="67515"/>
                        <a14:foregroundMark x1="6944" y1="66384" x2="6944" y2="66384"/>
                        <a14:foregroundMark x1="35951" y1="67515" x2="35951" y2="67515"/>
                        <a14:foregroundMark x1="41304" y1="51960" x2="41304" y2="51960"/>
                        <a14:foregroundMark x1="52888" y1="66949" x2="52888" y2="66949"/>
                        <a14:foregroundMark x1="96853" y1="78061" x2="96853" y2="78061"/>
                        <a14:foregroundMark x1="96171" y1="77778" x2="95717" y2="77495"/>
                        <a14:foregroundMark x1="39520" y1="90545" x2="39520" y2="90545"/>
                        <a14:foregroundMark x1="39974" y1="84162" x2="39974" y2="84162"/>
                        <a14:foregroundMark x1="8306" y1="51960" x2="2953" y2="67960"/>
                        <a14:foregroundMark x1="2953" y1="67960" x2="3245" y2="77333"/>
                        <a14:foregroundMark x1="3245" y1="77333" x2="7852" y2="88444"/>
                        <a14:foregroundMark x1="7852" y1="88444" x2="24659" y2="96848"/>
                        <a14:foregroundMark x1="24659" y1="96848" x2="41110" y2="92485"/>
                        <a14:foregroundMark x1="41110" y1="92485" x2="27872" y2="91960"/>
                        <a14:foregroundMark x1="27872" y1="91960" x2="38254" y2="83152"/>
                        <a14:foregroundMark x1="38254" y1="83152" x2="26184" y2="87434"/>
                        <a14:foregroundMark x1="26184" y1="87434" x2="8598" y2="82828"/>
                        <a14:foregroundMark x1="8598" y1="82828" x2="4899" y2="77333"/>
                        <a14:foregroundMark x1="4899" y1="77333" x2="4737" y2="68889"/>
                        <a14:foregroundMark x1="43770" y1="51960" x2="25373" y2="42909"/>
                        <a14:foregroundMark x1="25373" y1="42909" x2="16223" y2="43232"/>
                        <a14:foregroundMark x1="16223" y1="43232" x2="23621" y2="43232"/>
                        <a14:foregroundMark x1="23621" y1="43232" x2="33971" y2="42343"/>
                        <a14:foregroundMark x1="33971" y1="42343" x2="42472" y2="52162"/>
                        <a14:foregroundMark x1="42472" y1="52162" x2="41823" y2="59717"/>
                        <a14:foregroundMark x1="41823" y1="59717" x2="43089" y2="54990"/>
                        <a14:foregroundMark x1="36827" y1="93616" x2="29753" y2="94909"/>
                        <a14:foregroundMark x1="29753" y1="94909" x2="42894" y2="91717"/>
                        <a14:foregroundMark x1="42894" y1="91717" x2="36665" y2="97051"/>
                        <a14:foregroundMark x1="36665" y1="97051" x2="21577" y2="97051"/>
                        <a14:foregroundMark x1="21577" y1="97051" x2="9637" y2="93778"/>
                        <a14:foregroundMark x1="9637" y1="93778" x2="9409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70208"/>
            <a:ext cx="1035411" cy="831365"/>
          </a:xfrm>
          <a:prstGeom prst="rect">
            <a:avLst/>
          </a:prstGeom>
        </p:spPr>
      </p:pic>
      <p:pic>
        <p:nvPicPr>
          <p:cNvPr id="12" name="Imagen 5">
            <a:extLst>
              <a:ext uri="{FF2B5EF4-FFF2-40B4-BE49-F238E27FC236}">
                <a16:creationId xmlns:a16="http://schemas.microsoft.com/office/drawing/2014/main" id="{6C1B2FD4-649F-4FFB-B834-F4AA3E8E32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15300" r="2922" b="14918"/>
          <a:stretch/>
        </p:blipFill>
        <p:spPr bwMode="auto">
          <a:xfrm>
            <a:off x="6732240" y="5612227"/>
            <a:ext cx="2014955" cy="44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 descr="Kyrgyz State Technical Universi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26</a:t>
            </a:fld>
            <a:endParaRPr lang="ru-RU" altLang="ru-RU" sz="1400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2051720" y="5877169"/>
            <a:ext cx="6336704" cy="7329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ru-RU" altLang="x-none" sz="1600" b="1" dirty="0">
                <a:solidFill>
                  <a:schemeClr val="tx2"/>
                </a:solidFill>
                <a:latin typeface="Arial" panose="020B0604020202020204" pitchFamily="34" charset="0"/>
              </a:rPr>
              <a:t>Повышение квалификации преподавателей и специалистов КР и РА, </a:t>
            </a:r>
            <a:r>
              <a:rPr lang="ru-RU" altLang="x-none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г</a:t>
            </a:r>
            <a:r>
              <a:rPr lang="ru-RU" altLang="x-none" sz="1600" b="1" dirty="0">
                <a:solidFill>
                  <a:schemeClr val="tx2"/>
                </a:solidFill>
                <a:latin typeface="Arial" panose="020B0604020202020204" pitchFamily="34" charset="0"/>
              </a:rPr>
              <a:t>. Ереван, Армения, 9-15 октября 2022 г. </a:t>
            </a:r>
            <a:endParaRPr lang="en-US" altLang="x-none" sz="16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348880"/>
            <a:ext cx="4362450" cy="3271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4362450" cy="3271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 descr="Kyrgyz State Technical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B52A9B5-4EB8-4F46-83CD-DBEA33011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5" b="93778" l="4705" r="96853">
                        <a14:foregroundMark x1="91694" y1="31677" x2="91694" y2="31677"/>
                        <a14:foregroundMark x1="92829" y1="22788" x2="92829" y2="22788"/>
                        <a14:foregroundMark x1="95490" y1="26667" x2="95490" y2="26667"/>
                        <a14:foregroundMark x1="74757" y1="9455" x2="74757" y2="9455"/>
                        <a14:foregroundMark x1="74530" y1="9455" x2="74530" y2="9455"/>
                        <a14:foregroundMark x1="22356" y1="57778" x2="22356" y2="57778"/>
                        <a14:foregroundMark x1="19663" y1="56404" x2="10513" y2="58626"/>
                        <a14:foregroundMark x1="7398" y1="67515" x2="7398" y2="67515"/>
                        <a14:foregroundMark x1="6944" y1="66384" x2="6944" y2="66384"/>
                        <a14:foregroundMark x1="35951" y1="67515" x2="35951" y2="67515"/>
                        <a14:foregroundMark x1="41304" y1="51960" x2="41304" y2="51960"/>
                        <a14:foregroundMark x1="52888" y1="66949" x2="52888" y2="66949"/>
                        <a14:foregroundMark x1="96853" y1="78061" x2="96853" y2="78061"/>
                        <a14:foregroundMark x1="96171" y1="77778" x2="95717" y2="77495"/>
                        <a14:foregroundMark x1="39520" y1="90545" x2="39520" y2="90545"/>
                        <a14:foregroundMark x1="39974" y1="84162" x2="39974" y2="84162"/>
                        <a14:foregroundMark x1="8306" y1="51960" x2="2953" y2="67960"/>
                        <a14:foregroundMark x1="2953" y1="67960" x2="3245" y2="77333"/>
                        <a14:foregroundMark x1="3245" y1="77333" x2="7852" y2="88444"/>
                        <a14:foregroundMark x1="7852" y1="88444" x2="24659" y2="96848"/>
                        <a14:foregroundMark x1="24659" y1="96848" x2="41110" y2="92485"/>
                        <a14:foregroundMark x1="41110" y1="92485" x2="27872" y2="91960"/>
                        <a14:foregroundMark x1="27872" y1="91960" x2="38254" y2="83152"/>
                        <a14:foregroundMark x1="38254" y1="83152" x2="26184" y2="87434"/>
                        <a14:foregroundMark x1="26184" y1="87434" x2="8598" y2="82828"/>
                        <a14:foregroundMark x1="8598" y1="82828" x2="4899" y2="77333"/>
                        <a14:foregroundMark x1="4899" y1="77333" x2="4737" y2="68889"/>
                        <a14:foregroundMark x1="43770" y1="51960" x2="25373" y2="42909"/>
                        <a14:foregroundMark x1="25373" y1="42909" x2="16223" y2="43232"/>
                        <a14:foregroundMark x1="16223" y1="43232" x2="23621" y2="43232"/>
                        <a14:foregroundMark x1="23621" y1="43232" x2="33971" y2="42343"/>
                        <a14:foregroundMark x1="33971" y1="42343" x2="42472" y2="52162"/>
                        <a14:foregroundMark x1="42472" y1="52162" x2="41823" y2="59717"/>
                        <a14:foregroundMark x1="41823" y1="59717" x2="43089" y2="54990"/>
                        <a14:foregroundMark x1="36827" y1="93616" x2="29753" y2="94909"/>
                        <a14:foregroundMark x1="29753" y1="94909" x2="42894" y2="91717"/>
                        <a14:foregroundMark x1="42894" y1="91717" x2="36665" y2="97051"/>
                        <a14:foregroundMark x1="36665" y1="97051" x2="21577" y2="97051"/>
                        <a14:foregroundMark x1="21577" y1="97051" x2="9637" y2="93778"/>
                        <a14:foregroundMark x1="9637" y1="93778" x2="9409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6" y="5778741"/>
            <a:ext cx="1035411" cy="8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6843711" cy="838423"/>
          </a:xfrm>
        </p:spPr>
        <p:txBody>
          <a:bodyPr/>
          <a:lstStyle/>
          <a:p>
            <a:pPr algn="ctr" eaLnBrk="1" hangingPunct="1"/>
            <a:r>
              <a:rPr lang="ru-RU" sz="2000" b="1" dirty="0" err="1">
                <a:latin typeface="Arial" panose="020B0604020202020204" pitchFamily="34" charset="0"/>
              </a:rPr>
              <a:t>Кыргызский</a:t>
            </a:r>
            <a:r>
              <a:rPr lang="ru-RU" sz="2000" b="1" dirty="0">
                <a:latin typeface="Arial" panose="020B0604020202020204" pitchFamily="34" charset="0"/>
              </a:rPr>
              <a:t> государственный технический университет </a:t>
            </a:r>
          </a:p>
        </p:txBody>
      </p:sp>
      <p:pic>
        <p:nvPicPr>
          <p:cNvPr id="6" name="Picture 2" descr="Kyrgyz State Technical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5561"/>
            <a:ext cx="971781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/>
          <p:nvPr/>
        </p:nvSpPr>
        <p:spPr>
          <a:xfrm>
            <a:off x="1150938" y="1284729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 </a:t>
            </a:r>
            <a:r>
              <a:rPr lang="ru-RU" altLang="ru-RU" sz="20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Н.Исанова</a:t>
            </a:r>
            <a:endParaRPr lang="en-US" altLang="ru-RU" sz="20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329999" y="2018275"/>
            <a:ext cx="8604250" cy="20875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en-US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469997" y="2322591"/>
            <a:ext cx="8205591" cy="441224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Проект 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</a:rPr>
              <a:t>DEvision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 - Цифровое соединение реальной </a:t>
            </a: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виртуальной среды 2022-2025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гг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70000"/>
              </a:spcBef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Цель проекта:</a:t>
            </a:r>
          </a:p>
          <a:p>
            <a:pPr marL="0" indent="0" algn="just" eaLnBrk="1" hangingPunct="1">
              <a:lnSpc>
                <a:spcPct val="105000"/>
              </a:lnSpc>
              <a:buNone/>
              <a:defRPr/>
            </a:pP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Укрепление 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институциональных возможностей в сфере высшего образования, а также академических исследований и управления в Армении и Кыргызстане.</a:t>
            </a:r>
          </a:p>
          <a:p>
            <a:pPr marL="0" indent="0" algn="just" eaLnBrk="1" hangingPunct="1">
              <a:lnSpc>
                <a:spcPct val="105000"/>
              </a:lnSpc>
              <a:buNone/>
              <a:defRPr/>
            </a:pPr>
            <a:r>
              <a:rPr lang="ru-RU" sz="1800" dirty="0" smtClean="0">
                <a:solidFill>
                  <a:schemeClr val="tx2"/>
                </a:solidFill>
                <a:latin typeface="Arial" panose="020B0604020202020204" pitchFamily="34" charset="0"/>
              </a:rPr>
              <a:t>Проект 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финансируется 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OeAD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 - Австрийским агентством по образованию и интернационализации (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Austria’s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Agency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for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Education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and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Internationalisation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) в рамках программы APPEAR - Австрийской программы партнерства в области высшего образования и научных исследований (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AustrianPartnership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Programme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in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Higher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Education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and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Research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for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Arial" panose="020B0604020202020204" pitchFamily="34" charset="0"/>
              </a:rPr>
              <a:t>Development</a:t>
            </a:r>
            <a:r>
              <a:rPr lang="ru-RU" sz="1800" dirty="0">
                <a:solidFill>
                  <a:schemeClr val="tx2"/>
                </a:solidFill>
                <a:latin typeface="Arial" panose="020B0604020202020204" pitchFamily="34" charset="0"/>
              </a:rPr>
              <a:t>).</a:t>
            </a:r>
          </a:p>
          <a:p>
            <a:pPr marL="0" lvl="0" indent="0" algn="ctr" eaLnBrk="1" hangingPunct="1">
              <a:lnSpc>
                <a:spcPct val="120000"/>
              </a:lnSpc>
              <a:spcBef>
                <a:spcPct val="70000"/>
              </a:spcBef>
              <a:buNone/>
            </a:pP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034" y="2076891"/>
            <a:ext cx="649220" cy="847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21" y="6321276"/>
            <a:ext cx="1863168" cy="341344"/>
          </a:xfrm>
          <a:prstGeom prst="rect">
            <a:avLst/>
          </a:prstGeom>
        </p:spPr>
      </p:pic>
      <p:pic>
        <p:nvPicPr>
          <p:cNvPr id="12" name="Picture 2" descr="OeAD-GmbH – Agentur für Bildung und Internationalisierung | Linked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000"/>
          <a:stretch/>
        </p:blipFill>
        <p:spPr bwMode="auto">
          <a:xfrm>
            <a:off x="1867459" y="6321276"/>
            <a:ext cx="19050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44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3" y="2436536"/>
            <a:ext cx="4248472" cy="318635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9" y="2420965"/>
            <a:ext cx="4250415" cy="3187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5897405"/>
            <a:ext cx="649220" cy="847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6110048"/>
            <a:ext cx="1863168" cy="341344"/>
          </a:xfrm>
          <a:prstGeom prst="rect">
            <a:avLst/>
          </a:prstGeom>
        </p:spPr>
      </p:pic>
      <p:pic>
        <p:nvPicPr>
          <p:cNvPr id="9" name="Picture 2" descr="OeAD-GmbH – Agentur für Bildung und Internationalisierung | Linked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000"/>
          <a:stretch/>
        </p:blipFill>
        <p:spPr bwMode="auto">
          <a:xfrm>
            <a:off x="3419872" y="6064274"/>
            <a:ext cx="19050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Kyrgyz State Technical Univers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10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129892"/>
            <a:ext cx="3344118" cy="4458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847" r="20611"/>
          <a:stretch/>
        </p:blipFill>
        <p:spPr>
          <a:xfrm>
            <a:off x="816146" y="2129892"/>
            <a:ext cx="3539830" cy="4458824"/>
          </a:xfrm>
          <a:prstGeom prst="rect">
            <a:avLst/>
          </a:prstGeom>
        </p:spPr>
      </p:pic>
      <p:sp>
        <p:nvSpPr>
          <p:cNvPr id="9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Kyrgyz State Technical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>
                <a:latin typeface="Verdana" panose="020B0604030504040204" pitchFamily="34" charset="0"/>
              </a:rPr>
              <a:t>3</a:t>
            </a:fld>
            <a:endParaRPr lang="ru-RU" altLang="ru-RU" sz="1400" dirty="0">
              <a:latin typeface="Verdana" panose="020B0604030504040204" pitchFamily="34" charset="0"/>
            </a:endParaRPr>
          </a:p>
        </p:txBody>
      </p:sp>
      <p:sp>
        <p:nvSpPr>
          <p:cNvPr id="8195" name="Rectangle 2"/>
          <p:cNvSpPr>
            <a:spLocks noGrp="1"/>
          </p:cNvSpPr>
          <p:nvPr>
            <p:ph type="title"/>
          </p:nvPr>
        </p:nvSpPr>
        <p:spPr>
          <a:xfrm>
            <a:off x="323850" y="2111375"/>
            <a:ext cx="9001125" cy="433388"/>
          </a:xfrm>
          <a:ln/>
        </p:spPr>
        <p:txBody>
          <a:bodyPr vert="horz" wrap="square" lIns="91440" tIns="45720" rIns="91440" bIns="45720" anchor="b" anchorCtr="0"/>
          <a:lstStyle/>
          <a:p>
            <a:pPr algn="ctr" eaLnBrk="1" hangingPunct="1"/>
            <a:r>
              <a:rPr lang="ru-RU" altLang="ru-RU" sz="2400" dirty="0"/>
              <a:t>О кафедре «Геодезия и  геоинформатика»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792163" y="2740025"/>
            <a:ext cx="8064500" cy="39608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Кафедра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готовить бакалавров и магистрантов по следующим направлениям: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Геодезия и дистанционное зондирование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бакалавриат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магистратура по профилю «Геодезия»;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Картография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геоинформатика 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магистратура по профилю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Геоинформатика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 образовательные программы кафедры прошли независимую аккредитацию  в 2018-2020 гг.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2022 года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началась подготовка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докторов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PhD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специальности «Геодезия и геоинформационные технологии»</a:t>
            </a:r>
          </a:p>
        </p:txBody>
      </p:sp>
      <p:sp>
        <p:nvSpPr>
          <p:cNvPr id="8197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30</a:t>
            </a:fld>
            <a:endParaRPr lang="ru-RU" altLang="ru-RU" sz="1400" dirty="0"/>
          </a:p>
        </p:txBody>
      </p:sp>
      <p:sp>
        <p:nvSpPr>
          <p:cNvPr id="47107" name="Rectangle 3"/>
          <p:cNvSpPr/>
          <p:nvPr/>
        </p:nvSpPr>
        <p:spPr>
          <a:xfrm>
            <a:off x="0" y="2819400"/>
            <a:ext cx="8382000" cy="68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GB" altLang="ru-RU" sz="1600" dirty="0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47108" name="Rectangle 5"/>
          <p:cNvSpPr/>
          <p:nvPr/>
        </p:nvSpPr>
        <p:spPr>
          <a:xfrm>
            <a:off x="856544" y="5584177"/>
            <a:ext cx="7920037" cy="659461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Спасибо </a:t>
            </a:r>
            <a:r>
              <a:rPr lang="ru-RU" altLang="ru-RU" sz="3600" dirty="0">
                <a:solidFill>
                  <a:schemeClr val="tx2"/>
                </a:solidFill>
                <a:latin typeface="Arial" panose="020B0604020202020204" pitchFamily="34" charset="0"/>
              </a:rPr>
              <a:t>за внимание</a:t>
            </a:r>
          </a:p>
        </p:txBody>
      </p:sp>
      <p:pic>
        <p:nvPicPr>
          <p:cNvPr id="4711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94" y="2893722"/>
            <a:ext cx="4095750" cy="230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 txBox="1"/>
          <p:nvPr/>
        </p:nvSpPr>
        <p:spPr>
          <a:xfrm>
            <a:off x="856544" y="2101560"/>
            <a:ext cx="7740650" cy="5493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eaLnBrk="1" hangingPunct="1">
              <a:lnSpc>
                <a:spcPct val="90000"/>
              </a:lnSpc>
              <a:buNone/>
            </a:pPr>
            <a:r>
              <a:rPr lang="ru-RU" altLang="ru-RU" sz="2000" dirty="0" smtClean="0">
                <a:solidFill>
                  <a:srgbClr val="333399"/>
                </a:solidFill>
                <a:latin typeface="Arial" panose="020B0604020202020204" pitchFamily="34" charset="0"/>
              </a:rPr>
              <a:t>Кафедра 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«Геодезия и </a:t>
            </a:r>
            <a:r>
              <a:rPr lang="ru-RU" altLang="ru-RU" sz="2000" dirty="0" err="1">
                <a:solidFill>
                  <a:srgbClr val="333399"/>
                </a:solidFill>
                <a:latin typeface="Arial" panose="020B0604020202020204" pitchFamily="34" charset="0"/>
              </a:rPr>
              <a:t>геоинформатика</a:t>
            </a:r>
            <a:r>
              <a:rPr lang="ru-RU" altLang="ru-RU" sz="2000" dirty="0">
                <a:solidFill>
                  <a:srgbClr val="333399"/>
                </a:solidFill>
                <a:latin typeface="Arial" panose="020B0604020202020204" pitchFamily="34" charset="0"/>
              </a:rPr>
              <a:t>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4</a:t>
            </a:fld>
            <a:endParaRPr lang="ru-RU" altLang="ru-RU" sz="1400" dirty="0"/>
          </a:p>
        </p:txBody>
      </p:sp>
      <p:sp>
        <p:nvSpPr>
          <p:cNvPr id="10246" name="TextBox 9"/>
          <p:cNvSpPr txBox="1"/>
          <p:nvPr/>
        </p:nvSpPr>
        <p:spPr>
          <a:xfrm>
            <a:off x="567056" y="1988840"/>
            <a:ext cx="82819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бакалавриата 620100 «Геодезия и дистанционное  зондирование», профиль: «Геодезия»</a:t>
            </a:r>
          </a:p>
        </p:txBody>
      </p:sp>
      <p:sp>
        <p:nvSpPr>
          <p:cNvPr id="10247" name="Прямоугольник 1"/>
          <p:cNvSpPr/>
          <p:nvPr/>
        </p:nvSpPr>
        <p:spPr>
          <a:xfrm>
            <a:off x="404813" y="2889250"/>
            <a:ext cx="8388350" cy="3846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ЦЕЛИ ОБУЧЕНИЯ: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 b="1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Цель 1. </a:t>
            </a:r>
            <a:r>
              <a:rPr lang="ru-RU" altLang="ru-RU" sz="1800" dirty="0">
                <a:latin typeface="Arial" panose="020B0604020202020204" pitchFamily="34" charset="0"/>
              </a:rPr>
              <a:t>Обеспечить выпускника базовыми знаниями в области социально-гуманитарных и естественно-научных дисциплин для профессиональной деятельности.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Цель 2.  </a:t>
            </a:r>
            <a:r>
              <a:rPr lang="ru-RU" altLang="ru-RU" sz="1800" dirty="0">
                <a:latin typeface="Arial" panose="020B0604020202020204" pitchFamily="34" charset="0"/>
              </a:rPr>
              <a:t>Формировать у выпускников навыки использования межотраслевых знаний при реализации проектов по направлению “Геодезия и дистанционное  зондирование”. 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Цель 3. </a:t>
            </a:r>
            <a:r>
              <a:rPr lang="ru-RU" altLang="ru-RU" sz="1800" dirty="0">
                <a:latin typeface="Arial" panose="020B0604020202020204" pitchFamily="34" charset="0"/>
              </a:rPr>
              <a:t>Подготовка выпускника, умеющего работать с применением современных технологий, инструментов и систем  для выполнения, обработки и контроля качества геодезических, гравиметрических, аэрокосмических и фотограмметрических работ.</a:t>
            </a:r>
          </a:p>
        </p:txBody>
      </p:sp>
      <p:sp>
        <p:nvSpPr>
          <p:cNvPr id="10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5</a:t>
            </a:fld>
            <a:endParaRPr lang="ru-RU" altLang="ru-RU" sz="1400" dirty="0"/>
          </a:p>
        </p:txBody>
      </p:sp>
      <p:sp>
        <p:nvSpPr>
          <p:cNvPr id="12294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бакалавриата 620100 «Геодезия и дистанционное  зондирование», профиль: «Геодезия»</a:t>
            </a:r>
          </a:p>
        </p:txBody>
      </p:sp>
      <p:sp>
        <p:nvSpPr>
          <p:cNvPr id="12295" name="Прямоугольник 1"/>
          <p:cNvSpPr/>
          <p:nvPr/>
        </p:nvSpPr>
        <p:spPr>
          <a:xfrm>
            <a:off x="541338" y="2852738"/>
            <a:ext cx="8112125" cy="3910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РЕЗУЛЬТАТЫ ОБУЧЕНИЯ (1-10):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endParaRPr lang="ru-RU" altLang="ru-RU" sz="400" b="1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РО.1. </a:t>
            </a:r>
            <a:r>
              <a:rPr lang="ru-RU" altLang="ru-RU" sz="1800" dirty="0">
                <a:latin typeface="Arial" panose="020B0604020202020204" pitchFamily="34" charset="0"/>
              </a:rPr>
              <a:t>Умение применить базовые знания в области социально-гуманитарных, естественно-научных и профессиональных дисциплин в избранной сфере деятельности.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РО.2. </a:t>
            </a:r>
            <a:r>
              <a:rPr lang="ru-RU" altLang="ru-RU" sz="1800" dirty="0">
                <a:latin typeface="Arial" panose="020B0604020202020204" pitchFamily="34" charset="0"/>
              </a:rPr>
              <a:t>Умение излагать свои мысли на государственном и официальном языках.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РО.3. </a:t>
            </a:r>
            <a:r>
              <a:rPr lang="ru-RU" altLang="ru-RU" sz="1800" dirty="0">
                <a:latin typeface="Arial" panose="020B0604020202020204" pitchFamily="34" charset="0"/>
              </a:rPr>
              <a:t>Владение одним из иностранных языков на уровне социального общения и письменного перевода.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РО.4. </a:t>
            </a:r>
            <a:r>
              <a:rPr lang="ru-RU" altLang="ru-RU" sz="1800" dirty="0">
                <a:latin typeface="Arial" panose="020B0604020202020204" pitchFamily="34" charset="0"/>
              </a:rPr>
              <a:t>Владение навыками организации и проведения работы в междисциплинарной сфере.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РО.5. </a:t>
            </a:r>
            <a:r>
              <a:rPr lang="ru-RU" altLang="ru-RU" sz="1800" dirty="0">
                <a:latin typeface="Arial" panose="020B0604020202020204" pitchFamily="34" charset="0"/>
              </a:rPr>
              <a:t>Умение применить современные информационные технологии и программное обеспечение в профессиональной деятельности.</a:t>
            </a:r>
          </a:p>
        </p:txBody>
      </p:sp>
      <p:sp>
        <p:nvSpPr>
          <p:cNvPr id="11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6</a:t>
            </a:fld>
            <a:endParaRPr lang="ru-RU" altLang="ru-RU" sz="1400" dirty="0"/>
          </a:p>
        </p:txBody>
      </p:sp>
      <p:sp>
        <p:nvSpPr>
          <p:cNvPr id="14342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бакалавриата 620100 «Геодезия и дистанционное  зондирование», профиль: «Геодезия»</a:t>
            </a:r>
          </a:p>
        </p:txBody>
      </p:sp>
      <p:sp>
        <p:nvSpPr>
          <p:cNvPr id="14343" name="Прямоугольник 1"/>
          <p:cNvSpPr/>
          <p:nvPr/>
        </p:nvSpPr>
        <p:spPr>
          <a:xfrm>
            <a:off x="457200" y="2825750"/>
            <a:ext cx="8334375" cy="401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РЕЗУЛЬТАТЫ ОБУЧЕНИЯ: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РО.6. </a:t>
            </a:r>
            <a:r>
              <a:rPr lang="ru-RU" altLang="ru-RU" sz="1700" dirty="0">
                <a:latin typeface="Arial" panose="020B0604020202020204" pitchFamily="34" charset="0"/>
              </a:rPr>
              <a:t>Способность применить базовые знания, умения и навыки по технико-экономическому обоснованию проектных решений.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РО.7. </a:t>
            </a:r>
            <a:r>
              <a:rPr lang="ru-RU" altLang="ru-RU" sz="1700" dirty="0">
                <a:latin typeface="Arial" panose="020B0604020202020204" pitchFamily="34" charset="0"/>
              </a:rPr>
              <a:t>Умение применить основные знания компьютерной графики и геоинформатики при выполнении топографо-геодезических, аэрофотосъемочных и фотограмметрических работ.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РО.8. </a:t>
            </a:r>
            <a:r>
              <a:rPr lang="ru-RU" altLang="ru-RU" sz="1700" dirty="0">
                <a:latin typeface="Arial" panose="020B0604020202020204" pitchFamily="34" charset="0"/>
              </a:rPr>
              <a:t>Владение технологией выполнения топографо-геодезических и аэрофотосъемочных работ и методами контроля их качества.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РО.9. </a:t>
            </a:r>
            <a:r>
              <a:rPr lang="ru-RU" altLang="ru-RU" sz="1700" dirty="0">
                <a:latin typeface="Arial" panose="020B0604020202020204" pitchFamily="34" charset="0"/>
              </a:rPr>
              <a:t>Знание организационно-правовых основ управленческой деятельности, планирования и организации работ.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РО.10. </a:t>
            </a:r>
            <a:r>
              <a:rPr lang="ru-RU" altLang="ru-RU" sz="1700" dirty="0">
                <a:latin typeface="Arial" panose="020B0604020202020204" pitchFamily="34" charset="0"/>
              </a:rPr>
              <a:t>Знание технологии инженерно-геодезических и фотограмметрических работ при изысканиях, проектировании, строительстве и эксплуатации инженерных объектов. </a:t>
            </a:r>
          </a:p>
        </p:txBody>
      </p:sp>
      <p:sp>
        <p:nvSpPr>
          <p:cNvPr id="12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7</a:t>
            </a:fld>
            <a:endParaRPr lang="ru-RU" altLang="ru-RU" sz="1400" dirty="0"/>
          </a:p>
        </p:txBody>
      </p:sp>
      <p:sp>
        <p:nvSpPr>
          <p:cNvPr id="16390" name="TextBox 9"/>
          <p:cNvSpPr txBox="1"/>
          <p:nvPr/>
        </p:nvSpPr>
        <p:spPr>
          <a:xfrm>
            <a:off x="511175" y="2011363"/>
            <a:ext cx="82819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магистратуры 620100 «Геодезия и дистанционное  зондирование», профиль: «Геодезия»</a:t>
            </a:r>
          </a:p>
        </p:txBody>
      </p:sp>
      <p:sp>
        <p:nvSpPr>
          <p:cNvPr id="16391" name="Прямоугольник 1"/>
          <p:cNvSpPr/>
          <p:nvPr/>
        </p:nvSpPr>
        <p:spPr>
          <a:xfrm>
            <a:off x="404813" y="2849563"/>
            <a:ext cx="8388350" cy="38465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ЦЕЛИ ОБУЧЕНИЯ: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 b="1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Цель 1. </a:t>
            </a:r>
            <a:r>
              <a:rPr lang="ru-RU" altLang="ru-RU" sz="1800" dirty="0">
                <a:latin typeface="Arial" panose="020B0604020202020204" pitchFamily="34" charset="0"/>
              </a:rPr>
              <a:t>Подготовка магистров, обладающих углубленной научной и педагогической подготовкой, способных сформулировать и решать современные научные и практические проблемы в науке и на производстве.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Цель 2. </a:t>
            </a:r>
            <a:r>
              <a:rPr lang="ru-RU" altLang="ru-RU" sz="1800" dirty="0">
                <a:latin typeface="Arial" panose="020B0604020202020204" pitchFamily="34" charset="0"/>
              </a:rPr>
              <a:t>Подготовка магистров с высоким уровнем профессиональной культуры, владеющих государственным, официальным и одним иностранным языками, со знаниями правовых норм. </a:t>
            </a: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Цель 3. </a:t>
            </a:r>
            <a:r>
              <a:rPr lang="ru-RU" altLang="ru-RU" sz="1800" dirty="0">
                <a:latin typeface="Arial" panose="020B0604020202020204" pitchFamily="34" charset="0"/>
              </a:rPr>
              <a:t>Обучение и формирование навыков для успешной работы выпускников в избранной сфере деятельности с универсальными и предметно-специализированными компетенциями, способствующими их социальной мобильности и устойчивости на рынке труда.</a:t>
            </a:r>
          </a:p>
        </p:txBody>
      </p:sp>
      <p:sp>
        <p:nvSpPr>
          <p:cNvPr id="12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8</a:t>
            </a:fld>
            <a:endParaRPr lang="ru-RU" altLang="ru-RU" sz="1400" dirty="0"/>
          </a:p>
        </p:txBody>
      </p:sp>
      <p:sp>
        <p:nvSpPr>
          <p:cNvPr id="18438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магистратуры 620100 «Геодезия и дистанционное  зондирование», профиль: «Геодезия»</a:t>
            </a:r>
          </a:p>
        </p:txBody>
      </p:sp>
      <p:sp>
        <p:nvSpPr>
          <p:cNvPr id="18439" name="Прямоугольник 1"/>
          <p:cNvSpPr/>
          <p:nvPr/>
        </p:nvSpPr>
        <p:spPr>
          <a:xfrm>
            <a:off x="323850" y="2792413"/>
            <a:ext cx="8413750" cy="3908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РЕЗУЛЬТАТЫ ОБУЧЕНИЯ (1-10):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endParaRPr lang="ru-RU" altLang="ru-RU" sz="400" b="1" dirty="0">
              <a:latin typeface="Arial" panose="020B0604020202020204" pitchFamily="34" charset="0"/>
            </a:endParaRP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РО-1. </a:t>
            </a:r>
            <a:r>
              <a:rPr lang="ru-RU" altLang="ru-RU" sz="1800" dirty="0">
                <a:latin typeface="Arial" panose="020B0604020202020204" pitchFamily="34" charset="0"/>
              </a:rPr>
              <a:t>Уметь систематизировать  основные закономерности развития науки и техники, анализировать исторические и философские  подходы.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РО-2. </a:t>
            </a:r>
            <a:r>
              <a:rPr lang="ru-RU" altLang="ru-RU" sz="1800" dirty="0">
                <a:latin typeface="Arial" panose="020B0604020202020204" pitchFamily="34" charset="0"/>
              </a:rPr>
              <a:t>Уметь излагать необходимую информацию на государственном и официальном языках и владеть одним иностранным языком в объеме, необходимом для получения профессиональной информации.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РО-3. </a:t>
            </a:r>
            <a:r>
              <a:rPr lang="ru-RU" altLang="ru-RU" sz="1800" dirty="0">
                <a:latin typeface="Arial" panose="020B0604020202020204" pitchFamily="34" charset="0"/>
              </a:rPr>
              <a:t>Классифицировать и систематически комбинировать  знания научных проблем геодезии и методы научных исследований.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РО-4. </a:t>
            </a:r>
            <a:r>
              <a:rPr lang="ru-RU" altLang="ru-RU" sz="1800" dirty="0">
                <a:latin typeface="Arial" panose="020B0604020202020204" pitchFamily="34" charset="0"/>
              </a:rPr>
              <a:t>Уметь использовать вычислительную технику и специализированное программное обеспечение.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РО-5. </a:t>
            </a:r>
            <a:r>
              <a:rPr lang="ru-RU" altLang="ru-RU" sz="1800" dirty="0">
                <a:latin typeface="Arial" panose="020B0604020202020204" pitchFamily="34" charset="0"/>
              </a:rPr>
              <a:t>Способен применять  инновационные методы при проведении различных видов занятий по геодезии в педагогической деятельности.</a:t>
            </a:r>
          </a:p>
        </p:txBody>
      </p:sp>
      <p:sp>
        <p:nvSpPr>
          <p:cNvPr id="11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7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/>
          <a:p>
            <a:pPr marL="0" indent="0"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0DB2DC-4C9A-4742-B13C-FB6460FD3503}" type="slidenum">
              <a:rPr lang="ru-RU" altLang="ru-RU" sz="1400" dirty="0"/>
              <a:t>9</a:t>
            </a:fld>
            <a:endParaRPr lang="ru-RU" altLang="ru-RU" sz="1400" dirty="0"/>
          </a:p>
        </p:txBody>
      </p:sp>
      <p:sp>
        <p:nvSpPr>
          <p:cNvPr id="20486" name="TextBox 9"/>
          <p:cNvSpPr txBox="1"/>
          <p:nvPr/>
        </p:nvSpPr>
        <p:spPr>
          <a:xfrm>
            <a:off x="457200" y="2033588"/>
            <a:ext cx="82804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ru-RU" alt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Образовательная программа магистратуры 620100 «Геодезия и дистанционное  зондирование», профиль: «Геодезия»</a:t>
            </a:r>
          </a:p>
        </p:txBody>
      </p:sp>
      <p:sp>
        <p:nvSpPr>
          <p:cNvPr id="20487" name="Прямоугольник 1"/>
          <p:cNvSpPr/>
          <p:nvPr/>
        </p:nvSpPr>
        <p:spPr>
          <a:xfrm>
            <a:off x="530225" y="2911475"/>
            <a:ext cx="8334375" cy="3676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ru-RU" altLang="ru-RU" sz="1600" b="1" dirty="0">
                <a:latin typeface="Arial" panose="020B0604020202020204" pitchFamily="34" charset="0"/>
              </a:rPr>
              <a:t>РЕЗУЛЬТАТЫ ОБУЧЕНИЯ: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РО-6. </a:t>
            </a:r>
            <a:r>
              <a:rPr lang="ru-RU" altLang="ru-RU" sz="1700" dirty="0">
                <a:latin typeface="Arial" panose="020B0604020202020204" pitchFamily="34" charset="0"/>
              </a:rPr>
              <a:t>Уметь осуществлять сложных измерений, наблюдений и определений в области геодезии.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РО-7. </a:t>
            </a:r>
            <a:r>
              <a:rPr lang="ru-RU" altLang="ru-RU" sz="1700" dirty="0">
                <a:latin typeface="Arial" panose="020B0604020202020204" pitchFamily="34" charset="0"/>
              </a:rPr>
              <a:t>Способен обработать и синтезировать геодезические и аэрокосмические информации для выполнения научных и производственных работ.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РО-8. </a:t>
            </a:r>
            <a:r>
              <a:rPr lang="ru-RU" altLang="ru-RU" sz="1700" dirty="0">
                <a:latin typeface="Arial" panose="020B0604020202020204" pitchFamily="34" charset="0"/>
              </a:rPr>
              <a:t>Способен разработать методов и проводить технический контроль, управлять качеством топографо-геодезической и аэрокосмической продукции.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РО-9. </a:t>
            </a:r>
            <a:r>
              <a:rPr lang="ru-RU" altLang="ru-RU" sz="1700" dirty="0">
                <a:latin typeface="Arial" panose="020B0604020202020204" pitchFamily="34" charset="0"/>
              </a:rPr>
              <a:t>Способен проводить научно-технических экспертиз технических проектов, научных работ, а также новых методов геодезических работ и ДЗЗ. 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FontTx/>
              <a:buNone/>
            </a:pPr>
            <a:r>
              <a:rPr lang="ru-RU" altLang="ru-RU" sz="1700" b="1" dirty="0">
                <a:latin typeface="Arial" panose="020B0604020202020204" pitchFamily="34" charset="0"/>
              </a:rPr>
              <a:t>РО-10. </a:t>
            </a:r>
            <a:r>
              <a:rPr lang="ru-RU" altLang="ru-RU" sz="1700" dirty="0">
                <a:latin typeface="Arial" panose="020B0604020202020204" pitchFamily="34" charset="0"/>
              </a:rPr>
              <a:t>Способен руководить командой специалистов, решать производственные проблемы, принимать ответственность за постановку задачи и полученные результаты. </a:t>
            </a:r>
          </a:p>
        </p:txBody>
      </p:sp>
      <p:sp>
        <p:nvSpPr>
          <p:cNvPr id="11" name="Rectangle 2"/>
          <p:cNvSpPr txBox="1"/>
          <p:nvPr/>
        </p:nvSpPr>
        <p:spPr>
          <a:xfrm>
            <a:off x="1576476" y="337608"/>
            <a:ext cx="6300787" cy="8159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 государственный технический университет </a:t>
            </a:r>
            <a:endParaRPr lang="ru-RU" altLang="ru-RU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4"/>
          <p:cNvSpPr txBox="1"/>
          <p:nvPr/>
        </p:nvSpPr>
        <p:spPr>
          <a:xfrm>
            <a:off x="1108001" y="1332714"/>
            <a:ext cx="7740650" cy="7921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lnSpc>
                <a:spcPct val="90000"/>
              </a:lnSpc>
              <a:buNone/>
            </a:pP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Кыргызский</a:t>
            </a:r>
            <a:r>
              <a:rPr lang="ru-RU" altLang="ru-RU" sz="1800" dirty="0" smtClean="0">
                <a:solidFill>
                  <a:srgbClr val="333399"/>
                </a:solidFill>
                <a:latin typeface="Arial" panose="020B0604020202020204" pitchFamily="34" charset="0"/>
              </a:rPr>
              <a:t> инженерно-строительный институт им. Н. </a:t>
            </a:r>
            <a:r>
              <a:rPr lang="ru-RU" altLang="ru-RU" sz="1800" dirty="0" err="1" smtClean="0">
                <a:solidFill>
                  <a:srgbClr val="333399"/>
                </a:solidFill>
                <a:latin typeface="Arial" panose="020B0604020202020204" pitchFamily="34" charset="0"/>
              </a:rPr>
              <a:t>Исанова</a:t>
            </a:r>
            <a:endParaRPr lang="en-US" altLang="ru-RU" sz="1800" dirty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Kyrgyz State Technical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19" y="331928"/>
            <a:ext cx="785996" cy="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ts val="600"/>
          </a:spcAft>
          <a:buClr>
            <a:schemeClr val="folHlink"/>
          </a:buClr>
          <a:buSzPct val="60000"/>
          <a:buFont typeface="Symbol" panose="05050102010706020507" pitchFamily="18" charset="2"/>
          <a:buNone/>
          <a:defRPr kumimoji="0" lang="en-US" alt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ts val="600"/>
          </a:spcAft>
          <a:buClr>
            <a:schemeClr val="folHlink"/>
          </a:buClr>
          <a:buSzPct val="60000"/>
          <a:buFont typeface="Symbol" panose="05050102010706020507" pitchFamily="18" charset="2"/>
          <a:buNone/>
          <a:defRPr kumimoji="0" lang="en-US" alt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121</TotalTime>
  <Words>2333</Words>
  <Application>Microsoft Office PowerPoint</Application>
  <PresentationFormat>Экран (4:3)</PresentationFormat>
  <Paragraphs>277</Paragraphs>
  <Slides>30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MS PGothic</vt:lpstr>
      <vt:lpstr>SimSun</vt:lpstr>
      <vt:lpstr>Arial</vt:lpstr>
      <vt:lpstr>Symbol</vt:lpstr>
      <vt:lpstr>Tahoma</vt:lpstr>
      <vt:lpstr>Times New Roman</vt:lpstr>
      <vt:lpstr>Verdana</vt:lpstr>
      <vt:lpstr>Wingdings</vt:lpstr>
      <vt:lpstr>Палитра</vt:lpstr>
      <vt:lpstr>И. Раззаков ат. Кыргыз мамлекеттик техникалык университети</vt:lpstr>
      <vt:lpstr>Презентация PowerPoint</vt:lpstr>
      <vt:lpstr>О кафедре «Геодезия и  геоинформатика»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Кыргызский государственный технический университет </vt:lpstr>
      <vt:lpstr>Кыргызский государственный технический университет</vt:lpstr>
      <vt:lpstr>Кыргызский государственный технический университет</vt:lpstr>
      <vt:lpstr>Кыргызский государственный технический университет</vt:lpstr>
      <vt:lpstr>Кыргызский государственный технический университет</vt:lpstr>
      <vt:lpstr>Кыргызский государственный технический университет </vt:lpstr>
      <vt:lpstr>Кыргызский государственный технический университет</vt:lpstr>
      <vt:lpstr>Кыргызский государственный технический университет </vt:lpstr>
      <vt:lpstr>Кыргызский государственный технический университет </vt:lpstr>
      <vt:lpstr>Кыргызский государственный технический университет </vt:lpstr>
      <vt:lpstr>Кыргызский государственный технический университет </vt:lpstr>
      <vt:lpstr>Презентация PowerPoint</vt:lpstr>
      <vt:lpstr>Презентация PowerPoint</vt:lpstr>
      <vt:lpstr>Кыргызский государственный технический университет </vt:lpstr>
      <vt:lpstr>Презентация PowerPoint</vt:lpstr>
      <vt:lpstr>Презентация PowerPoint</vt:lpstr>
      <vt:lpstr>Презентация PowerPoint</vt:lpstr>
    </vt:vector>
  </TitlesOfParts>
  <Company>KSUCTA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Кыргыз мамлекеттик курулуш, транспорт жана архитектура университети</dc:title>
  <dc:creator>akylbek</dc:creator>
  <cp:lastModifiedBy>r</cp:lastModifiedBy>
  <cp:revision>206</cp:revision>
  <dcterms:created xsi:type="dcterms:W3CDTF">2005-01-16T05:27:04Z</dcterms:created>
  <dcterms:modified xsi:type="dcterms:W3CDTF">2022-12-14T02:33:35Z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  <property fmtid="{D5CDD505-2E9C-101B-9397-08002B2CF9AE}" pid="3" name="ICV">
    <vt:lpwstr>C6589E30ECE6423485BFF9B24ACA3E24</vt:lpwstr>
  </property>
  <property fmtid="{D5CDD505-2E9C-101B-9397-08002B2CF9AE}" pid="4" name="KSOProductBuildVer">
    <vt:lpwstr>1033-11.2.0.11417</vt:lpwstr>
  </property>
</Properties>
</file>