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6"/>
  </p:notesMasterIdLst>
  <p:sldIdLst>
    <p:sldId id="262" r:id="rId2"/>
    <p:sldId id="266" r:id="rId3"/>
    <p:sldId id="333" r:id="rId4"/>
    <p:sldId id="318" r:id="rId5"/>
    <p:sldId id="319" r:id="rId6"/>
    <p:sldId id="334" r:id="rId7"/>
    <p:sldId id="320" r:id="rId8"/>
    <p:sldId id="321" r:id="rId9"/>
    <p:sldId id="322" r:id="rId10"/>
    <p:sldId id="335" r:id="rId11"/>
    <p:sldId id="340" r:id="rId12"/>
    <p:sldId id="337" r:id="rId13"/>
    <p:sldId id="324" r:id="rId14"/>
    <p:sldId id="338" r:id="rId15"/>
    <p:sldId id="341" r:id="rId16"/>
    <p:sldId id="342" r:id="rId17"/>
    <p:sldId id="326" r:id="rId18"/>
    <p:sldId id="343" r:id="rId19"/>
    <p:sldId id="330" r:id="rId20"/>
    <p:sldId id="327" r:id="rId21"/>
    <p:sldId id="307" r:id="rId22"/>
    <p:sldId id="339" r:id="rId23"/>
    <p:sldId id="344" r:id="rId24"/>
    <p:sldId id="331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7" autoAdjust="0"/>
    <p:restoredTop sz="90055" autoAdjust="0"/>
  </p:normalViewPr>
  <p:slideViewPr>
    <p:cSldViewPr snapToGrid="0" showGuides="1">
      <p:cViewPr>
        <p:scale>
          <a:sx n="75" d="100"/>
          <a:sy n="75" d="100"/>
        </p:scale>
        <p:origin x="-1704" y="-7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D7375-CA65-4420-A1D1-244FEB7C1FC1}" type="datetimeFigureOut">
              <a:rPr lang="ru-RU" smtClean="0"/>
              <a:t>02.04.2025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D9C91-4E2E-49E7-9628-BEF454DBF4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94237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70DA-14E4-4ED7-9063-F1EB19698A85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70DA-14E4-4ED7-9063-F1EB19698A85}" type="slidenum">
              <a:rPr lang="ru-RU" smtClean="0"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70DA-14E4-4ED7-9063-F1EB19698A85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70DA-14E4-4ED7-9063-F1EB19698A85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70DA-14E4-4ED7-9063-F1EB19698A85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70DA-14E4-4ED7-9063-F1EB19698A85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70DA-14E4-4ED7-9063-F1EB19698A85}" type="slidenum">
              <a:rPr lang="ru-RU" smtClean="0"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70DA-14E4-4ED7-9063-F1EB19698A85}" type="slidenum">
              <a:rPr lang="ru-RU" smtClean="0"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70DA-14E4-4ED7-9063-F1EB19698A85}" type="slidenum">
              <a:rPr lang="ru-RU" smtClean="0"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8270DA-14E4-4ED7-9063-F1EB19698A85}" type="slidenum">
              <a:rPr lang="ru-RU" smtClean="0"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886546" y="5661249"/>
            <a:ext cx="7057479" cy="5043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ru-RU" sz="4000" b="1" dirty="0">
              <a:solidFill>
                <a:srgbClr val="FF8021">
                  <a:lumMod val="75000"/>
                </a:srgb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/>
          <p:cNvSpPr txBox="1"/>
          <p:nvPr/>
        </p:nvSpPr>
        <p:spPr>
          <a:xfrm>
            <a:off x="1336813" y="1671674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Технологический институт</a:t>
            </a:r>
            <a:b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 по научно-исследовательской работе за 202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год 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AC65E66-6887-4B48-A755-39170E95E73D}"/>
              </a:ext>
            </a:extLst>
          </p:cNvPr>
          <p:cNvSpPr/>
          <p:nvPr/>
        </p:nvSpPr>
        <p:spPr>
          <a:xfrm>
            <a:off x="3192897" y="351834"/>
            <a:ext cx="4533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 algn="ctr"/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Стажировки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научные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конференции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A945F94-D387-4DF4-A2B8-52E1CDBB8E80}"/>
              </a:ext>
            </a:extLst>
          </p:cNvPr>
          <p:cNvSpPr/>
          <p:nvPr/>
        </p:nvSpPr>
        <p:spPr>
          <a:xfrm>
            <a:off x="384313" y="907774"/>
            <a:ext cx="11423374" cy="54137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17.Женский форум «Женщины в изобретательстве, науке, креативной индустрии и предпринимательской деятельности»  29-30 ноября 2024 г. «Инновационный центр» г. Бишкек. Мамбетова А.Ш.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18.Diversity and host preferences of </a:t>
            </a:r>
            <a:r>
              <a:rPr lang="en-U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Poroid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fungi in Central Asia. //4th International Eurasian Mycology Congress. - </a:t>
            </a:r>
            <a:r>
              <a:rPr lang="en-US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Çanakkale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on 3-5 September 2024. </a:t>
            </a:r>
            <a:r>
              <a:rPr lang="ru-RU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Бавланкулова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К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19.</a:t>
            </a:r>
            <a:r>
              <a:rPr lang="ky-KG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Правовая </a:t>
            </a:r>
            <a:r>
              <a:rPr lang="ky-KG" sz="1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охрана и защита интеллектуальной собственности”, - </a:t>
            </a:r>
            <a:r>
              <a:rPr lang="ky-KG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Бишкек, 16.04-17.04.2024 г. (20 акад.часов). Сертификат. Дуйшенбек кызы Н.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ky-KG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20,Курс “Биотехнология переработки сельскохозяйственной продукции (хлебопекарное производство)”, специальность «6В05101-Биотехнология», РК, Алматы, Алматинский технологический университет,  22.04.-28.04.24 г. (2 кредита, онлайн). Дуйшенбек кызы Н.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33985" algn="l"/>
              </a:tabLst>
            </a:pPr>
            <a:r>
              <a:rPr lang="ky-KG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21.Руководитель производственной практики (академическая мобильность) по направлению 720200 “Биотехнология”, 740100 «Технология и производство продуктов питания из растительного сырья», РК, Алматы, Алматинский технологический университет 27.05-07.06.2024 г. Дуйшенбек кызы Н.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33985" algn="l"/>
              </a:tabLst>
            </a:pP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22.Scientific Conference</a:t>
            </a:r>
            <a:r>
              <a:rPr lang="ky-KG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“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Agroforestry Value Chains in Central Asia</a:t>
            </a:r>
            <a:r>
              <a:rPr lang="ky-KG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ky-KG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Ташкент (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Узбекистан</a:t>
            </a:r>
            <a:r>
              <a:rPr lang="ky-KG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25 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апрель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2024. </a:t>
            </a:r>
            <a:r>
              <a:rPr lang="ru-RU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Тынарбекова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  <a:tabLst>
                <a:tab pos="133985" algn="l"/>
              </a:tabLst>
            </a:pPr>
            <a:r>
              <a:rPr lang="ky-KG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23.Мөмө-жемиштерди жана жаңгактарды кайра иштетүү технологиялары» семинар, организованный проектом SUFACHAIN ​​5-6 июнь, 2024  ОшТУ (г. Ош). Тынарбекова М.Т.</a:t>
            </a:r>
            <a:endParaRPr lang="ru-RU" sz="12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24.Тема доклада – «Женщины, бизнес и закон» Конгресс женщин КР и  ТПП КР,  31 октября  2024 года. Место проведения  - </a:t>
            </a:r>
            <a:r>
              <a:rPr lang="ru-RU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Дасмия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Хан </a:t>
            </a:r>
            <a:r>
              <a:rPr lang="ru-RU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Тенир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Оразбекова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М.К.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25.Торгово-промышленная палата КР совместно со Всемирным банком, семинар по Взаимодействию с бизнесом по участию частного сектора в проектах, финансируемых Всемирным банком.  Тема доклада – «Бизнес и права человека». 14 октября 2024 г. </a:t>
            </a:r>
            <a:r>
              <a:rPr lang="ru-RU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Оразбекова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М.К.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26.Торжественное мероприятие, посвященное 65-летию Торгово-промышленной палаты КР. 25 октября 2024 года в Кыргызском национальном академическом театре оперы и балета им. А. Малдыбаева. </a:t>
            </a:r>
            <a:r>
              <a:rPr lang="ru-RU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Оразбекова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М.К.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27.Международная универсальная выставка-ярмарка «Кыргызстан ЭКСПО 2024», которая проводилась в рамках празднования 65-летия со дня образования ТПП КР! Блок – Учебный центр «ПРОФИ ОМК», с 25 по 27 октября 2024 года. Место проведения: Спортивный комплекс «БИЛИМКАНА АРЕНА». </a:t>
            </a:r>
            <a:r>
              <a:rPr lang="ru-RU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Оразбекова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М.К.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28.</a:t>
            </a: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Ⅵ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Кыргызско-Российский экономический форум, Организаторы - Торгово-промышленная палата КР и Российско-Кыргызский Фонд развития. с. </a:t>
            </a:r>
            <a:r>
              <a:rPr lang="ru-RU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Бостери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ЦО «</a:t>
            </a:r>
            <a:r>
              <a:rPr lang="ru-RU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Baytur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Resort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&amp; SPA», 11 по 13 сентября 2024 года. Участник семинара. Место проведения: Отель </a:t>
            </a:r>
            <a:r>
              <a:rPr lang="ru-RU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Hyatt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Оразбекова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М.К.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29.Студенты гр. МС(б)-1-21 прошли производственную практику. С 27.05.24 г. по 05.06.24 г. г. Алматы, Республика Казахстан.   руководитель производственной практики от университета – </a:t>
            </a:r>
            <a:r>
              <a:rPr lang="ru-RU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Барылбекова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А.Т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ky-KG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30.Семинар 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</a:t>
            </a:r>
            <a:r>
              <a:rPr lang="ky-KG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Зеленые пищевые предприятия: Управление изменениями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 - Бишкек, 12.01.2024 г. </a:t>
            </a:r>
            <a:r>
              <a:rPr lang="ru-RU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Барылбекова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А.Т.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31.Курсы английского языка для ППС (</a:t>
            </a:r>
            <a:r>
              <a:rPr lang="en-GB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intermediate level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ky-KG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Бишкек, КГТУ им.И.Раззакова, 02.10.2023 г. - 09.02.2024 г. </a:t>
            </a:r>
            <a:r>
              <a:rPr lang="ky-KG" sz="12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Имеется сертификат. </a:t>
            </a:r>
            <a:r>
              <a:rPr lang="ru-RU" sz="12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Барылбекова</a:t>
            </a:r>
            <a:r>
              <a:rPr lang="ru-RU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А.Т.</a:t>
            </a:r>
            <a:endParaRPr lang="ru-RU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037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E45A6456-3BE4-4B07-A9B4-09438F079A33}"/>
              </a:ext>
            </a:extLst>
          </p:cNvPr>
          <p:cNvSpPr/>
          <p:nvPr/>
        </p:nvSpPr>
        <p:spPr>
          <a:xfrm>
            <a:off x="450574" y="1463782"/>
            <a:ext cx="11834191" cy="3648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Кафедра «Технология изделий легкой промышленности»</a:t>
            </a:r>
            <a:endParaRPr lang="ru-RU" sz="1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1219200" algn="l"/>
              </a:tabLst>
            </a:pPr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Стажировки и научные конференции: 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 апреля 2024 г.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кафедра участвовал IX Международной сетевой  научно-практической конференции «Интеграционные процессы в научно-техническом  и образовательном пространстве» в рамках Российско-Кыргызского консорциума технических университетов. Докладчики: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Чукбаева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А.М.</a:t>
            </a:r>
            <a:r>
              <a:rPr lang="ky-K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Усенбаева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А.А.,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Киргобакова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Л.М.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18.11. - 29.11.2024 г.</a:t>
            </a:r>
            <a:r>
              <a:rPr lang="ru-RU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Стажировка в Германии, Западно-Саксонский Университет прикладных наук г. Цвиккау. К.т.н., доцент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Рысбаева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И.А., к.т.н.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Чимчикова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М.К.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26.09. – 07.10.2024 г.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Доценты Казанского национального исследовательского технологического университета д.т.н. Азанова Альбина Альбертовна, к.т.н. Сухова Александра Андреевна,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Хисамиева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Люция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Габдулхаковна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прошли платную стажировку на базе кафедры ТИЛП и ведущих предприятий текстильной и легкой промышленности КР.   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3103118D-51D5-4C4A-B6F0-82858698EA8B}"/>
              </a:ext>
            </a:extLst>
          </p:cNvPr>
          <p:cNvSpPr/>
          <p:nvPr/>
        </p:nvSpPr>
        <p:spPr>
          <a:xfrm>
            <a:off x="3259158" y="434874"/>
            <a:ext cx="4533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 algn="ctr"/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Стажировки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научные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конференции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28034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20AE7939-C41A-4667-8A25-BBF33459D002}"/>
              </a:ext>
            </a:extLst>
          </p:cNvPr>
          <p:cNvSpPr/>
          <p:nvPr/>
        </p:nvSpPr>
        <p:spPr>
          <a:xfrm>
            <a:off x="523461" y="445091"/>
            <a:ext cx="11145077" cy="6135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Круглые столы: </a:t>
            </a:r>
            <a:endParaRPr lang="en-US" b="1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Кафедра «Химия и химические технологии»</a:t>
            </a:r>
            <a:endParaRPr lang="en-US" b="1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Круглые столы: 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13 ноября 2024 года в КГТУ им. И. Раззакова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кафедре «Химия и химические технологии»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состоялся научное мероприятие — круглый стол на тему «Стратегические задачи современной химической технологии», посвященный Дню науки.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Кафедра «Технология продуктов общественного питания»</a:t>
            </a:r>
            <a:endParaRPr lang="ru-RU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ky-K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“Будущее общественного питания: иновации, устойчивость и новые тенденции” – 28.11.2024 г. Кафедра  ТПОП</a:t>
            </a:r>
            <a:endParaRPr lang="en-U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Кафедра «Технология изделий легкой промышленности»</a:t>
            </a:r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3 апреля 2024 г.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 конференц-зале проведен Круглый стол кафедры ТИЛП совместно с Учебным центром легкой промышленности «Индустрия кадров» на тему: «Усиление образовательного процесса для наиболее востребованных профессий в текстильно-швейном секторе» с участием представителей Международного торгового центра, Ассоциации «Легпром», ведущих швейных предприятий и учебных заведений КР, преподавателей кафедры ТИЛП, тренеров УЦЛП “Индустрия кадров”, Центра по продвижению Кыргыз экспорт при министерстве экономики,  консалтинговой компании MDC.</a:t>
            </a:r>
          </a:p>
          <a:p>
            <a:pPr lvl="0"/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18 сентября 2024 г.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Встреча с предприятиями текстильной и легкой промышленности в рамках юбилейных мероприятий, посвященных 70-летию КГТУ им. И. Раззакова.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ky-KG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799299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Текстовое поле 99"/>
          <p:cNvSpPr txBox="1"/>
          <p:nvPr/>
        </p:nvSpPr>
        <p:spPr>
          <a:xfrm>
            <a:off x="193357" y="1311965"/>
            <a:ext cx="11805285" cy="341864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r>
              <a:rPr lang="ru-RU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Кафедра «Пищевая наука и технологии»</a:t>
            </a:r>
            <a:endParaRPr lang="ru-RU" sz="1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buAutoNum type="arabicPeriod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Выставка «Молочная индустрия  2023» Инновации и выставка готовых решений в молочной отрасли. Компания «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Ejoo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trade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 - 02.11.23г   отель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Нyatt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Regency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 Кафедра ПНТ.</a:t>
            </a:r>
          </a:p>
          <a:p>
            <a:pPr marL="342900" lvl="0" indent="-342900">
              <a:buAutoNum type="arabicPeriod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Выставка «Кыргыз тили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жана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Айтматов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ааламы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 - 23.11.2023 г. КГТУ им. И. Раззакова. Кафедра ПНТ.</a:t>
            </a:r>
          </a:p>
          <a:p>
            <a:pPr marL="342900" lvl="0" indent="-342900">
              <a:buAutoNum type="arabicPeriod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Выставка кыргызских национальных блюд и напитков для детского питания в рамках Международного форума по школьному питанию стран СНГ    23.11.2023 г. РЦК при КГТУ им. И. Раззакова. Кафедра ПНТ.</a:t>
            </a:r>
          </a:p>
          <a:p>
            <a:pPr marL="342900" lvl="0" indent="-342900">
              <a:buAutoNum type="arabicPeriod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Выставка – мероприятие «Инновационные  технологии в пищевой промышленности» с участием студентов и преподавателей кафедры ТППП, технологического института, КГТУ им. И.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Раззакава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– Бишкек, Инновационный центр «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Кыргызпатент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». 24.11.2023 г. Кафедра ПНТ.</a:t>
            </a:r>
          </a:p>
          <a:p>
            <a:pPr marL="342900" lvl="0" indent="-342900">
              <a:buAutoNum type="arabicPeriod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 и проведение мероприятия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День кафедры «Технология производства продуктов питания» на тему: «Кафедра технологии производства продуктов питания –  авангард  в подготовке пищевиков для  стран Центральной  Азии»  в честь 70-летия КГТУ им. И. Раззакова 19 апреля 2024 г. Кафедра ПНТ.</a:t>
            </a:r>
          </a:p>
          <a:p>
            <a:pPr marL="342900" lvl="0" indent="-342900">
              <a:buAutoNum type="arabicPeriod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Провела курсы повышения квалификации по программе «Технология молока и молочных продуктов» 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Нарынский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государственный университет им. С.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Нааматова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-36 ч.(лекции, лабораторные и практические занятия) - Бишкек, КГТУ им. И. Раззакова, с 29.01.24   по 03.01.24 г.  Центр повышения квалификации КГТУ им. И. Раззакова, приказ №3п/ 56 от 01.02. 2024 г. Мамбетова А.Ш.</a:t>
            </a:r>
          </a:p>
          <a:p>
            <a:pPr marL="342900" lvl="0" indent="-342900">
              <a:buAutoNum type="arabicPeriod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Провела курсы повышения квалификации по программе «Технология молока и молочных продуктов» 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ОсОО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«Талас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сут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 - 72 ч.(лекции, лабораторные работы) - Бишкек, КГТУ им. И. Раззакова, с 26.02.24   по  02.03.24г.   Центр повышения квалификации КГТУ им. И. Раззакова,  приказ № 3п/124 от 04.03.24 г. Мамбетова А.Ш.</a:t>
            </a:r>
          </a:p>
          <a:p>
            <a:pPr marL="342900" lvl="0" indent="-342900">
              <a:buAutoNum type="arabicPeriod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Лекции по дисциплине «Биотехнология белков» Казахский университет технологии и бизнеса. Технологический факультет. 22 февраля-15 мая 2024 г. Казахстан, Астана.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Бавланкулова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К.Д.</a:t>
            </a:r>
          </a:p>
          <a:p>
            <a:pPr marL="342900" lvl="0" indent="-342900">
              <a:buAutoNum type="arabicPeriod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Гостевая лекция на тему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«Актуальные проблемы в сфере защиты прав потребителей».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Высшая школа экономики КНУ им. Ж.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Баласагына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для студентов направления «Экономика». 17.04.24г.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Оразбекова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М.К.</a:t>
            </a:r>
          </a:p>
          <a:p>
            <a:pPr marL="342900" lvl="0" indent="-342900">
              <a:buAutoNum type="arabicPeriod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Тренинг на тему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Защита прав потребителей и основ ы финансовой грамотности», РЦК при КГТУ им И. Раззакова для ППС кафедры ПНТ. 21-21 ноября 2024г.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Оразбекова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М.К.</a:t>
            </a:r>
            <a:endParaRPr lang="ru-RU" sz="1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7137050E-ACA7-497D-8CD5-AC56F65016CE}"/>
              </a:ext>
            </a:extLst>
          </p:cNvPr>
          <p:cNvSpPr/>
          <p:nvPr/>
        </p:nvSpPr>
        <p:spPr>
          <a:xfrm>
            <a:off x="1842052" y="449422"/>
            <a:ext cx="92897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/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Выставки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конкурсы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 algn="ctr"/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Приняли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участие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выставках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конкурсах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и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мероприятиях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C371C0D9-1F32-40CB-966F-286D5B8008D7}"/>
              </a:ext>
            </a:extLst>
          </p:cNvPr>
          <p:cNvSpPr/>
          <p:nvPr/>
        </p:nvSpPr>
        <p:spPr>
          <a:xfrm>
            <a:off x="2080590" y="263891"/>
            <a:ext cx="86006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/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Выставки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конкурсы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 algn="ctr"/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Приняли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участие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выставках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конкурсах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и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мероприятиях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B4469CDB-6971-4746-9C0B-15E933A13D04}"/>
              </a:ext>
            </a:extLst>
          </p:cNvPr>
          <p:cNvSpPr/>
          <p:nvPr/>
        </p:nvSpPr>
        <p:spPr>
          <a:xfrm>
            <a:off x="728870" y="1019238"/>
            <a:ext cx="10296939" cy="4241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Кафедра «Технология продуктов общественного питания»</a:t>
            </a:r>
            <a:endParaRPr lang="ru-RU" sz="16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ky-KG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Мероприятия</a:t>
            </a:r>
            <a:r>
              <a:rPr lang="ky-KG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2C2D2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- 08.05.24 г в рамках 70-летия КГТУ им. И. Раззакова прошло величественное мероприятие, посвященное Дню Победы. Более 70 студентов собрались в этот вечер, чтобы в торжественном вальсе объединить свои сердца. Каждый шаг участников напоминал о подвигах прошлого и вдохновлял на будущее. Наши студенты приняли активное участие на телемосте «Мы помним».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30.05.24г в Кыргызском государственном техническом университете имени </a:t>
            </a:r>
            <a:r>
              <a:rPr lang="ru-RU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И.Раззакова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Министерство культуры, информации, спорта и молодежной политики КР совместно со Всемирной организацией здравоохранения провели мероприятие «Молодежь Кыргызстана за здоровый образ жизни» 31 мая – Всемирный день борьбы против табака». состоялось мероприятие под</a:t>
            </a:r>
            <a:b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названием «Молодежь Кыргызстана против табака»</a:t>
            </a:r>
            <a:r>
              <a:rPr lang="ky-KG" dirty="0">
                <a:solidFill>
                  <a:srgbClr val="2C2D2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21.04.24г. Нооруз торжественно отметили в КГТУ им. И.Раззакова в рамках 70-летия нашего университета. Сотрудники и студенты кафедры активно принимали участие на мероприятие.</a:t>
            </a:r>
            <a:endParaRPr lang="ru-RU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812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27770DAD-D0C4-49F0-B741-D86CBF9A5DDD}"/>
              </a:ext>
            </a:extLst>
          </p:cNvPr>
          <p:cNvSpPr/>
          <p:nvPr/>
        </p:nvSpPr>
        <p:spPr>
          <a:xfrm>
            <a:off x="1987825" y="224135"/>
            <a:ext cx="91970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/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Выставки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конкурсы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 algn="ctr"/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Приняли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участие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выставках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конкурсах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и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мероприятиях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5F15769-1984-43CB-A6A7-E37CC10A49F5}"/>
              </a:ext>
            </a:extLst>
          </p:cNvPr>
          <p:cNvSpPr/>
          <p:nvPr/>
        </p:nvSpPr>
        <p:spPr>
          <a:xfrm>
            <a:off x="99392" y="970827"/>
            <a:ext cx="11993216" cy="4916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Кафедра «Технология изделий легкой промышленности»</a:t>
            </a:r>
            <a:endParaRPr lang="ru-RU" sz="14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4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марта 2024 г.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БАЗе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 рамках расширения сотрудничества с представителями индустрии, законодателей кыргызской моды в   КГТУ им. И. Раззакова, состоялась встреча студентов и преподавателей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кафедры 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«Технология изделий легкой промышленности» Технологического института и «Художественное проектирование изделий» </a:t>
            </a: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Института архитектуры и дизайна 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 известным и востребованным дизайнером с мировым именем, креативным директором Дома моды 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DILBAR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Дильбар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Ашимбаевой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4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13-15 марта  2024 г.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 рамках Глобальной текстильной и швейной программы (GTEX), реализуемой Международным торговым центром (МТЦ) и финансируемой Правительством Швейцарии,  состоялся тренинг на тему «Регламентация и нормирование труда». На данном тренинге приняли участие: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Отунчиева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А.К.,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Курманалиева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А.К.,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Маслянова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Ф.И.,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Орозбекова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Р.О.,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Джолдошпекова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А.,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Киргобакова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Л.М.,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Люсанова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Р.,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Алманбет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кызы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П., Алиева Р.А. (имеются сертификаты).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 </a:t>
            </a:r>
            <a:r>
              <a:rPr lang="ky-KG" sz="14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13-15</a:t>
            </a:r>
            <a:r>
              <a:rPr lang="ru-RU" sz="14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марта 202</a:t>
            </a:r>
            <a:r>
              <a:rPr lang="ky-KG" sz="14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ru-RU" sz="14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г.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с целью оказания консультации при выборе будущей профессии для учеников школ и лицеев, старший преподаватель кафедры </a:t>
            </a:r>
            <a:r>
              <a:rPr lang="ky-KG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Чукбаева А.М.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активно провела  профориентационную работу</a:t>
            </a:r>
            <a:r>
              <a:rPr lang="ky-KG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 Республике Казакстан, г. Мерке, Костоган, Спатай, Акарал.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4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26 марта 2024 г</a:t>
            </a:r>
            <a:r>
              <a:rPr lang="ru-RU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ru-RU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проведено мероприятие «День карьеры и практики»</a:t>
            </a:r>
            <a:r>
              <a:rPr lang="ru-RU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организованной КГТУ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им.И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Раззакова, совместно с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Бишкекским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городским управлением по содействию занятости Министерства труда и социального развития. На мероприятие приглашены представители следующих швейных предприятий, как «Феникс-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Флай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»,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ОсОО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«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&amp;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Io brand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»,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ОсОО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«Текстиль-Транс»,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ОсОО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«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Азияр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ОсОО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«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Yasmin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»,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ОсОО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«</a:t>
            </a:r>
            <a:r>
              <a:rPr lang="en-US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Aktis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ОсОО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«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Albina in vogue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», профессорско-преподавательский состав кафедры ТИЛП, а также студенты 4-го и 3-го курса.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1400" b="1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27-29 марта 2024 г.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 рамках Глобальной текстильной и швейной программы (GTEX), реализуемой Международным торговым центром (МТЦ) и финансируемой Правительством Швейцарии, прошел Тренинг на тему: «Бережливое производство. Методология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Гемба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». На данном тренинге приняли участие: Иманкулова А.С.,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Маслянова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Ф.И.,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Касымова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И.Н. </a:t>
            </a:r>
            <a:endParaRPr lang="ru-RU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2780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04B529DF-56BE-45F6-B054-DDB56CED40BC}"/>
              </a:ext>
            </a:extLst>
          </p:cNvPr>
          <p:cNvSpPr/>
          <p:nvPr/>
        </p:nvSpPr>
        <p:spPr>
          <a:xfrm>
            <a:off x="185530" y="1336116"/>
            <a:ext cx="11820939" cy="4819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1-4 апреля 2024 г.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рамках Глобальной текстильной и швейной программы (GTEX), реализуемой Международным торговым центром (МТЦ) и финансируемой Правительством Швейцарии прошел Тренинг на тему: «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Networking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20-22 апреля 2024 г.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преподаватели и студенты кафедры «Технология изделий легкой промышленности» КГТУ им. И. Раззакова посетили вторую Международную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выставку-форум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текстильной и модной индустрии в Кыргызстане «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TEXPO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-2024», организованный Ассоциацией Моды и Текстиля Кыргызской Республики при поддержке Кабинета Министров страны.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27 мая 2024 г.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Доцент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Чимчикова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М.К. в рамках семинара, организованного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МОиН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КР провела обучение для представителей учебных заведений г. Бишкек и Чуйской области на тему «Лицензирование образовательной деятельности и лицензионные требования к образовательным программам»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июня 2024 г.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Доцент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Маслянова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Ф.И., ст. преп.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Усенбаева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А.А. участвовали на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форуме предпринимателей швейной отрасли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Доклад «Поточная система в швейном производстве».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28 ноября 2024 г.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День карьеры и практики кафедры ТИЛП. Были приглашены 8 ведущих швейных предприятий г. Бишкек: Швейная фабрика 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Manufaktura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«Бир завод»,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&amp;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World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«Бархат»,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Garnet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Yasmin fashion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«Текстиль транс»,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ОсОО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Байдан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кидс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», Швейная фабрика «</a:t>
            </a:r>
            <a:r>
              <a:rPr lang="en-US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Nuna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style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26 октября 2024 г.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Участвовали в выставке, посвященная открытию Мастерской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Лубань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18-19.09.2024 г.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Участие в выставке, посвященной 70-летию КГТУ им. И. Раззакова.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172C6DFC-6812-488D-9F19-D056359DC72D}"/>
              </a:ext>
            </a:extLst>
          </p:cNvPr>
          <p:cNvSpPr/>
          <p:nvPr/>
        </p:nvSpPr>
        <p:spPr>
          <a:xfrm>
            <a:off x="993914" y="369910"/>
            <a:ext cx="108667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 algn="ctr"/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Выставки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конкурсы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28600" indent="-228600" algn="ctr"/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Приняли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участие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выставках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конкурсах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и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мероприятиях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3137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Текстовое поле 99"/>
          <p:cNvSpPr txBox="1"/>
          <p:nvPr/>
        </p:nvSpPr>
        <p:spPr>
          <a:xfrm>
            <a:off x="742121" y="1295399"/>
            <a:ext cx="10707757" cy="49033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algn="just"/>
            <a:r>
              <a:rPr lang="ru-RU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Кафедра «Пищевая наука и технологии»	</a:t>
            </a:r>
            <a:endParaRPr lang="ru-RU" sz="2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 За совместный стартап-проект «Мобильное приложение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Food Craft SL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»,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победили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 конкурсе стартапов в рамках проекта «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40 инициатив из 40 районов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», проводимый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Кыргызпатентом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и ст. гр. МС(б)-1-21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Атакулов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Т., ст. гр. ПИ-3-23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Омаралиев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Э. получили сертификат на грант в размере 500 тыс. сом. для реализации своего проекта. – Бишкек,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Кыргызпатент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25.10.2024 г.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Научные руководители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к.т.н., профессор кафедры ПНТ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Джамакеева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А.Д. и ст. преподаватель кафедры ПОКС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Ашымова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А.Ж.</a:t>
            </a:r>
          </a:p>
          <a:p>
            <a:pPr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Кафедра «Химия и химические технологии»</a:t>
            </a:r>
            <a:endParaRPr lang="ru-RU" sz="2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y-KG" sz="20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ky-KG" sz="2000" dirty="0">
                <a:latin typeface="Arial" panose="020B0604020202020204" pitchFamily="34" charset="0"/>
                <a:cs typeface="Arial" panose="020B0604020202020204" pitchFamily="34" charset="0"/>
              </a:rPr>
              <a:t>Участие  студентов на конкурс START UP KSTU по теме:"Инновационный подход при изучении морфологической структуры рудоносных пород «Сарыджаза"(с 01.10.2023-по 14.10.2023). Руководитель гр. START -UP KSTU 2023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y-KG" b="1" dirty="0"/>
              <a:t> </a:t>
            </a:r>
            <a:endParaRPr lang="ru-RU" sz="2000" dirty="0">
              <a:effectLst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5FDA9D56-3FD8-4635-AEA0-8F090AB3AC29}"/>
              </a:ext>
            </a:extLst>
          </p:cNvPr>
          <p:cNvSpPr/>
          <p:nvPr/>
        </p:nvSpPr>
        <p:spPr>
          <a:xfrm>
            <a:off x="4010935" y="421621"/>
            <a:ext cx="34810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y-KG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Конкурсы ст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ky-KG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ртап-проектов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807E65AF-4BB2-4E71-8418-6B67838A4B01}"/>
              </a:ext>
            </a:extLst>
          </p:cNvPr>
          <p:cNvSpPr/>
          <p:nvPr/>
        </p:nvSpPr>
        <p:spPr>
          <a:xfrm>
            <a:off x="463826" y="977559"/>
            <a:ext cx="11622157" cy="490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Кафедра «Технология продуктов общественного питания»</a:t>
            </a:r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y-KG" b="1" dirty="0">
                <a:latin typeface="Arial" panose="020B0604020202020204" pitchFamily="34" charset="0"/>
                <a:cs typeface="Arial" panose="020B0604020202020204" pitchFamily="34" charset="0"/>
              </a:rPr>
              <a:t>Конкурсы: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11.05.24г в КГТУ им. И. Раззакова прошел конкурс студенческого творчества "Ала-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Тоо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Жазы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- 2024", приуроченный 70-летию КГТУ. Празднование конкурса проводится с целью воспитания, развития и дружбы студентов среди структурных подразделений. Проявить себя конкурсанты могли в номинациях "Хоровое пение", "Игра на музыкальных инструментах", "Национальный танец", "Эстрадная песня", флешмоб "Я люблю Политех" и литературное искусство (театрализованная постановка) "КГТУ-вчера, сегодня, завтра".</a:t>
            </a:r>
            <a:r>
              <a:rPr lang="ky-KG" dirty="0">
                <a:latin typeface="Arial" panose="020B0604020202020204" pitchFamily="34" charset="0"/>
                <a:cs typeface="Arial" panose="020B0604020202020204" pitchFamily="34" charset="0"/>
              </a:rPr>
              <a:t> На этот конкурс наши студенты активно участвовали.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y-KG" b="1" dirty="0">
                <a:latin typeface="Arial" panose="020B0604020202020204" pitchFamily="34" charset="0"/>
                <a:cs typeface="Arial" panose="020B0604020202020204" pitchFamily="34" charset="0"/>
              </a:rPr>
              <a:t>Стартап-проекты: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y-KG" dirty="0">
                <a:latin typeface="Arial" panose="020B0604020202020204" pitchFamily="34" charset="0"/>
                <a:cs typeface="Arial" panose="020B0604020202020204" pitchFamily="34" charset="0"/>
              </a:rPr>
              <a:t>Участие на выставку по стартап – проекту получили благодарственные письма следующие сотрудники: к.т.н., доцент Кошоева Т.Р, к.т.н., доцент Сатыбалдиева А.М., Байгазиева А.С.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Кафедра «Технология изделий легкой промышленности»</a:t>
            </a:r>
            <a:endParaRPr lang="ru-RU" sz="1600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ky-KG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Конкурсы ст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ky-KG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ртап-проектов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швейных изделий из отходов.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Жыргалбек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кызы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Алмаш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ТИЛП(б)1-22 (КШИ);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Нурманбетова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Айыма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Сыдыгалиева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Медина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ТИЛПг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(б)-1-22;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Кошалиева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Майрам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ТКИЛПдот-1-20. Руководители: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ст. преп.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Молдоканова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А.И., ст. преп.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Усенбаева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А.А.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коллекции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экосумок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C7C14343-D0EC-486A-9A73-855C519E5B04}"/>
              </a:ext>
            </a:extLst>
          </p:cNvPr>
          <p:cNvSpPr/>
          <p:nvPr/>
        </p:nvSpPr>
        <p:spPr>
          <a:xfrm>
            <a:off x="3613369" y="443677"/>
            <a:ext cx="34810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y-KG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Конкурсы ст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ky-KG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ртап-проектов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2215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Текстовое поле 99"/>
          <p:cNvSpPr txBox="1"/>
          <p:nvPr/>
        </p:nvSpPr>
        <p:spPr>
          <a:xfrm>
            <a:off x="239998" y="177291"/>
            <a:ext cx="11805285" cy="59391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marL="228600" indent="-228600"/>
            <a:endParaRPr lang="en-US" altLang="en-US" sz="1600" dirty="0">
              <a:latin typeface="Times New Roman" panose="02020603050405020304" pitchFamily="18" charset="0"/>
              <a:sym typeface="+mn-ea"/>
            </a:endParaRPr>
          </a:p>
          <a:p>
            <a:pPr marL="228600" indent="-228600"/>
            <a:endParaRPr lang="en-US" altLang="en-US" sz="1600" dirty="0">
              <a:latin typeface="Times New Roman" panose="02020603050405020304" pitchFamily="18" charset="0"/>
              <a:sym typeface="+mn-ea"/>
            </a:endParaRPr>
          </a:p>
          <a:p>
            <a:pPr marL="228600" indent="-228600"/>
            <a:endParaRPr lang="en-US" altLang="en-US" sz="1600" dirty="0">
              <a:latin typeface="Times New Roman" panose="02020603050405020304" pitchFamily="18" charset="0"/>
              <a:sym typeface="+mn-ea"/>
            </a:endParaRPr>
          </a:p>
          <a:p>
            <a:pPr marL="228600" indent="-228600"/>
            <a:endParaRPr lang="en-US" altLang="en-US" sz="1600" dirty="0">
              <a:latin typeface="Times New Roman" panose="02020603050405020304" pitchFamily="18" charset="0"/>
              <a:sym typeface="+mn-ea"/>
            </a:endParaRPr>
          </a:p>
          <a:p>
            <a:pPr marL="228600" indent="-228600"/>
            <a:endParaRPr lang="en-US" altLang="en-US" sz="1600" dirty="0">
              <a:latin typeface="Times New Roman" panose="02020603050405020304" pitchFamily="18" charset="0"/>
              <a:sym typeface="+mn-ea"/>
            </a:endParaRPr>
          </a:p>
          <a:p>
            <a:pPr marL="228600" indent="-228600"/>
            <a:endParaRPr lang="en-US" altLang="en-US" sz="1600" dirty="0">
              <a:latin typeface="Times New Roman" panose="02020603050405020304" pitchFamily="18" charset="0"/>
              <a:sym typeface="+mn-ea"/>
            </a:endParaRPr>
          </a:p>
          <a:p>
            <a:pPr marL="228600" indent="-228600"/>
            <a:endParaRPr lang="en-US" altLang="en-US" sz="1600" dirty="0">
              <a:latin typeface="Times New Roman" panose="02020603050405020304" pitchFamily="18" charset="0"/>
              <a:sym typeface="+mn-ea"/>
            </a:endParaRPr>
          </a:p>
          <a:p>
            <a:pPr marL="228600" indent="-228600"/>
            <a:endParaRPr lang="en-US" altLang="en-US" sz="1600" dirty="0">
              <a:latin typeface="Times New Roman" panose="02020603050405020304" pitchFamily="18" charset="0"/>
              <a:sym typeface="+mn-ea"/>
            </a:endParaRPr>
          </a:p>
          <a:p>
            <a:pPr marL="228600" indent="-228600"/>
            <a:endParaRPr lang="en-US" altLang="en-US" sz="1600" dirty="0">
              <a:latin typeface="Times New Roman" panose="02020603050405020304" pitchFamily="18" charset="0"/>
              <a:sym typeface="+mn-ea"/>
            </a:endParaRPr>
          </a:p>
          <a:p>
            <a:pPr marL="228600" indent="-228600"/>
            <a:endParaRPr lang="en-US" altLang="en-US" sz="1600" dirty="0">
              <a:latin typeface="Times New Roman" panose="02020603050405020304" pitchFamily="18" charset="0"/>
              <a:sym typeface="+mn-ea"/>
            </a:endParaRPr>
          </a:p>
          <a:p>
            <a:pPr marL="228600" indent="-228600"/>
            <a:endParaRPr lang="en-US" altLang="en-US" sz="1600" dirty="0">
              <a:latin typeface="Times New Roman" panose="02020603050405020304" pitchFamily="18" charset="0"/>
              <a:sym typeface="+mn-ea"/>
            </a:endParaRPr>
          </a:p>
          <a:p>
            <a:pPr marL="228600" indent="-228600"/>
            <a:endParaRPr lang="en-US" altLang="en-US" sz="1600" dirty="0">
              <a:latin typeface="Times New Roman" panose="02020603050405020304" pitchFamily="18" charset="0"/>
              <a:sym typeface="+mn-ea"/>
            </a:endParaRPr>
          </a:p>
          <a:p>
            <a:pPr marL="228600" indent="457200"/>
            <a:endParaRPr lang="ru-RU" altLang="en-US" sz="2000" b="1" dirty="0">
              <a:latin typeface="Times New Roman" panose="02020603050405020304" pitchFamily="18" charset="0"/>
              <a:sym typeface="+mn-ea"/>
            </a:endParaRPr>
          </a:p>
          <a:p>
            <a:pPr marL="228600" indent="457200" algn="ctr"/>
            <a:endParaRPr lang="ru-RU" altLang="en-US" sz="2000" b="1" dirty="0">
              <a:latin typeface="Times New Roman" panose="02020603050405020304" pitchFamily="18" charset="0"/>
              <a:sym typeface="+mn-ea"/>
            </a:endParaRPr>
          </a:p>
          <a:p>
            <a:pPr marL="228600" indent="457200" algn="ctr"/>
            <a:endParaRPr lang="ru-RU" altLang="en-US" sz="2000" b="1" dirty="0">
              <a:latin typeface="Times New Roman" panose="02020603050405020304" pitchFamily="18" charset="0"/>
              <a:cs typeface="Arial" panose="020B0604020202020204" pitchFamily="34" charset="0"/>
              <a:sym typeface="+mn-ea"/>
            </a:endParaRPr>
          </a:p>
          <a:p>
            <a:pPr marL="228600" indent="457200" algn="just"/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Защитил</a:t>
            </a:r>
            <a:r>
              <a:rPr lang="ru-RU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а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ru-RU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докторскую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диссертацию</a:t>
            </a:r>
            <a:r>
              <a:rPr lang="ru-RU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профессор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ru-RU" altLang="en-US" sz="2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Элеманова</a:t>
            </a:r>
            <a:r>
              <a:rPr lang="ru-RU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Р.Ш.</a:t>
            </a:r>
          </a:p>
          <a:p>
            <a:pPr marL="228600" indent="457200" algn="just"/>
            <a:endParaRPr lang="ru-RU" altLang="en-US" sz="2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228600" indent="457200" algn="just"/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Защитил</a:t>
            </a:r>
            <a:r>
              <a:rPr lang="ru-RU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а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кандидатскую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диссертацию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ru-RU" altLang="en-US" sz="2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ст.преп</a:t>
            </a:r>
            <a:r>
              <a:rPr lang="ru-RU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.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кафедр</a:t>
            </a:r>
            <a:r>
              <a:rPr lang="ru-RU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ы 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ru-RU" altLang="en-US" sz="2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ПНиТ</a:t>
            </a:r>
            <a:r>
              <a:rPr lang="ru-RU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r>
              <a:rPr lang="ru-RU" altLang="en-US" sz="2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Абакирова</a:t>
            </a:r>
            <a:r>
              <a:rPr lang="ru-RU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Э.М.</a:t>
            </a:r>
          </a:p>
          <a:p>
            <a:pPr marL="228600" indent="457200" algn="just"/>
            <a:r>
              <a:rPr lang="ru-RU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                                                                                                                 </a:t>
            </a:r>
            <a:r>
              <a:rPr lang="ru-RU" altLang="en-US" sz="2000" b="1" dirty="0" err="1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Дуйшеева</a:t>
            </a:r>
            <a:r>
              <a:rPr lang="ru-RU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Н.</a:t>
            </a:r>
          </a:p>
          <a:p>
            <a:pPr marL="228600" indent="457200" algn="just"/>
            <a:endParaRPr lang="ru-RU" altLang="en-US" sz="2000" b="1" dirty="0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pic>
        <p:nvPicPr>
          <p:cNvPr id="7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739140"/>
            <a:ext cx="7413625" cy="286337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Текстовое поле 99"/>
          <p:cNvSpPr txBox="1"/>
          <p:nvPr/>
        </p:nvSpPr>
        <p:spPr>
          <a:xfrm>
            <a:off x="565150" y="456939"/>
            <a:ext cx="11061700" cy="39408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marL="228600" indent="-228600"/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Тематика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НИР и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её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исполнители</a:t>
            </a:r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/>
            <a:r>
              <a:rPr lang="ru-RU" sz="2400" b="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Тематика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исследований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проведённых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технологическом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институте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в 2024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году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соответствует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профилю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каждой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кафедры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плану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проведения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НИР.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отчётный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период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проведены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исследования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по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актуальным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страны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региона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проблемам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, в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работе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был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задействован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практически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весь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профессорско-преподавательский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состав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с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привлечением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студентов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всех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курсов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Основные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результаты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приведены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отчётах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кафедр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/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  <a:p>
            <a:pPr marL="228600" indent="-228600" algn="just"/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Сведения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о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научных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публикациях</a:t>
            </a:r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/>
            <a:r>
              <a:rPr lang="ru-RU" sz="2400" b="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Материалы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исследований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опубликованы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виде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монографий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статей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научных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журналах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докладывались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многочисленных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республиканских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международных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научно-практических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конференциях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оформлены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виде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заявок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получение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патента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КР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изобретение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получены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патенты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КР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изобретение</a:t>
            </a:r>
            <a:r>
              <a:rPr lang="ru-RU" altLang="en-US" sz="2400" b="0" dirty="0" err="1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4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/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Текстовое поле 99"/>
          <p:cNvSpPr txBox="1"/>
          <p:nvPr/>
        </p:nvSpPr>
        <p:spPr>
          <a:xfrm>
            <a:off x="193357" y="424069"/>
            <a:ext cx="11805285" cy="492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r>
              <a:rPr lang="ru-RU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Стажировка и обучение в КР  и за рубежом</a:t>
            </a:r>
            <a:endParaRPr lang="ru-RU" sz="1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В КР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Кафедра «Пищевая наука и технологии»</a:t>
            </a:r>
          </a:p>
          <a:p>
            <a:r>
              <a:rPr lang="ru-RU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ky-KG" sz="1400" dirty="0">
                <a:latin typeface="Arial" panose="020B0604020202020204" pitchFamily="34" charset="0"/>
                <a:cs typeface="Arial" panose="020B0604020202020204" pitchFamily="34" charset="0"/>
              </a:rPr>
              <a:t>Курсы по программе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y-KG" sz="1400" dirty="0">
                <a:latin typeface="Arial" panose="020B0604020202020204" pitchFamily="34" charset="0"/>
                <a:cs typeface="Arial" panose="020B0604020202020204" pitchFamily="34" charset="0"/>
              </a:rPr>
              <a:t>Безопасность продовольственного сырья и продуктов питания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», направление «Проблемы и перспективы сертификации халал в КР». 16 ч. - </a:t>
            </a:r>
            <a:r>
              <a:rPr lang="ky-KG" sz="1400" dirty="0">
                <a:latin typeface="Arial" panose="020B0604020202020204" pitchFamily="34" charset="0"/>
                <a:cs typeface="Arial" panose="020B0604020202020204" pitchFamily="34" charset="0"/>
              </a:rPr>
              <a:t>Бишкек, РЦК КГТУ им. И. Раззакова, 19.11. – 20.11.2024 г. Имеется </a:t>
            </a:r>
            <a:r>
              <a:rPr lang="ky-KG" sz="1400" b="1" dirty="0">
                <a:latin typeface="Arial" panose="020B0604020202020204" pitchFamily="34" charset="0"/>
                <a:cs typeface="Arial" panose="020B0604020202020204" pitchFamily="34" charset="0"/>
              </a:rPr>
              <a:t>сертификат</a:t>
            </a:r>
            <a:r>
              <a:rPr lang="ky-KG" sz="1400" dirty="0">
                <a:latin typeface="Arial" panose="020B0604020202020204" pitchFamily="34" charset="0"/>
                <a:cs typeface="Arial" panose="020B0604020202020204" pitchFamily="34" charset="0"/>
              </a:rPr>
              <a:t>. Джамакеева А.Дж.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Мөмө-жемиштерди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жана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жаңгактарды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кайра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иштетүү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технологиялары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ky-KG" sz="1400" dirty="0">
                <a:latin typeface="Arial" panose="020B0604020202020204" pitchFamily="34" charset="0"/>
                <a:cs typeface="Arial" panose="020B0604020202020204" pitchFamily="34" charset="0"/>
              </a:rPr>
              <a:t>спикер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семинар</a:t>
            </a:r>
            <a:r>
              <a:rPr lang="ky-KG" sz="140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организованный проектом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SUFACHAIN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5-6 июнь, 2024 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ОшТУ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(г. Ош).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Сманалиева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Ж.Н.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3.Повышение квалификации  на предприятиях молочной промышленности КР.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ОсОО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«Талас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сут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 с 20 по 22 сентября  2024 г. Мамбетова А.Ш.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4.Повышение квалификации на курсах «Безопасность продовольственного сырья и продуктов питания». 16 ч. – Бишкек, РЦК КГТУ им. И. Раззакова, 19-20 ноября 2024 г. Сертификат. Мамбетова А.Ш.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5.Повышение квалификации на курсах «Защита прав потребителей и основы финансовой грамотности» 18ч. 21-23 ноября 2024 года. Сертификат № С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ITE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-2024-07-0003. Мамбетова А.Ш.</a:t>
            </a:r>
          </a:p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За рубежом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Кафедра «Пищевая наука и технологии»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Академическая мобильность в Университет Константина Философа, 1-14 мая 2024 г., г.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Нитра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Словакия.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Элеманова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Р.Ш.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Научная стажировка в Литовском университете наук о здоровье, 26 августа-22 ноября 2024 г., г. Каунас, Литва.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Элеманова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Р.Ш.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Семинар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AFACI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по оценке проектов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AFCD (Establishment of Asian Food Composition Database).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Темы, рассматриваемые на семинаре: «Оценка проектов стран-участниц. Проблемы разработки и использования баз данных о составе пищевых продуктов»; «Компиляция данных: сбор данных по составу пищевых продуктов. Знакомство с Институтом питания Университета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Махидол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и посещение лаборатории». – Бангкок, Таиланд, 27-31 мая 2024 г. </a:t>
            </a:r>
            <a:r>
              <a:rPr lang="ky-KG" sz="1400" dirty="0">
                <a:latin typeface="Arial" panose="020B0604020202020204" pitchFamily="34" charset="0"/>
                <a:cs typeface="Arial" panose="020B0604020202020204" pitchFamily="34" charset="0"/>
              </a:rPr>
              <a:t>Джамакеева А.Дж.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Научн</a:t>
            </a:r>
            <a:r>
              <a:rPr lang="ky-KG" sz="1400" dirty="0">
                <a:latin typeface="Arial" panose="020B0604020202020204" pitchFamily="34" charset="0"/>
                <a:cs typeface="Arial" panose="020B0604020202020204" pitchFamily="34" charset="0"/>
              </a:rPr>
              <a:t>ая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стажировка. Литовский университет науки о здоровье (г. Каунас) 04.03.2024 – 01.06.2024.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Тынарбекова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М.Т.</a:t>
            </a: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Текстовое поле 99"/>
          <p:cNvSpPr txBox="1"/>
          <p:nvPr/>
        </p:nvSpPr>
        <p:spPr>
          <a:xfrm>
            <a:off x="375920" y="231775"/>
            <a:ext cx="11689080" cy="5232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228600" indent="-228600"/>
            <a:r>
              <a:rPr lang="en-US" sz="1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НИР в </a:t>
            </a:r>
            <a:r>
              <a:rPr lang="en-US" sz="1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учебный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производство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коммерциализация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sz="1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возможность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коммерциализации</a:t>
            </a:r>
            <a:r>
              <a:rPr lang="en-US" sz="1400" b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1400" b="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/>
            <a:endParaRPr lang="en-US" sz="1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BB3BCD72-4CB2-4B3B-BB2C-F0DE328D3ECD}"/>
              </a:ext>
            </a:extLst>
          </p:cNvPr>
          <p:cNvSpPr/>
          <p:nvPr/>
        </p:nvSpPr>
        <p:spPr>
          <a:xfrm>
            <a:off x="328543" y="970444"/>
            <a:ext cx="11534913" cy="5131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</a:pPr>
            <a:r>
              <a:rPr lang="ru-RU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Результаты НИР внедрены в учебный процесс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Кафедра «Пищевая наука и технологии»</a:t>
            </a:r>
            <a:endParaRPr lang="ru-RU" sz="14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971800" lvl="6" indent="-2286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US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Web</a:t>
            </a:r>
            <a:r>
              <a:rPr lang="ru-RU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приложение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«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Food Craft SL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 по проектированию рецептур и расчета состава пищевых продуктов активно используется студентами профиля «Технология мяса и мясных продуктов» в учебном процессе для разработки и оптимизации рецептур мясных продуктов в рамках дисциплины «Разработка новых мясных продуктов». Составлено руководство для пользователей по использованию 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Web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приложения.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Джамакеева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А.Дж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971800" lvl="6" indent="-2286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Web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приложение в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Кыргызпатенте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получено Свидетельство на программу для ЭВМ, зарегистрировано в Государственном реестре программ для ЭВМ КР: 03.04.2024 г. Финансирование этого проекта осуществлялось </a:t>
            </a:r>
            <a:r>
              <a:rPr lang="ru-RU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 поддержке проекта </a:t>
            </a:r>
            <a:r>
              <a:rPr lang="en-US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AFACI</a:t>
            </a:r>
            <a:r>
              <a:rPr lang="ru-RU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Администрации по развитию сельских районов, Республика Корея.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Web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приложение было успешно продемонстрировано на Семинаре 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AFACI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по оценке проектов 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AFCD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Establishment of Asian Food Composition Database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в Бангкоке (Таиланд, 27-31 мая 2024 г.).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Джамакеева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А.Дж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971800" lvl="6" indent="-2286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 мобильное 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Web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приложение «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Food Craft SL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 выигран грант в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Кыргызпатенте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(500 тыс. сом.) для апробации и продвижения его для различных групп пользователей (студенты, предприятия пищевой промышленности, фермеры и т.д.). – 25.10.2024 г.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Джамакеева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А.Дж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971800" lvl="6" indent="-2286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Научный проект «Разработка рецептур новых видов замороженных полуфабрикатов», выполненный ст. гр. МС(б)-1-21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Кенешовой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Ш. и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Азизбаевым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Н. прошел апробацию в производственных условиях на предприятии «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Steak Dream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 под руководством Директора производства Михеева А.Е. Имеется </a:t>
            </a:r>
            <a:r>
              <a:rPr lang="ru-RU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Акт апробации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на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ОсОО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«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Steak Dream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 от 29.10.2024 г.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Джамакеева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А.Дж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2971800" lvl="6" indent="-2286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Разработка технологии пористого </a:t>
            </a:r>
            <a:r>
              <a:rPr lang="ru-RU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курута</a:t>
            </a:r>
            <a:r>
              <a:rPr lang="ru-RU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из нормализованной смеси с использованием газообразующей микрофлоры. </a:t>
            </a:r>
            <a:r>
              <a:rPr lang="ru-RU" sz="1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Сыдыкова</a:t>
            </a:r>
            <a:r>
              <a:rPr lang="ru-RU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Ж. гр. (МЛ)б – 20. Мамбетова А.Ш.</a:t>
            </a:r>
            <a:endParaRPr lang="ru-RU" sz="1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7B2DB11-988B-44F3-A770-6B8F3454A5FF}"/>
              </a:ext>
            </a:extLst>
          </p:cNvPr>
          <p:cNvSpPr/>
          <p:nvPr/>
        </p:nvSpPr>
        <p:spPr>
          <a:xfrm>
            <a:off x="1802296" y="250639"/>
            <a:ext cx="93030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НИР в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учебный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производство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коммерциализация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возможность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коммерциализации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587B553-2A8B-4AAF-BF93-C434777C787E}"/>
              </a:ext>
            </a:extLst>
          </p:cNvPr>
          <p:cNvSpPr/>
          <p:nvPr/>
        </p:nvSpPr>
        <p:spPr>
          <a:xfrm>
            <a:off x="755372" y="1304663"/>
            <a:ext cx="9303026" cy="4460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71800" lvl="6" indent="-2286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технологии нежирного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курута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использованием растительного и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йодосодержащего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сырья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Муратбекова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А., ст. гр. МЛ(б)-1-20. Мамбетова А.Ш.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971800" lvl="6" indent="-2286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технологии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курута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из восстановленного СОМ и расчеты  норм расхода. сырья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Турсунбекова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Н., ст. гр. МЛ(б)-1-20. Мамбетова А.Ш.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971800" lvl="6" indent="-2286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технологии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курута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из комбинированной смеси с добавлением овощей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Омурбекова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Ж., ст. гр. МЛ(б)-1-20.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заказу компании </a:t>
            </a:r>
            <a:r>
              <a:rPr lang="ru-RU" sz="1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ОсОО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Pareto Distribution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Мамбетова А.Ш.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971800" lvl="6" indent="-2286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и совершенствование технологии пористого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курута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разности размеров и форм, технологических режимов и процессов производства. Нурбек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кызы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Айсулуу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гр. (МЛ) – 1 - 21. Мамбетова А.Ш.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971800" lvl="6" indent="-2286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технологии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курута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добавлением нетрадиционного растительного сырья.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Токтосунова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А. гр. (МЛ)-1 -21.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заказу компании </a:t>
            </a:r>
            <a:r>
              <a:rPr lang="ru-RU" sz="1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ОсОО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Pareto Distribution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Мамбетова А.Ш.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971800" lvl="6" indent="-2286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Разработке технологии кумыса из коровьего молока с лечебно-профилактическими свойствами. </a:t>
            </a:r>
            <a:r>
              <a:rPr lang="ru-RU" sz="1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Омуркулов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К. гр. (МЛ) -1– 21. 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заказу </a:t>
            </a:r>
            <a:r>
              <a:rPr lang="ru-RU" sz="1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ОсОО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«Талас </a:t>
            </a:r>
            <a:r>
              <a:rPr lang="ru-RU" sz="14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сут</a:t>
            </a: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ky-KG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Мамбетова А.Ш., Мамбетова А.Ш.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971800" lvl="6" indent="-2286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технологии мясного стейка из баранины.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Зюбанов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И., Мамбетова М., ст. гр. МС-1-21. Имеются 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 апробации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ru-RU" sz="1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Протокол испытаний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предприятии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ОсОО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</a:t>
            </a:r>
            <a:r>
              <a:rPr lang="en-GB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Steak Dream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от 29.10.2024 г.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Барылбекова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А.Т.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4437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83A7E703-2D5C-4C51-8F60-81547A6AF0F2}"/>
              </a:ext>
            </a:extLst>
          </p:cNvPr>
          <p:cNvSpPr/>
          <p:nvPr/>
        </p:nvSpPr>
        <p:spPr>
          <a:xfrm>
            <a:off x="1007165" y="1394054"/>
            <a:ext cx="8799443" cy="3601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Кафедра «Технология изделий легкой промышленности»</a:t>
            </a:r>
            <a:endParaRPr lang="en-US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1600" dirty="0">
              <a:solidFill>
                <a:srgbClr val="7030A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НИР внедрены в учебный процесс </a:t>
            </a:r>
            <a:r>
              <a:rPr lang="ky-KG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возможность коммерциализации:</a:t>
            </a:r>
            <a:r>
              <a:rPr lang="ky-K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Получение растительных волокон и экспериментальное получение образцов текстильных композитов на их основе.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Джолдошпекова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технологии получения прессованной кожи.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Чукбаева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А.М.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Полимерные композиционные материалы.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Чимчикова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М.К.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Комбинированные материалы на основе отходов производств легкой промышленности.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Усенбаева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А.А.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Разработка современных моделей женских платьев на основе комбинированного декорирования Разработка современных моделей женских платьев на основе комбинированного декорирования.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Люсанова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Р., Иманкулова А.С.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3FA7EA75-7935-4418-B47F-168011265BE7}"/>
              </a:ext>
            </a:extLst>
          </p:cNvPr>
          <p:cNvSpPr/>
          <p:nvPr/>
        </p:nvSpPr>
        <p:spPr>
          <a:xfrm>
            <a:off x="1961322" y="448830"/>
            <a:ext cx="91837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результатов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НИР в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учебный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процесс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производство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коммерциализация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возможность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коммерциализации</a:t>
            </a:r>
            <a:r>
              <a:rPr lang="en-US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3894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Текстовое поле 99"/>
          <p:cNvSpPr txBox="1"/>
          <p:nvPr/>
        </p:nvSpPr>
        <p:spPr>
          <a:xfrm>
            <a:off x="945515" y="2506980"/>
            <a:ext cx="11689080" cy="922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228600" indent="-228600" algn="ctr"/>
            <a:r>
              <a:rPr lang="en-US" altLang="en-US" sz="5400" b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ru-RU" altLang="en-US" sz="5400" b="0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пасибо</a:t>
            </a:r>
            <a:r>
              <a:rPr lang="ru-RU" altLang="en-US" sz="5400" b="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внимание!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ABB0712D-0109-4F23-8426-D4E5B43C3DF4}"/>
              </a:ext>
            </a:extLst>
          </p:cNvPr>
          <p:cNvSpPr/>
          <p:nvPr/>
        </p:nvSpPr>
        <p:spPr>
          <a:xfrm>
            <a:off x="2807853" y="156088"/>
            <a:ext cx="60462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Сведения о публикации материалов исследований ТИ</a:t>
            </a: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BF78F747-499C-453B-BFD0-73462EE425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630905"/>
              </p:ext>
            </p:extLst>
          </p:nvPr>
        </p:nvGraphicFramePr>
        <p:xfrm>
          <a:off x="377686" y="684936"/>
          <a:ext cx="11436627" cy="61260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6072">
                  <a:extLst>
                    <a:ext uri="{9D8B030D-6E8A-4147-A177-3AD203B41FA5}">
                      <a16:colId xmlns:a16="http://schemas.microsoft.com/office/drawing/2014/main" xmlns="" val="3721354896"/>
                    </a:ext>
                  </a:extLst>
                </a:gridCol>
                <a:gridCol w="2866851">
                  <a:extLst>
                    <a:ext uri="{9D8B030D-6E8A-4147-A177-3AD203B41FA5}">
                      <a16:colId xmlns:a16="http://schemas.microsoft.com/office/drawing/2014/main" xmlns="" val="724202673"/>
                    </a:ext>
                  </a:extLst>
                </a:gridCol>
                <a:gridCol w="751479">
                  <a:extLst>
                    <a:ext uri="{9D8B030D-6E8A-4147-A177-3AD203B41FA5}">
                      <a16:colId xmlns:a16="http://schemas.microsoft.com/office/drawing/2014/main" xmlns="" val="958093802"/>
                    </a:ext>
                  </a:extLst>
                </a:gridCol>
                <a:gridCol w="480517">
                  <a:extLst>
                    <a:ext uri="{9D8B030D-6E8A-4147-A177-3AD203B41FA5}">
                      <a16:colId xmlns:a16="http://schemas.microsoft.com/office/drawing/2014/main" xmlns="" val="445602125"/>
                    </a:ext>
                  </a:extLst>
                </a:gridCol>
                <a:gridCol w="523855">
                  <a:extLst>
                    <a:ext uri="{9D8B030D-6E8A-4147-A177-3AD203B41FA5}">
                      <a16:colId xmlns:a16="http://schemas.microsoft.com/office/drawing/2014/main" xmlns="" val="1107795515"/>
                    </a:ext>
                  </a:extLst>
                </a:gridCol>
                <a:gridCol w="625738">
                  <a:extLst>
                    <a:ext uri="{9D8B030D-6E8A-4147-A177-3AD203B41FA5}">
                      <a16:colId xmlns:a16="http://schemas.microsoft.com/office/drawing/2014/main" xmlns="" val="1078423178"/>
                    </a:ext>
                  </a:extLst>
                </a:gridCol>
                <a:gridCol w="611292">
                  <a:extLst>
                    <a:ext uri="{9D8B030D-6E8A-4147-A177-3AD203B41FA5}">
                      <a16:colId xmlns:a16="http://schemas.microsoft.com/office/drawing/2014/main" xmlns="" val="210591559"/>
                    </a:ext>
                  </a:extLst>
                </a:gridCol>
                <a:gridCol w="721537">
                  <a:extLst>
                    <a:ext uri="{9D8B030D-6E8A-4147-A177-3AD203B41FA5}">
                      <a16:colId xmlns:a16="http://schemas.microsoft.com/office/drawing/2014/main" xmlns="" val="4153447724"/>
                    </a:ext>
                  </a:extLst>
                </a:gridCol>
                <a:gridCol w="688084">
                  <a:extLst>
                    <a:ext uri="{9D8B030D-6E8A-4147-A177-3AD203B41FA5}">
                      <a16:colId xmlns:a16="http://schemas.microsoft.com/office/drawing/2014/main" xmlns="" val="685621537"/>
                    </a:ext>
                  </a:extLst>
                </a:gridCol>
                <a:gridCol w="1004385">
                  <a:extLst>
                    <a:ext uri="{9D8B030D-6E8A-4147-A177-3AD203B41FA5}">
                      <a16:colId xmlns:a16="http://schemas.microsoft.com/office/drawing/2014/main" xmlns="" val="2920956550"/>
                    </a:ext>
                  </a:extLst>
                </a:gridCol>
                <a:gridCol w="662608">
                  <a:extLst>
                    <a:ext uri="{9D8B030D-6E8A-4147-A177-3AD203B41FA5}">
                      <a16:colId xmlns:a16="http://schemas.microsoft.com/office/drawing/2014/main" xmlns="" val="2543002734"/>
                    </a:ext>
                  </a:extLst>
                </a:gridCol>
                <a:gridCol w="781879">
                  <a:extLst>
                    <a:ext uri="{9D8B030D-6E8A-4147-A177-3AD203B41FA5}">
                      <a16:colId xmlns:a16="http://schemas.microsoft.com/office/drawing/2014/main" xmlns="" val="3927547424"/>
                    </a:ext>
                  </a:extLst>
                </a:gridCol>
                <a:gridCol w="636104">
                  <a:extLst>
                    <a:ext uri="{9D8B030D-6E8A-4147-A177-3AD203B41FA5}">
                      <a16:colId xmlns:a16="http://schemas.microsoft.com/office/drawing/2014/main" xmlns="" val="111157555"/>
                    </a:ext>
                  </a:extLst>
                </a:gridCol>
                <a:gridCol w="616226">
                  <a:extLst>
                    <a:ext uri="{9D8B030D-6E8A-4147-A177-3AD203B41FA5}">
                      <a16:colId xmlns:a16="http://schemas.microsoft.com/office/drawing/2014/main" xmlns="" val="4180350339"/>
                    </a:ext>
                  </a:extLst>
                </a:gridCol>
              </a:tblGrid>
              <a:tr h="386056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</a:t>
                      </a:r>
                      <a:endParaRPr lang="ru-RU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Название кафедр</a:t>
                      </a:r>
                      <a:r>
                        <a:rPr lang="ky-K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ы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Кол-во защит диссертаций в 2024 году </a:t>
                      </a:r>
                      <a:r>
                        <a:rPr lang="ky-K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докторских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</a:t>
                      </a:r>
                      <a:r>
                        <a:rPr lang="ky-K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кандидатских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Кол-во 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PgD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докторантов,/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аспирантов,чел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y-KG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публикаций</a:t>
                      </a: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НИРС 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Публикация монографии, (количество) 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Получен</a:t>
                      </a:r>
                      <a:r>
                        <a:rPr lang="ky-K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 патентов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Кыргызпатент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y-K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/зарубежные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(кол)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Статьи в РИНЦ (зарубежные / в КР)</a:t>
                      </a:r>
                    </a:p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Статьи в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Scopus / Web of science (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y-K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Кол-во статьей о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публикаций в соавторстве с </a:t>
                      </a:r>
                      <a:r>
                        <a:rPr lang="ky-KG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зарубежными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учеными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Количество научно-технических разработок рук./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Участие с докладами в научных форумах, конференциях, семинарах ,(кол)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Кол-во  стажировок, гостевых лекций, мобильностей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Кол-во стартап </a:t>
                      </a:r>
                      <a:r>
                        <a:rPr lang="ru-RU" sz="16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пректов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/>
                </a:tc>
                <a:extLst>
                  <a:ext uri="{0D108BD9-81ED-4DB2-BD59-A6C34878D82A}">
                    <a16:rowId xmlns:a16="http://schemas.microsoft.com/office/drawing/2014/main" xmlns="" val="634114542"/>
                  </a:ext>
                </a:extLst>
              </a:tr>
              <a:tr h="3313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Пищевая наука и технология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1/3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9/3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9/4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79179400"/>
                  </a:ext>
                </a:extLst>
              </a:tr>
              <a:tr h="4518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Технология продуктов общественного питания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10887009"/>
                  </a:ext>
                </a:extLst>
              </a:tr>
              <a:tr h="4518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Технология изделий лёгкой промышленности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0/4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1/10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87461337"/>
                  </a:ext>
                </a:extLst>
              </a:tr>
              <a:tr h="348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Химия и химических технологий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y-KG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y-KG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y-KG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y-KG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y-KG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y-KG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y-KG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y-KG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y-KG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y-KG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y-KG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y-KG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94452999"/>
                  </a:ext>
                </a:extLst>
              </a:tr>
              <a:tr h="6729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Итого: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1/3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9/7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10/28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ru-RU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4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236438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60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Текстовое поле 99"/>
          <p:cNvSpPr txBox="1"/>
          <p:nvPr/>
        </p:nvSpPr>
        <p:spPr>
          <a:xfrm>
            <a:off x="472385" y="169821"/>
            <a:ext cx="11513185" cy="59391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marL="228600" indent="-228600" algn="ctr"/>
            <a:r>
              <a:rPr lang="ru-RU" alt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+mn-ea"/>
              </a:rPr>
              <a:t>Сведения об участии и организации научных конференций и семинаров, о получении научных </a:t>
            </a:r>
            <a:r>
              <a:rPr lang="ru-RU" altLang="en-US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  <a:sym typeface="+mn-ea"/>
              </a:rPr>
              <a:t>грантов</a:t>
            </a:r>
            <a:endParaRPr lang="ru-RU" altLang="en-US" b="1" dirty="0">
              <a:latin typeface="Arial" pitchFamily="34" charset="0"/>
              <a:cs typeface="Arial" pitchFamily="34" charset="0"/>
            </a:endParaRPr>
          </a:p>
          <a:p>
            <a:pPr marL="228600" indent="-228600"/>
            <a:r>
              <a:rPr lang="ru-RU" altLang="en-US" sz="17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Гранты:</a:t>
            </a:r>
            <a:endParaRPr lang="ru-RU" altLang="en-US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/>
            <a:r>
              <a:rPr lang="ru-RU" altLang="en-US" sz="1700" b="1" dirty="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Международные 5;</a:t>
            </a:r>
            <a:endParaRPr lang="ru-RU" altLang="en-US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7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Кафедра «Пищевая наука и технологии»</a:t>
            </a:r>
            <a:endParaRPr lang="ru-RU" sz="1700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ky-KG" sz="1700" dirty="0">
                <a:latin typeface="Arial" pitchFamily="34" charset="0"/>
                <a:cs typeface="Arial" pitchFamily="34" charset="0"/>
              </a:rPr>
              <a:t>1. Проблема – 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«Рациональное использование пищевых ресурсов, охрана окружающей среды и здоровья в КР». </a:t>
            </a:r>
            <a:r>
              <a:rPr lang="ky-KG" sz="1700" dirty="0">
                <a:latin typeface="Arial" pitchFamily="34" charset="0"/>
                <a:cs typeface="Arial" pitchFamily="34" charset="0"/>
              </a:rPr>
              <a:t>Тема – Разработка научно-практических основ переработки молока в продукты специального назначения. </a:t>
            </a:r>
            <a:r>
              <a:rPr lang="ru-RU" sz="1700" dirty="0" err="1">
                <a:latin typeface="Arial" pitchFamily="34" charset="0"/>
                <a:cs typeface="Arial" pitchFamily="34" charset="0"/>
              </a:rPr>
              <a:t>МОиН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 КР, в течение учебного года (индивидуальный план). </a:t>
            </a:r>
            <a:r>
              <a:rPr lang="ru-RU" sz="1700" dirty="0" err="1">
                <a:latin typeface="Arial" pitchFamily="34" charset="0"/>
                <a:cs typeface="Arial" pitchFamily="34" charset="0"/>
              </a:rPr>
              <a:t>Элеманова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 Р.Ш., </a:t>
            </a:r>
            <a:r>
              <a:rPr lang="ru-RU" sz="1700" dirty="0" err="1">
                <a:latin typeface="Arial" pitchFamily="34" charset="0"/>
                <a:cs typeface="Arial" pitchFamily="34" charset="0"/>
              </a:rPr>
              <a:t>Мусульманова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 М.М., Мамбетова А.Ш.</a:t>
            </a:r>
          </a:p>
          <a:p>
            <a:r>
              <a:rPr lang="ky-KG" sz="1700" dirty="0">
                <a:latin typeface="Arial" pitchFamily="34" charset="0"/>
                <a:cs typeface="Arial" pitchFamily="34" charset="0"/>
              </a:rPr>
              <a:t>2.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 “Vocational training for economic growth sectors in Central Asia". 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GIZ, 25494 евро. </a:t>
            </a:r>
            <a:r>
              <a:rPr lang="ru-RU" sz="1700" dirty="0" err="1">
                <a:latin typeface="Arial" pitchFamily="34" charset="0"/>
                <a:cs typeface="Arial" pitchFamily="34" charset="0"/>
              </a:rPr>
              <a:t>Элеманова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 Р.Ш., </a:t>
            </a:r>
            <a:r>
              <a:rPr lang="ru-RU" sz="1700" dirty="0" err="1">
                <a:latin typeface="Arial" pitchFamily="34" charset="0"/>
                <a:cs typeface="Arial" pitchFamily="34" charset="0"/>
              </a:rPr>
              <a:t>Мусульманова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 М.М.,</a:t>
            </a:r>
          </a:p>
          <a:p>
            <a:r>
              <a:rPr lang="ru-RU" sz="1700" dirty="0">
                <a:latin typeface="Arial" pitchFamily="34" charset="0"/>
                <a:cs typeface="Arial" pitchFamily="34" charset="0"/>
              </a:rPr>
              <a:t>3. «Использование мембранных технологий переработки молочной сыворотки </a:t>
            </a:r>
            <a:r>
              <a:rPr lang="ru-RU" sz="1700" dirty="0" err="1">
                <a:latin typeface="Arial" pitchFamily="34" charset="0"/>
                <a:cs typeface="Arial" pitchFamily="34" charset="0"/>
              </a:rPr>
              <a:t>хайнака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 при производстве функциональных продуктов питания в комбинации с растительным сырьем». GIZ, 600 тыс. сом. </a:t>
            </a:r>
            <a:r>
              <a:rPr lang="ru-RU" sz="1700" dirty="0" err="1">
                <a:latin typeface="Arial" pitchFamily="34" charset="0"/>
                <a:cs typeface="Arial" pitchFamily="34" charset="0"/>
              </a:rPr>
              <a:t>Элеманова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 Р.Ш., </a:t>
            </a:r>
            <a:r>
              <a:rPr lang="ru-RU" sz="1700" dirty="0" err="1">
                <a:latin typeface="Arial" pitchFamily="34" charset="0"/>
                <a:cs typeface="Arial" pitchFamily="34" charset="0"/>
              </a:rPr>
              <a:t>Мусульманова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 М.М.,</a:t>
            </a:r>
          </a:p>
          <a:p>
            <a:r>
              <a:rPr lang="ru-RU" sz="1700" dirty="0">
                <a:latin typeface="Arial" pitchFamily="34" charset="0"/>
                <a:cs typeface="Arial" pitchFamily="34" charset="0"/>
              </a:rPr>
              <a:t>4. «Разработка технологии белковой пасты на основе фасоли </a:t>
            </a:r>
            <a:r>
              <a:rPr lang="ru-RU" sz="1700" dirty="0" err="1">
                <a:latin typeface="Arial" pitchFamily="34" charset="0"/>
                <a:cs typeface="Arial" pitchFamily="34" charset="0"/>
              </a:rPr>
              <a:t>Таласской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 области». GIZ, 1 млн сом. </a:t>
            </a:r>
            <a:r>
              <a:rPr lang="ru-RU" sz="1700" dirty="0" err="1">
                <a:latin typeface="Arial" pitchFamily="34" charset="0"/>
                <a:cs typeface="Arial" pitchFamily="34" charset="0"/>
              </a:rPr>
              <a:t>Элеманова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 Р.Ш., Борисова А.</a:t>
            </a:r>
          </a:p>
          <a:p>
            <a:r>
              <a:rPr lang="ru-RU" sz="1700" dirty="0">
                <a:latin typeface="Arial" pitchFamily="34" charset="0"/>
                <a:cs typeface="Arial" pitchFamily="34" charset="0"/>
              </a:rPr>
              <a:t>5. </a:t>
            </a:r>
            <a:r>
              <a:rPr lang="ky-KG" sz="1700" dirty="0">
                <a:latin typeface="Arial" pitchFamily="34" charset="0"/>
                <a:cs typeface="Arial" pitchFamily="34" charset="0"/>
              </a:rPr>
              <a:t>Содействие устойчивому управлению земельными ресурсами посредством разработки продуктов, (технологических) процессов и МСП (малых и средних предприятий) в цепочках добавленной стоимости не древесной лесной продукции и агролесоводства в Центральной Азии (SUFACHAIN), Федеральное министерство образования и науки Германии (BMBF), Грант № 01LZ2201B. 1,8 млн евро 15.11.2022-15.11.2025. </a:t>
            </a:r>
            <a:r>
              <a:rPr lang="ru-RU" sz="1700" dirty="0" err="1">
                <a:latin typeface="Arial" pitchFamily="34" charset="0"/>
                <a:cs typeface="Arial" pitchFamily="34" charset="0"/>
              </a:rPr>
              <a:t>Сманалиева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 Ж.Н., </a:t>
            </a:r>
            <a:r>
              <a:rPr lang="ru-RU" sz="1700" dirty="0" err="1">
                <a:latin typeface="Arial" pitchFamily="34" charset="0"/>
                <a:cs typeface="Arial" pitchFamily="34" charset="0"/>
              </a:rPr>
              <a:t>Мусульманова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 М.М., </a:t>
            </a:r>
            <a:r>
              <a:rPr lang="ru-RU" sz="1700" dirty="0" err="1">
                <a:latin typeface="Arial" pitchFamily="34" charset="0"/>
                <a:cs typeface="Arial" pitchFamily="34" charset="0"/>
              </a:rPr>
              <a:t>Тынарбекова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 М.Т.</a:t>
            </a:r>
          </a:p>
          <a:p>
            <a:r>
              <a:rPr lang="ru-RU" sz="1700" dirty="0">
                <a:latin typeface="Arial" pitchFamily="34" charset="0"/>
                <a:cs typeface="Arial" pitchFamily="34" charset="0"/>
              </a:rPr>
              <a:t>6. </a:t>
            </a:r>
            <a:r>
              <a:rPr lang="ky-KG" sz="1700" dirty="0">
                <a:latin typeface="Arial" pitchFamily="34" charset="0"/>
                <a:cs typeface="Arial" pitchFamily="34" charset="0"/>
              </a:rPr>
              <a:t>Разработка рецептуры и технологии продуктов из мяса яка. </a:t>
            </a:r>
            <a:r>
              <a:rPr lang="ru-RU" sz="1700" dirty="0" err="1">
                <a:latin typeface="Arial" pitchFamily="34" charset="0"/>
                <a:cs typeface="Arial" pitchFamily="34" charset="0"/>
              </a:rPr>
              <a:t>МОиН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 КР. </a:t>
            </a:r>
            <a:r>
              <a:rPr lang="ru-RU" sz="1700" dirty="0" err="1">
                <a:latin typeface="Arial" pitchFamily="34" charset="0"/>
                <a:cs typeface="Arial" pitchFamily="34" charset="0"/>
              </a:rPr>
              <a:t>Тамабаева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 Б.С.	</a:t>
            </a:r>
          </a:p>
          <a:p>
            <a:r>
              <a:rPr lang="ru-RU" sz="1700" dirty="0">
                <a:latin typeface="Arial" pitchFamily="34" charset="0"/>
                <a:cs typeface="Arial" pitchFamily="34" charset="0"/>
              </a:rPr>
              <a:t>7.</a:t>
            </a:r>
            <a:r>
              <a:rPr lang="ky-KG" sz="1700" dirty="0">
                <a:latin typeface="Arial" pitchFamily="34" charset="0"/>
                <a:cs typeface="Arial" pitchFamily="34" charset="0"/>
              </a:rPr>
              <a:t> Перспективы развития технологии новых продуктов из мяса яка в условиях Кыргызстана. 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1-да, Грант </a:t>
            </a:r>
            <a:r>
              <a:rPr lang="en-US" sz="1700" dirty="0">
                <a:latin typeface="Arial" pitchFamily="34" charset="0"/>
                <a:cs typeface="Arial" pitchFamily="34" charset="0"/>
              </a:rPr>
              <a:t>GIZ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, сумма финансирования: 300000 сом. Сроки выполнения: 14 августа – 30 апреля 2024 г. </a:t>
            </a:r>
            <a:r>
              <a:rPr lang="ru-RU" sz="1700" dirty="0" err="1">
                <a:latin typeface="Arial" pitchFamily="34" charset="0"/>
                <a:cs typeface="Arial" pitchFamily="34" charset="0"/>
              </a:rPr>
              <a:t>Тамабаева</a:t>
            </a:r>
            <a:r>
              <a:rPr lang="ru-RU" sz="1700" dirty="0">
                <a:latin typeface="Arial" pitchFamily="34" charset="0"/>
                <a:cs typeface="Arial" pitchFamily="34" charset="0"/>
              </a:rPr>
              <a:t> Б.С.</a:t>
            </a:r>
          </a:p>
          <a:p>
            <a:pPr marL="228600" indent="-228600" algn="just"/>
            <a:endParaRPr lang="en-US" altLang="en-US" b="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Текстовое поле 99"/>
          <p:cNvSpPr txBox="1"/>
          <p:nvPr/>
        </p:nvSpPr>
        <p:spPr>
          <a:xfrm>
            <a:off x="363938" y="0"/>
            <a:ext cx="11701145" cy="59391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marL="228600" indent="-228600"/>
            <a:endParaRPr lang="en-US" altLang="en-US" b="0">
              <a:latin typeface="Times New Roman" panose="02020603050405020304" pitchFamily="18" charset="0"/>
            </a:endParaRPr>
          </a:p>
        </p:txBody>
      </p:sp>
      <p:sp>
        <p:nvSpPr>
          <p:cNvPr id="6" name="Текстовое поле 5"/>
          <p:cNvSpPr txBox="1"/>
          <p:nvPr/>
        </p:nvSpPr>
        <p:spPr>
          <a:xfrm>
            <a:off x="677227" y="664693"/>
            <a:ext cx="10837545" cy="5528614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indent="228600">
              <a:spcAft>
                <a:spcPts val="0"/>
              </a:spcAft>
            </a:pPr>
            <a:endParaRPr lang="ru-RU" altLang="en-US" sz="1300" dirty="0">
              <a:sym typeface="+mn-ea"/>
            </a:endParaRPr>
          </a:p>
          <a:p>
            <a:pPr indent="228600" algn="ctr"/>
            <a:r>
              <a:rPr lang="ru-RU" alt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Сведения об участии и организации научных конференций и семинаров, о получении научных грантов</a:t>
            </a:r>
            <a:endParaRPr lang="en-US" altLang="en-US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indent="228600" algn="ctr"/>
            <a:endParaRPr lang="en-US" altLang="en-US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ru-RU" dirty="0"/>
              <a:t>8.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Разработка технологии мясных продуктов функционального назначения с использованием функциональных пищевых ингредиентов растительного происхождения.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МОиН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КР, в течение учебного года (индивидуальный план). 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Джамакеева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А.Дж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ky-KG" dirty="0">
                <a:latin typeface="Arial" panose="020B0604020202020204" pitchFamily="34" charset="0"/>
                <a:cs typeface="Arial" panose="020B0604020202020204" pitchFamily="34" charset="0"/>
              </a:rPr>
              <a:t>Проект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y-KG" dirty="0">
                <a:latin typeface="Arial" panose="020B0604020202020204" pitchFamily="34" charset="0"/>
                <a:cs typeface="Arial" panose="020B0604020202020204" pitchFamily="34" charset="0"/>
              </a:rPr>
              <a:t>Создание базы данных по состав пищевых продуктов в Кыргызской Республике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» в рамках </a:t>
            </a:r>
            <a:r>
              <a:rPr lang="ky-KG" dirty="0">
                <a:latin typeface="Arial" panose="020B0604020202020204" pitchFamily="34" charset="0"/>
                <a:cs typeface="Arial" panose="020B0604020202020204" pitchFamily="34" charset="0"/>
              </a:rPr>
              <a:t>Проекта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AFACI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Asian Food and Agriculture Cooperation Initiative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- Азиатская инициатива по сотрудничеству в области продовольствия и сельского хозяйства). 2022-2024 гг., 90,000 $.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Джамакеева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А.Дж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ky-KG" dirty="0">
                <a:latin typeface="Arial" panose="020B0604020202020204" pitchFamily="34" charset="0"/>
                <a:cs typeface="Arial" panose="020B0604020202020204" pitchFamily="34" charset="0"/>
              </a:rPr>
              <a:t>Разработка технологии национальных сырокопченых мясных продуктов с использованием стартовых культур.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Джамакеева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А.Дж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11. Участие в проекте: «Профессиональное образование для секторов экономического роста в ЦА «Магистр профессионального обучения» профиль «Технология производства пищевых продуктов»» для смешанного формата обучения, февраль-май 2024 года </a:t>
            </a:r>
            <a:r>
              <a:rPr lang="ky-KG" dirty="0">
                <a:latin typeface="Arial" panose="020B0604020202020204" pitchFamily="34" charset="0"/>
                <a:cs typeface="Arial" panose="020B0604020202020204" pitchFamily="34" charset="0"/>
              </a:rPr>
              <a:t>- договор. Мамбетова А. Ш.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12. Участие в проекте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GIZ</a:t>
            </a:r>
            <a:r>
              <a:rPr lang="ky-KG" dirty="0">
                <a:latin typeface="Arial" panose="020B0604020202020204" pitchFamily="34" charset="0"/>
                <a:cs typeface="Arial" panose="020B0604020202020204" pitchFamily="34" charset="0"/>
              </a:rPr>
              <a:t>: “Зеленые пищевые технологии” октябрь –декабрь 2024 г. КГТУ им. И. Раззакова – договор. Мамбетова А. Ш.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28600" algn="ctr"/>
            <a:endParaRPr lang="ru-RU" altLang="en-US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0DF22878-25EA-470A-95AB-4C8CDB708EFA}"/>
              </a:ext>
            </a:extLst>
          </p:cNvPr>
          <p:cNvSpPr/>
          <p:nvPr/>
        </p:nvSpPr>
        <p:spPr>
          <a:xfrm>
            <a:off x="715615" y="701215"/>
            <a:ext cx="104559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ctr"/>
            <a:r>
              <a:rPr lang="ru-RU" alt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Сведения об участии и организации научных конференций и семинаров, о получении научных грантов</a:t>
            </a:r>
            <a:endParaRPr lang="en-US" altLang="en-US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7660A1B0-065E-43DC-8555-1EEE3CC6700F}"/>
              </a:ext>
            </a:extLst>
          </p:cNvPr>
          <p:cNvSpPr/>
          <p:nvPr/>
        </p:nvSpPr>
        <p:spPr>
          <a:xfrm>
            <a:off x="503580" y="1347546"/>
            <a:ext cx="10455967" cy="57350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Кафедра «Химия и химические технологии»</a:t>
            </a:r>
            <a:endParaRPr lang="ru-RU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ky-K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Проект финансируемое по Гос. бюджетной тематике  МОиН КР по теме: Разработка  технологической схемы фракционного разделения полезных компонентов рудоносных сланцев Сарыджазской площади месторождения “Кургак” за 2024-2025  (научн.рук. Токтосунова Б.Б.). 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Кафедра «Технология продуктов общественного питания»</a:t>
            </a:r>
            <a:endParaRPr lang="ru-RU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ky-K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Госбюджетный проект: “Разработка технологии производства мясных полуфабрикатов и колбасных изделий  из мяса  яка – 2022-2024 гг. 2800000 сом.№ 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0007836</a:t>
            </a:r>
            <a:r>
              <a:rPr lang="ky-KG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руководитель: к.т.н., доцент Кошоева Т.Р., ВНС Сатыбалдиева А.М., МНС Шаршеналиева К., Бакиева С.М., СЛ Байгазиева А.С.</a:t>
            </a:r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78815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Гранты: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Международные;</a:t>
            </a:r>
          </a:p>
          <a:p>
            <a:pPr algn="just"/>
            <a:r>
              <a:rPr lang="ru-RU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Кафедра «Технология изделий легкой промышленности»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Западно-Саксонский университет прикладных наук Цвиккау, Германия. </a:t>
            </a:r>
            <a:r>
              <a:rPr lang="en-US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Ostpartnerschaften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DAAD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Академическая мобильность студентов и преподавателей. Срок реализации: с 2017 г.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Международный Торговый Центр (ITC), Швейцария. Глобальная текстильная и швейная программа (GTEX). Срок реализации: 2018-2024 гг.</a:t>
            </a: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endParaRPr lang="ru-RU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618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Текстовое поле 99"/>
          <p:cNvSpPr txBox="1"/>
          <p:nvPr/>
        </p:nvSpPr>
        <p:spPr>
          <a:xfrm>
            <a:off x="339407" y="109149"/>
            <a:ext cx="11513185" cy="59391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Патенты: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Кафедра «Пищевая наука и технологии»</a:t>
            </a:r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Патент на изобретение №398 (KG). Название: Способ изготовления сырокопченого мясного продукта 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АдАнАй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». Дата регистрации в Госреестре изобретений КР: 30.08.24. Бюллетень №9 от 30.09.2024 г.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Джамаккеева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А.Дж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Барылбекова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А.Т.,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Иманалиев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А.Э.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Свидетельство на программу для ЭВМ №888 (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KG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). Название: Веб-ориентированная система по проектированию рецептуры продуктов. Авторы: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Ашымова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А.Ж.,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Эрнисов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А.Э.,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Джамакеева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А.Д.,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Аксупова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А.М. Заявка №20240019.6. Зарегистрировано в Государственном реестре программ для ЭВМ КР: 03.04.2024 г.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Кафедра «Технология изделий легкой промышленности»</a:t>
            </a:r>
            <a:endParaRPr lang="ru-RU" sz="1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Патенты: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Модель финансовой автономии вузов Кыргызской Республики. Свидетельство №5820,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КыргПатент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–Бишкек, 20.03.2024.</a:t>
            </a:r>
          </a:p>
          <a:p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Заявки на патент: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Кафедра «Пищевая наука и технологии»</a:t>
            </a:r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1. Молочно-растительная пастила повышенной функциональности и </a:t>
            </a:r>
            <a:r>
              <a:rPr lang="ky-KG" dirty="0">
                <a:latin typeface="Arial" panose="020B0604020202020204" pitchFamily="34" charset="0"/>
                <a:cs typeface="Arial" panose="020B0604020202020204" pitchFamily="34" charset="0"/>
              </a:rPr>
              <a:t>способ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её приготовления (Заявка № 20240036.1 от 18.07.2024 г.).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Элеманова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Р.Ш.,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Мусульманова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М.М.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Сывороточный напиток с добавленной функциональностью и </a:t>
            </a:r>
            <a:r>
              <a:rPr lang="ky-KG" dirty="0">
                <a:latin typeface="Arial" panose="020B0604020202020204" pitchFamily="34" charset="0"/>
                <a:cs typeface="Arial" panose="020B0604020202020204" pitchFamily="34" charset="0"/>
              </a:rPr>
              <a:t>способ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его приготовления (Заявка № 20240037.1 от 18.07.2024 г.).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Элеманова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Р.Ш.,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Мусульманова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М.М.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3. Способ производства паштетов для функционального питания (Заявка № 20240047.1 от 13.09.2024).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Мусульманова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М.М.</a:t>
            </a: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ky-KG" dirty="0">
                <a:latin typeface="Arial" panose="020B0604020202020204" pitchFamily="34" charset="0"/>
                <a:cs typeface="Arial" panose="020B0604020202020204" pitchFamily="34" charset="0"/>
              </a:rPr>
              <a:t>Функциональный спред «Балмайжемиш» и способ его приготовления (Заявка № 20240012.1 от 14.03.2024 г.). Сманалиева Ж.Н., Ишенбаева Н. Н, Искакова Ж. Т.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y-KG" dirty="0">
                <a:latin typeface="Arial" panose="020B0604020202020204" pitchFamily="34" charset="0"/>
                <a:cs typeface="Arial" panose="020B0604020202020204" pitchFamily="34" charset="0"/>
              </a:rPr>
              <a:t>5. Концентрированный кисломолочный продукт «Балсүзмө»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ky-KG" dirty="0">
                <a:latin typeface="Arial" panose="020B0604020202020204" pitchFamily="34" charset="0"/>
                <a:cs typeface="Arial" panose="020B0604020202020204" pitchFamily="34" charset="0"/>
              </a:rPr>
              <a:t>(Заявка № 3931 от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ky-KG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ky-KG" dirty="0">
                <a:latin typeface="Arial" panose="020B0604020202020204" pitchFamily="34" charset="0"/>
                <a:cs typeface="Arial" panose="020B0604020202020204" pitchFamily="34" charset="0"/>
              </a:rPr>
              <a:t>.2024 г.)</a:t>
            </a:r>
            <a:r>
              <a:rPr lang="ky-KG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y-KG" dirty="0">
                <a:latin typeface="Arial" panose="020B0604020202020204" pitchFamily="34" charset="0"/>
                <a:cs typeface="Arial" panose="020B0604020202020204" pitchFamily="34" charset="0"/>
              </a:rPr>
              <a:t>Сманалиева Ж.Н., Иркабаева Г. Р., Искакова Ж. Т.</a:t>
            </a:r>
            <a:endParaRPr lang="ru-RU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Текстовое поле 99"/>
          <p:cNvSpPr txBox="1"/>
          <p:nvPr/>
        </p:nvSpPr>
        <p:spPr>
          <a:xfrm>
            <a:off x="193357" y="318052"/>
            <a:ext cx="11805285" cy="59391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marL="228600" indent="-228600" algn="ctr"/>
            <a:r>
              <a:rPr lang="en-US" altLang="en-US" sz="1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Стажировки</a:t>
            </a:r>
            <a:r>
              <a:rPr lang="en-US" alt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altLang="en-US" sz="1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научные</a:t>
            </a:r>
            <a:r>
              <a:rPr lang="en-US" alt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конференции</a:t>
            </a:r>
            <a:r>
              <a:rPr lang="en-US" alt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28600" indent="-228600" algn="just"/>
            <a:endParaRPr lang="en-US" altLang="en-US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indent="-228600" algn="just"/>
            <a:r>
              <a:rPr lang="en-US" alt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lang="en-US" alt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2024 г.  </a:t>
            </a:r>
            <a:r>
              <a:rPr lang="en-US" alt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сотрудники</a:t>
            </a:r>
            <a:r>
              <a:rPr lang="en-US" alt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института</a:t>
            </a:r>
            <a:r>
              <a:rPr lang="en-US" alt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приняли</a:t>
            </a:r>
            <a:r>
              <a:rPr lang="en-US" alt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участие</a:t>
            </a:r>
            <a:r>
              <a:rPr lang="en-US" alt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en-US" alt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работе</a:t>
            </a:r>
            <a:r>
              <a:rPr lang="en-US" alt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следующих</a:t>
            </a:r>
            <a:r>
              <a:rPr lang="en-US" alt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Международных</a:t>
            </a:r>
            <a:r>
              <a:rPr lang="en-US" alt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конференций</a:t>
            </a:r>
            <a:r>
              <a:rPr lang="en-US" alt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проведенных</a:t>
            </a:r>
            <a:r>
              <a:rPr lang="en-US" alt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en-US" alt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республике</a:t>
            </a:r>
            <a:r>
              <a:rPr lang="en-US" alt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alt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lang="en-US" alt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ее</a:t>
            </a:r>
            <a:r>
              <a:rPr lang="en-US" alt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пределами</a:t>
            </a:r>
            <a:r>
              <a:rPr lang="en-US" alt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228600" indent="-228600" algn="just"/>
            <a:r>
              <a:rPr lang="ru-RU" sz="16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Кафедра «Пищевая наука и технологии»</a:t>
            </a:r>
            <a:endParaRPr lang="en-US" altLang="en-US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Научно-практические аспекты промышленной переработки молока гибрида яка и крупного рогатого скота // МНТК «Вопросы развития пищевой промышленности в ЦА», 6-7 ноября, Ташкент,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РУз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Элеманова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Р.Ш. (доклад)</a:t>
            </a:r>
          </a:p>
          <a:p>
            <a:pPr lvl="0" algn="just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Regularities of Gel Formation of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Khainak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Milk in the Presence of Carrot and Pumpkin Puree // VI. International Turkic World Science and Engineering Congress (TURK-COSE 2024), 18-21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декабря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2024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Баку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Азербайджан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Элеманова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Р.Ш., 2022-2025 гг., 1,8 млн евро.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Мусульманова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М.М.,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Элеманова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Р.Ш.  (доклад).</a:t>
            </a:r>
            <a:endParaRPr lang="en-US" altLang="en-US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3."Зеленые пищевые технологии: предложение по внедрению и примеры",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PECA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5 РП 2: Поддержка реализации программы докторской школы в области переработки пищевых продуктов в КГТУ. GIZ, 12 января 2024 г., Бишкек, Кыргызстан.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Мусульманова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М.М. (без доклада). 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4.Участие с докладом на Женском форуме «Женщины в изобретательстве, науке и креативной        индустрии и предпринимательской деятельности» на тему: «Перспективы развития технологии новых продуктов из мяса яка в условиях Кыргызстана», прошедшего 29-30 ноября 2024 года в г. Бишкек, организованный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Кыргызпатентом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GIZ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Ассоциацией развития агропромышленного комплекса КР.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Тамабаева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Б.С.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5.Перспективы безотходной технологии в консервной отрасли.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Кожобекова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К.К.,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Конкубаева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Н.У.,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Сырымбекова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Э.А., Борисова А.С.//Международная научно-техническая конференция «Вопросы развития пищевой промышленности в Центральной Азии». - Ташкент, ТХТИ, ноябрь 2024 г.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6.Председатель подсекции «Технология продуктов питания» 66-ой Международной сетевой научно-технической конференции «Наука и инновации: перспективы и вызовы» (МСНТК) молодых ученых, аспирантов, докторантов, магистрантов и студентов». – Бишкек, КГТУ им. И. Раззакова, 28.03.2024 г.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Джамакеева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А.Дж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7.Доклад (в соавторстве) на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IX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МСНПК «Интеграционные процессы в научно-техническом и образовательном пространстве» в рамках РККТУ на тему «Совершенствование технологии мясного стейка из конины». Авторы: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Барылбекова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А.Т.,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Джамакеева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А.Д. – Бишкек, КГТУ им. И. Раззакова, 04.2024 г.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Джамакеева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А.Дж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28600" indent="-228600" algn="just"/>
            <a:endParaRPr lang="en-US" altLang="en-US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Текстовое поле 99"/>
          <p:cNvSpPr txBox="1"/>
          <p:nvPr/>
        </p:nvSpPr>
        <p:spPr>
          <a:xfrm>
            <a:off x="359009" y="106018"/>
            <a:ext cx="11473981" cy="645428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marL="228600" indent="-228600" algn="ctr"/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Стажировки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научные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конференции</a:t>
            </a:r>
            <a:r>
              <a:rPr lang="en-US" alt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8.Доклад (в соавторстве) на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IX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МСНПК «Интеграционные процессы в научно-техническом и образовательном пространстве» в рамках РККТУ на тему «Исследование минерального состава рыбы, выращенной, на территории Кыргызской Республики». Авторы: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Аксупова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А.М.,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Джамакеева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А.Д.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Аксупова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А.М. - Бишкек, КГТУ им. И. Раззакова, 11.04.2024 г.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Джамакеева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А.Дж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9.Участие совместно со студентами профиля «Технология мяса и мясных продуктов» на Выставке, проводимой в рамках мероприятия «Дни науки – 2024». – Бишкек, КГТУ им. И. Раззакова, 13.11.2024 г.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Джамакеева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А.Дж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10.Участие в качестве слушателя в работе Научно-практической конференции «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MEET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.2024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Medicine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Engineering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|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Technology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», в следующих секциях: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MEET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MEET STUDENTS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 -  Бишкек, КГМА им. И.К.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Ахунбаева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04. 12. 2024 г. MEET.TALKING, MEET.EXPO. - Бишкек, Международный университет Ала-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Тоо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05.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12. 2024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Джамакеева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А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Дж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11.Agroforestry food processing and product innovation. Scientific Conference “Sustainable Agroforestry Value Chains in Central Asia”,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Ташкент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Узбекистан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), 25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апрель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2024.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Smanalieva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J.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12.Antioxidant capacity, total polyphenol and vitamin C contents of dried apricots // VI. International Turkic World Science and Engineering Congress (TURK-COSE 2024), 18-21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декабря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2024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.,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Баку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Азербайджан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Smanalieva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J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Iskakova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I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Schwarzenbolz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U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Henle T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13.Лекции по дисциплине «Технология получения пищевых и биологически активных добавок», в объеме 2 кредита; АО АТУ, с 22 апреля по 28 апреля 2024 г., Алматы, РК (онлайн). </a:t>
            </a:r>
            <a:r>
              <a:rPr lang="ky-KG" sz="1600" dirty="0">
                <a:latin typeface="Arial" panose="020B0604020202020204" pitchFamily="34" charset="0"/>
                <a:cs typeface="Arial" panose="020B0604020202020204" pitchFamily="34" charset="0"/>
              </a:rPr>
              <a:t>Корчубекова Т.А.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14.</a:t>
            </a:r>
            <a:r>
              <a:rPr lang="ky-KG" sz="1600" dirty="0">
                <a:latin typeface="Arial" panose="020B0604020202020204" pitchFamily="34" charset="0"/>
                <a:cs typeface="Arial" panose="020B0604020202020204" pitchFamily="34" charset="0"/>
              </a:rPr>
              <a:t>Курсы по программе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ky-KG" sz="1600" dirty="0">
                <a:latin typeface="Arial" panose="020B0604020202020204" pitchFamily="34" charset="0"/>
                <a:cs typeface="Arial" panose="020B0604020202020204" pitchFamily="34" charset="0"/>
              </a:rPr>
              <a:t>Безопасность продовольственного сырья и продуктов питания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», направление «Проблемы и перспективы сертификации халал в КР» объемом 16 ч. - </a:t>
            </a:r>
            <a:r>
              <a:rPr lang="ky-KG" sz="1600" dirty="0">
                <a:latin typeface="Arial" panose="020B0604020202020204" pitchFamily="34" charset="0"/>
                <a:cs typeface="Arial" panose="020B0604020202020204" pitchFamily="34" charset="0"/>
              </a:rPr>
              <a:t>Бишкек, РЦК при КГТУ им. И. Раззакова, 19.11. – 20.11.2024 г. Имеется сертификат. Джамакеева А.Дж., Корчубекова Т.А., Касымова Ч.К., Салиева З.Т., Дуйшенбек кызы Н., Барылбекова А.Т.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15.</a:t>
            </a:r>
            <a:r>
              <a:rPr lang="ky-KG" sz="1600" dirty="0">
                <a:latin typeface="Arial" panose="020B0604020202020204" pitchFamily="34" charset="0"/>
                <a:cs typeface="Arial" panose="020B0604020202020204" pitchFamily="34" charset="0"/>
              </a:rPr>
              <a:t>Курсы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«З</a:t>
            </a:r>
            <a:r>
              <a:rPr lang="ky-KG" sz="1600" dirty="0">
                <a:latin typeface="Arial" panose="020B0604020202020204" pitchFamily="34" charset="0"/>
                <a:cs typeface="Arial" panose="020B0604020202020204" pitchFamily="34" charset="0"/>
              </a:rPr>
              <a:t>ащита прав потребителей и основы финансовой грамотности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». - </a:t>
            </a:r>
            <a:r>
              <a:rPr lang="ky-KG" sz="1600" dirty="0">
                <a:latin typeface="Arial" panose="020B0604020202020204" pitchFamily="34" charset="0"/>
                <a:cs typeface="Arial" panose="020B0604020202020204" pitchFamily="34" charset="0"/>
              </a:rPr>
              <a:t>Бишкек, РЦК при КГТУ им. И.Раззакова, 21.11. – 23.11.2024 г. Имеется сертификат. Джамакеева А.Дж., Корчубекова Т.А., Касымова Ч.К., Салиева З.Т., Дуйшенбек кызы Н., Барылбекова А.Т.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16.Семинар «Создание нового предприятия» Школа менеджмента университета Кеттеринга Флинт,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Мичиган,США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, КГТУ им. И. Раззакова 10 июня 2024 г – сертификат. Мамбетова А.Ш.</a:t>
            </a:r>
          </a:p>
          <a:p>
            <a:pPr marL="228600" indent="-228600"/>
            <a:endParaRPr lang="en-US" altLang="en-US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4895</Words>
  <Application>Microsoft Office PowerPoint</Application>
  <PresentationFormat>Произвольный</PresentationFormat>
  <Paragraphs>319</Paragraphs>
  <Slides>24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Нургул</dc:creator>
  <cp:lastModifiedBy>Intel</cp:lastModifiedBy>
  <cp:revision>138</cp:revision>
  <dcterms:created xsi:type="dcterms:W3CDTF">2021-07-06T00:21:00Z</dcterms:created>
  <dcterms:modified xsi:type="dcterms:W3CDTF">2025-04-02T04:31:30Z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DAD7F40B380944BEBC1B51CE12B53386_12</vt:lpwstr>
  </property>
  <property fmtid="{D5CDD505-2E9C-101B-9397-08002B2CF9AE}" pid="3" name="KSOProductBuildVer">
    <vt:lpwstr>1049-12.2.0.13359</vt:lpwstr>
  </property>
</Properties>
</file>