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6" r:id="rId2"/>
    <p:sldId id="257" r:id="rId3"/>
    <p:sldId id="293" r:id="rId4"/>
    <p:sldId id="294" r:id="rId5"/>
    <p:sldId id="296" r:id="rId6"/>
    <p:sldId id="295" r:id="rId7"/>
    <p:sldId id="323" r:id="rId8"/>
    <p:sldId id="313" r:id="rId9"/>
    <p:sldId id="305" r:id="rId10"/>
    <p:sldId id="332" r:id="rId11"/>
    <p:sldId id="297" r:id="rId12"/>
    <p:sldId id="327" r:id="rId13"/>
    <p:sldId id="312" r:id="rId14"/>
    <p:sldId id="324" r:id="rId15"/>
    <p:sldId id="314" r:id="rId16"/>
    <p:sldId id="329" r:id="rId17"/>
    <p:sldId id="318" r:id="rId18"/>
    <p:sldId id="328" r:id="rId19"/>
    <p:sldId id="317" r:id="rId20"/>
    <p:sldId id="319" r:id="rId21"/>
    <p:sldId id="320" r:id="rId22"/>
    <p:sldId id="331" r:id="rId23"/>
    <p:sldId id="330" r:id="rId24"/>
    <p:sldId id="322" r:id="rId25"/>
    <p:sldId id="325" r:id="rId26"/>
    <p:sldId id="326" r:id="rId27"/>
    <p:sldId id="32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50358-0EEC-4C07-8488-93DDC2D4D433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B074A-03EF-42E3-B1C1-E3A283740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4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69878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64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872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251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791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245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209842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31548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21966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71711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1052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879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54453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44257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65579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37648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8667-953A-4AA6-B877-4F12772F85C4}" type="datetimeFigureOut">
              <a:rPr lang="ru-RU" smtClean="0"/>
              <a:t>26.05.2023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8734A38-72FE-422F-8008-7D93061FCE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ransition spd="slow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0%D1%82-%D0%91%D0%B0%D1%88%D0%B8%D0%BD%D1%81%D0%BA%D0%B0%D1%8F_%D0%93%D0%AD%D0%A1&amp;action=edit&amp;redlink=1" TargetMode="External"/><Relationship Id="rId13" Type="http://schemas.openxmlformats.org/officeDocument/2006/relationships/hyperlink" Target="https://ru.wikipedia.org/wiki/%D0%9E%D1%88%D1%81%D0%BA%D0%B0%D1%8F_%D0%A2%D0%AD%D0%A6" TargetMode="External"/><Relationship Id="rId3" Type="http://schemas.openxmlformats.org/officeDocument/2006/relationships/hyperlink" Target="https://ru.wikipedia.org/wiki/%D0%9A%D1%83%D1%80%D0%BF%D1%81%D0%B0%D0%B9%D1%81%D0%BA%D0%B0%D1%8F_%D0%93%D0%AD%D0%A1" TargetMode="External"/><Relationship Id="rId7" Type="http://schemas.openxmlformats.org/officeDocument/2006/relationships/hyperlink" Target="https://ru.wikipedia.org/wiki/%D0%9A%D0%B0%D0%BC%D0%B1%D0%B0%D1%80%D0%B0%D1%82%D0%B8%D0%BD%D1%81%D0%BA%D0%B0%D1%8F_%D0%93%D0%AD%D0%A1-2" TargetMode="External"/><Relationship Id="rId12" Type="http://schemas.openxmlformats.org/officeDocument/2006/relationships/hyperlink" Target="https://ru.wikipedia.org/wiki/%D0%9F%D1%80%D0%B8%D1%80%D0%BE%D0%B4%D0%BD%D1%8B%D0%B9_%D0%B3%D0%B0%D0%B7" TargetMode="External"/><Relationship Id="rId2" Type="http://schemas.openxmlformats.org/officeDocument/2006/relationships/hyperlink" Target="https://ru.wikipedia.org/wiki/%D0%A2%D0%BE%D0%BA%D1%82%D0%BE%D0%B3%D1%83%D0%BB%D1%8C%D1%81%D0%BA%D0%B0%D1%8F_%D0%93%D0%AD%D0%A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.wikipedia.org/wiki/%D0%A3%D1%87%D0%BA%D1%83%D1%80%D0%B3%D0%B0%D0%BD%D1%81%D0%BA%D0%B0%D1%8F_%D0%93%D0%AD%D0%A1" TargetMode="External"/><Relationship Id="rId11" Type="http://schemas.openxmlformats.org/officeDocument/2006/relationships/hyperlink" Target="https://ru.wikipedia.org/wiki/%D0%9C%D0%B0%D0%B7%D1%83%D1%82" TargetMode="External"/><Relationship Id="rId5" Type="http://schemas.openxmlformats.org/officeDocument/2006/relationships/hyperlink" Target="https://ru.wikipedia.org/w/index.php?title=%D0%A8%D0%B0%D0%BC%D0%B0%D0%BB%D0%B4%D1%8B%D1%81%D0%B0%D0%B9%D1%81%D0%BA%D0%B0%D1%8F_%D0%93%D0%AD%D0%A1&amp;action=edit&amp;redlink=1" TargetMode="External"/><Relationship Id="rId10" Type="http://schemas.openxmlformats.org/officeDocument/2006/relationships/hyperlink" Target="https://ru.wikipedia.org/wiki/%D0%A3%D0%B3%D0%BE%D0%BB%D1%8C" TargetMode="External"/><Relationship Id="rId4" Type="http://schemas.openxmlformats.org/officeDocument/2006/relationships/hyperlink" Target="https://ru.wikipedia.org/wiki/%D0%A2%D0%B0%D1%88%D0%BA%D1%83%D0%BC%D1%8B%D1%80%D1%81%D0%BA%D0%B0%D1%8F_%D0%93%D0%AD%D0%A1" TargetMode="External"/><Relationship Id="rId9" Type="http://schemas.openxmlformats.org/officeDocument/2006/relationships/hyperlink" Target="https://ru.wikipedia.org/wiki/%D0%91%D0%B8%D1%88%D0%BA%D0%B5%D0%BA%D1%81%D0%BA%D0%B0%D1%8F_%D0%A2%D0%AD%D0%A6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293096"/>
            <a:ext cx="8352928" cy="180020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ky-K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КГТУ </a:t>
            </a:r>
            <a:r>
              <a:rPr lang="ky-K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</a:t>
            </a:r>
            <a:r>
              <a:rPr lang="ky-KG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И.Раззакова</a:t>
            </a:r>
            <a:r>
              <a:rPr lang="ky-KG" sz="32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/>
            </a:r>
            <a:br>
              <a:rPr lang="ky-KG" sz="32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</a:br>
            <a:r>
              <a:rPr lang="ky-KG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Энергетический</a:t>
            </a:r>
            <a:r>
              <a:rPr lang="ky-K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</a:t>
            </a:r>
            <a:r>
              <a:rPr lang="en-US" sz="32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ПОДГОТОВКИ СПЕЦИАЛИСТОВ ДЛЯ ЭНЕРГЕТИКИ КЫРГЫЗСТАНА»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ЭИ,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к.т.н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доцент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Тентиев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Р.Б.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фед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7"/>
            <a:ext cx="1800200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745" y="947"/>
            <a:ext cx="2031767" cy="189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308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064896" cy="720080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СТУДЕНЧЕСКИХ СТАРТАПОВ ЭНЕРГЕТИЧЕСКОГО ИНСТИТУТА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8064896" cy="377762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Солнечная–ветровая установка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обеспечения электроэнергией); 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бытовых  электротехнических приборов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(чайники, фены, миксеры, утюги, дрели, перфораторы и т.д.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электроники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(силовая преобразовательная техника (частотные преобразователи,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тиристорные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преобразователи, устройства плавного пуска, пульты управления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встраиваемых информационно-измерительных и информационно-управляющих  систем в энергетике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(системы мониторинга и управления с использованием современной электронный базы FPGA, микроконтроллеры, промышленные контроллеры и т.д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групп соединение трансформатора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Гравитационно-импульсный усилитель электрической энергии.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32876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632848" cy="648072"/>
          </a:xfrm>
        </p:spPr>
        <p:txBody>
          <a:bodyPr>
            <a:noAutofit/>
          </a:bodyPr>
          <a:lstStyle/>
          <a:p>
            <a:pPr algn="ctr"/>
            <a:r>
              <a:rPr lang="ky-K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УЧЕБНО-ОЗНОКОМИТЕЛЬНЫЕ БАЗЫ ИНСТИТУТА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7704856" cy="3777622"/>
          </a:xfrm>
        </p:spPr>
        <p:txBody>
          <a:bodyPr>
            <a:normAutofit fontScale="92500"/>
          </a:bodyPr>
          <a:lstStyle/>
          <a:p>
            <a:r>
              <a:rPr lang="ky-KG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Учебно-ознокомительный полигон Политех 35/10 кВ;</a:t>
            </a:r>
          </a:p>
          <a:p>
            <a:r>
              <a:rPr lang="ky-KG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Учебно-производственная и научно-исследовательская совместная лаборатория  кафедры «Электроэнергетика» КГТУ им. И.Раззакова на базе «</a:t>
            </a:r>
            <a:r>
              <a:rPr lang="ky-KG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НИИЭиЭ </a:t>
            </a:r>
            <a:r>
              <a:rPr lang="ky-KG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МЭ КР»;</a:t>
            </a:r>
          </a:p>
          <a:p>
            <a:r>
              <a:rPr lang="ky-KG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Учебно-производственная</a:t>
            </a:r>
            <a:r>
              <a:rPr lang="ky-KG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ky-KG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</a:t>
            </a:r>
            <a:r>
              <a:rPr lang="ky-KG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по ВИЭ. Будет введен в эксплуатацию в 2023 году;</a:t>
            </a:r>
          </a:p>
          <a:p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Учебно-научно-исследовательская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«Электромеханика».</a:t>
            </a:r>
            <a:endParaRPr lang="ky-KG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2316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6768C2-DF93-4320-976D-DFA7CA66F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06" y="9565"/>
            <a:ext cx="7416824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СОТРУДНИЧЕСТВО С ПРОИЗВОДСТВОМ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E5D69AA-EF49-4766-ACE1-339F69E4A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3" y="1933604"/>
            <a:ext cx="8419298" cy="485522"/>
          </a:xfrm>
        </p:spPr>
        <p:txBody>
          <a:bodyPr/>
          <a:lstStyle/>
          <a:p>
            <a:pPr algn="just"/>
            <a:r>
              <a:rPr lang="ru-RU" sz="1900" dirty="0"/>
              <a:t>   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поддержке Министерства энергетики студенты нашего института проходят производственную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предквалификационную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практику с дальнейшим трудоустройством.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КГТУ им. И.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Раззакова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Энергетический институт выражает особую благодарность Министру энергетики и руководству энергокомпаний за всестороннюю поддержку нашего института.</a:t>
            </a:r>
          </a:p>
        </p:txBody>
      </p:sp>
      <p:pic>
        <p:nvPicPr>
          <p:cNvPr id="3074" name="Picture 2" descr="LOGO">
            <a:extLst>
              <a:ext uri="{FF2B5EF4-FFF2-40B4-BE49-F238E27FC236}">
                <a16:creationId xmlns:a16="http://schemas.microsoft.com/office/drawing/2014/main" xmlns="" id="{878B3546-15E4-48E8-A70B-44B5B170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3" y="2592964"/>
            <a:ext cx="1695150" cy="16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E32702D-1F18-4390-ACBD-F34A3CD35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663" y="2471933"/>
            <a:ext cx="4265374" cy="10986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CBF3A05-740E-4770-98A5-A58251B5F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925" y="6013134"/>
            <a:ext cx="3138767" cy="7055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7B17300-BB52-4CC6-95C7-F850D8DC1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943" y="4779661"/>
            <a:ext cx="4265371" cy="10986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F646CBA-4621-47A5-B23F-F3C3A65D0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1532" y="2450025"/>
            <a:ext cx="1440160" cy="14204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5E2AD3-A1C1-4EDD-B019-3A5A8F0813A5}"/>
              </a:ext>
            </a:extLst>
          </p:cNvPr>
          <p:cNvSpPr txBox="1"/>
          <p:nvPr/>
        </p:nvSpPr>
        <p:spPr>
          <a:xfrm>
            <a:off x="2684291" y="3975297"/>
            <a:ext cx="2104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НАЦИОНАЛЬНЫЙ </a:t>
            </a:r>
          </a:p>
          <a:p>
            <a:r>
              <a:rPr lang="ru-RU" sz="1600" dirty="0"/>
              <a:t>ЭНЕРГОХОЛДИНГ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A6CAA9A-F234-4D94-BBE0-05D4D48FB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172" y="3789040"/>
            <a:ext cx="1800200" cy="11916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r="15243"/>
          <a:stretch/>
        </p:blipFill>
        <p:spPr>
          <a:xfrm>
            <a:off x="5520258" y="5194367"/>
            <a:ext cx="3000028" cy="1367900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62589C47-B1A6-481A-B914-BE9F190E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38" y="-577576"/>
            <a:ext cx="1823113" cy="780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5D9C"/>
                </a:solidFill>
                <a:effectLst/>
                <a:latin typeface="Roboto" panose="02000000000000000000" pitchFamily="2" charset="0"/>
              </a:rPr>
              <a:t>  </a:t>
            </a:r>
            <a:endParaRPr lang="ru-RU" altLang="ru-RU" sz="15300" dirty="0">
              <a:solidFill>
                <a:srgbClr val="005D9C"/>
              </a:solidFill>
              <a:latin typeface="Roboto" panose="02000000000000000000" pitchFamily="2" charset="0"/>
            </a:endParaRPr>
          </a:p>
          <a:p>
            <a:pPr algn="ctr"/>
            <a:endParaRPr kumimoji="0" lang="ru-RU" altLang="ru-RU" sz="15300" b="0" i="0" u="none" strike="noStrike" cap="none" normalizeH="0" baseline="0" dirty="0">
              <a:ln>
                <a:noFill/>
              </a:ln>
              <a:solidFill>
                <a:srgbClr val="005D9C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kumimoji="0" lang="ru-RU" altLang="ru-RU" sz="15300" b="0" i="0" u="none" strike="noStrike" cap="none" normalizeH="0" baseline="0" dirty="0">
                <a:ln>
                  <a:noFill/>
                </a:ln>
                <a:solidFill>
                  <a:srgbClr val="005D9C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энергетики КР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300" b="0" i="0" u="none" strike="noStrike" cap="none" normalizeH="0" baseline="0" dirty="0">
                <a:ln>
                  <a:noFill/>
                </a:ln>
                <a:solidFill>
                  <a:srgbClr val="005D9C"/>
                </a:solidFill>
                <a:effectLst/>
                <a:latin typeface="Roboto" panose="02000000000000000000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75567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CD1BB0-DE34-4979-995F-96EC6D05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326" y="188640"/>
            <a:ext cx="7525303" cy="128089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88E7CB-5CC7-4757-8744-62F8B9D88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61120"/>
            <a:ext cx="8748464" cy="4535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     Энергетический институт сотрудничает с ведущими ВУЗами ближнего и дальнего зарубежья. </a:t>
            </a:r>
          </a:p>
          <a:p>
            <a:pPr marL="0" indent="0">
              <a:buNone/>
            </a:pPr>
            <a:r>
              <a:rPr lang="ru-RU" sz="2200" i="1" dirty="0">
                <a:solidFill>
                  <a:srgbClr val="FF0000"/>
                </a:solidFill>
              </a:rPr>
              <a:t>Такими как:</a:t>
            </a:r>
          </a:p>
          <a:p>
            <a:r>
              <a:rPr lang="ru-RU" sz="2200" dirty="0">
                <a:solidFill>
                  <a:schemeClr val="tx1"/>
                </a:solidFill>
              </a:rPr>
              <a:t>Московский энергетический университет (МЭИ);</a:t>
            </a:r>
          </a:p>
          <a:p>
            <a:r>
              <a:rPr lang="ru-RU" sz="2200" dirty="0">
                <a:solidFill>
                  <a:schemeClr val="tx1"/>
                </a:solidFill>
              </a:rPr>
              <a:t>Казанский государственный энергетический университет;</a:t>
            </a:r>
          </a:p>
          <a:p>
            <a:r>
              <a:rPr lang="ky-KG" sz="2200" dirty="0">
                <a:solidFill>
                  <a:schemeClr val="tx1"/>
                </a:solidFill>
              </a:rPr>
              <a:t>Томский политехнический университет;</a:t>
            </a:r>
          </a:p>
          <a:p>
            <a:r>
              <a:rPr lang="ky-KG" sz="2200" dirty="0">
                <a:solidFill>
                  <a:schemeClr val="tx1"/>
                </a:solidFill>
              </a:rPr>
              <a:t>Новосибиирский государственный техниический университет;</a:t>
            </a:r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dirty="0" err="1">
                <a:solidFill>
                  <a:schemeClr val="tx1"/>
                </a:solidFill>
              </a:rPr>
              <a:t>Алматинский</a:t>
            </a:r>
            <a:r>
              <a:rPr lang="ru-RU" sz="2200" dirty="0">
                <a:solidFill>
                  <a:schemeClr val="tx1"/>
                </a:solidFill>
              </a:rPr>
              <a:t> Университет Энергетики и </a:t>
            </a:r>
            <a:r>
              <a:rPr lang="ru-RU" sz="2200" dirty="0" smtClean="0">
                <a:solidFill>
                  <a:schemeClr val="tx1"/>
                </a:solidFill>
              </a:rPr>
              <a:t>Связи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Берлинский </a:t>
            </a:r>
            <a:r>
              <a:rPr lang="ru-RU" sz="2200" dirty="0">
                <a:solidFill>
                  <a:schemeClr val="tx1"/>
                </a:solidFill>
              </a:rPr>
              <a:t>технический университет прикладных наук</a:t>
            </a:r>
          </a:p>
          <a:p>
            <a:pPr marL="0" indent="0">
              <a:buNone/>
            </a:pPr>
            <a:r>
              <a:rPr lang="ky-KG" sz="2200" dirty="0">
                <a:solidFill>
                  <a:schemeClr val="tx1"/>
                </a:solidFill>
              </a:rPr>
              <a:t>    Так же институт сотрудничает со всеми техническими ВУЗами Кыргызстана в области образования и науки.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97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E850607-CC18-422B-B6A5-8B857D759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4" t="11413" r="1585"/>
          <a:stretch/>
        </p:blipFill>
        <p:spPr>
          <a:xfrm>
            <a:off x="188728" y="2570230"/>
            <a:ext cx="8810355" cy="3960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3FF405-96FF-46A8-B2BA-7CC0E494F9EE}"/>
              </a:ext>
            </a:extLst>
          </p:cNvPr>
          <p:cNvSpPr txBox="1"/>
          <p:nvPr/>
        </p:nvSpPr>
        <p:spPr>
          <a:xfrm>
            <a:off x="827584" y="271266"/>
            <a:ext cx="7992888" cy="1335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СОТРУДНИКОВ ЭИ В МЕЖДУНАРОДНЫХ НАУЧНО-ТЕХНИЧЕСКИХ</a:t>
            </a:r>
          </a:p>
          <a:p>
            <a:pPr algn="ctr">
              <a:lnSpc>
                <a:spcPts val="364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КОНФЕРЕНЦИЯХ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7AC1989-88F1-439B-9F3B-23265AA2928D}"/>
              </a:ext>
            </a:extLst>
          </p:cNvPr>
          <p:cNvPicPr/>
          <p:nvPr/>
        </p:nvPicPr>
        <p:blipFill rotWithShape="1">
          <a:blip r:embed="rId3"/>
          <a:srcRect l="4300" t="63684" r="41421" b="21863"/>
          <a:stretch/>
        </p:blipFill>
        <p:spPr bwMode="auto">
          <a:xfrm>
            <a:off x="199733" y="1284248"/>
            <a:ext cx="8810355" cy="1285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02467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4B0A58-9FC5-4054-866C-98C718F77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906" y="130963"/>
            <a:ext cx="6589200" cy="1280890"/>
          </a:xfrm>
        </p:spPr>
        <p:txBody>
          <a:bodyPr>
            <a:normAutofit/>
          </a:bodyPr>
          <a:lstStyle/>
          <a:p>
            <a:r>
              <a:rPr lang="ru-RU" sz="2500" b="1" dirty="0"/>
              <a:t>Энергетика Кыргызстана сегодня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75EFE30-B4A4-434A-B932-7DC67D685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05860" y="678781"/>
            <a:ext cx="7704856" cy="483845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</a:t>
            </a:r>
            <a:r>
              <a:rPr lang="ru-RU" sz="1600" b="1" dirty="0"/>
              <a:t>: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 Гидроэлектростанции и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Теплоэлектростанции:</a:t>
            </a:r>
          </a:p>
          <a:p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0960DEED-39B0-4A63-A1E9-FC24BEF8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08639"/>
              </p:ext>
            </p:extLst>
          </p:nvPr>
        </p:nvGraphicFramePr>
        <p:xfrm>
          <a:off x="1326162" y="1128556"/>
          <a:ext cx="7128792" cy="3154198"/>
        </p:xfrm>
        <a:graphic>
          <a:graphicData uri="http://schemas.openxmlformats.org/drawingml/2006/table">
            <a:tbl>
              <a:tblPr firstRow="1" firstCol="1" bandRow="1"/>
              <a:tblGrid>
                <a:gridCol w="2165718">
                  <a:extLst>
                    <a:ext uri="{9D8B030D-6E8A-4147-A177-3AD203B41FA5}">
                      <a16:colId xmlns:a16="http://schemas.microsoft.com/office/drawing/2014/main" xmlns="" val="2380915466"/>
                    </a:ext>
                  </a:extLst>
                </a:gridCol>
                <a:gridCol w="1509728">
                  <a:extLst>
                    <a:ext uri="{9D8B030D-6E8A-4147-A177-3AD203B41FA5}">
                      <a16:colId xmlns:a16="http://schemas.microsoft.com/office/drawing/2014/main" xmlns="" val="1918059813"/>
                    </a:ext>
                  </a:extLst>
                </a:gridCol>
                <a:gridCol w="1766965">
                  <a:extLst>
                    <a:ext uri="{9D8B030D-6E8A-4147-A177-3AD203B41FA5}">
                      <a16:colId xmlns:a16="http://schemas.microsoft.com/office/drawing/2014/main" xmlns="" val="1107949154"/>
                    </a:ext>
                  </a:extLst>
                </a:gridCol>
                <a:gridCol w="1686381">
                  <a:extLst>
                    <a:ext uri="{9D8B030D-6E8A-4147-A177-3AD203B41FA5}">
                      <a16:colId xmlns:a16="http://schemas.microsoft.com/office/drawing/2014/main" xmlns="" val="2695956346"/>
                    </a:ext>
                  </a:extLst>
                </a:gridCol>
              </a:tblGrid>
              <a:tr h="765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b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200025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Мощность турбогенераторов (МВт)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турбогенераторов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Установленная мощность электростанции (МВт)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6029039"/>
                  </a:ext>
                </a:extLst>
              </a:tr>
              <a:tr h="439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tooltip="Токтогульская ГЭС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Токтогульская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tooltip="Токтогульская ГЭС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ГЭС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5703693"/>
                  </a:ext>
                </a:extLst>
              </a:tr>
              <a:tr h="417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 tooltip="Курпсайская ГЭС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Курпсайская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 tooltip="Курпсайская ГЭС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ГЭС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4292369"/>
                  </a:ext>
                </a:extLst>
              </a:tr>
              <a:tr h="273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 tooltip="Ташкумырская ГЭС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Ташкумырская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 tooltip="Ташкумырская ГЭС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ГЭС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8380399"/>
                  </a:ext>
                </a:extLst>
              </a:tr>
              <a:tr h="273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 tooltip="Шамалдысайская ГЭС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Шамалдысайская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 tooltip="Шамалдысайская ГЭС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ГЭС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0135797"/>
                  </a:ext>
                </a:extLst>
              </a:tr>
              <a:tr h="273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tooltip="Учкурганская ГЭС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Учкурганская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tooltip="Учкурганская ГЭС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ГЭС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5579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 tooltip="Камбаратинская ГЭС-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Камбаратинская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 tooltip="Камбаратинская ГЭС-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ГЭС-2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6611359"/>
                  </a:ext>
                </a:extLst>
              </a:tr>
              <a:tr h="273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u="sng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 tooltip="Ат-Башинская ГЭС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Ат-Башинская</a:t>
                      </a:r>
                      <a:r>
                        <a:rPr lang="ru-RU" sz="1400" b="1" u="sng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 tooltip="Ат-Башинская ГЭС (страница отсутствует)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ГЭС</a:t>
                      </a:r>
                      <a:endParaRPr lang="ru-RU" sz="1400" b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4390943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A504DC00-1FCD-4AFE-8D93-83FDDFAC4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39658"/>
              </p:ext>
            </p:extLst>
          </p:nvPr>
        </p:nvGraphicFramePr>
        <p:xfrm>
          <a:off x="1331640" y="4403629"/>
          <a:ext cx="7128793" cy="1282777"/>
        </p:xfrm>
        <a:graphic>
          <a:graphicData uri="http://schemas.openxmlformats.org/drawingml/2006/table">
            <a:tbl>
              <a:tblPr firstRow="1" firstCol="1" bandRow="1"/>
              <a:tblGrid>
                <a:gridCol w="2255072">
                  <a:extLst>
                    <a:ext uri="{9D8B030D-6E8A-4147-A177-3AD203B41FA5}">
                      <a16:colId xmlns:a16="http://schemas.microsoft.com/office/drawing/2014/main" xmlns="" val="4234063775"/>
                    </a:ext>
                  </a:extLst>
                </a:gridCol>
                <a:gridCol w="3277157">
                  <a:extLst>
                    <a:ext uri="{9D8B030D-6E8A-4147-A177-3AD203B41FA5}">
                      <a16:colId xmlns:a16="http://schemas.microsoft.com/office/drawing/2014/main" xmlns="" val="2421964037"/>
                    </a:ext>
                  </a:extLst>
                </a:gridCol>
                <a:gridCol w="1596564">
                  <a:extLst>
                    <a:ext uri="{9D8B030D-6E8A-4147-A177-3AD203B41FA5}">
                      <a16:colId xmlns:a16="http://schemas.microsoft.com/office/drawing/2014/main" xmlns="" val="3657042309"/>
                    </a:ext>
                  </a:extLst>
                </a:gridCol>
              </a:tblGrid>
              <a:tr h="437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200025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200025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Мощность, МВт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200025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265738"/>
                  </a:ext>
                </a:extLst>
              </a:tr>
              <a:tr h="4348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 tooltip="Бишкекская ТЭЦ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Бишкекская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 tooltip="Бишкекская ТЭЦ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 ТЭЦ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 tooltip="Уголь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уголь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 tooltip="Мазут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мазут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 tooltip="Природный газ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природный газ</a:t>
                      </a:r>
                      <a:endParaRPr lang="ru-RU" sz="12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8334048"/>
                  </a:ext>
                </a:extLst>
              </a:tr>
              <a:tr h="41078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 tooltip="Ошская ТЭЦ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Ошская ТЭЦ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 tooltip="Мазут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мазут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 tooltip="Природный газ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природный газ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19298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8B8E2B-D8E8-453B-ACC7-486B3885BB94}"/>
              </a:ext>
            </a:extLst>
          </p:cNvPr>
          <p:cNvSpPr txBox="1"/>
          <p:nvPr/>
        </p:nvSpPr>
        <p:spPr>
          <a:xfrm>
            <a:off x="1190302" y="5703075"/>
            <a:ext cx="82444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Малые Гидроэлектростанции 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шт.;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Тепловые сети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км.;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работников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энергоотрасли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Кыргызстана –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16350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0113042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D0B6CE-062C-42E6-AC52-3F952E55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475" y="460232"/>
            <a:ext cx="713075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Гидроэнергетический потенциал</a:t>
            </a:r>
            <a:br>
              <a:rPr lang="ru-RU" dirty="0"/>
            </a:br>
            <a:r>
              <a:rPr lang="ru-RU" dirty="0"/>
              <a:t>Кыргызстана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362D185-956C-4FAE-B0CE-FBB9FC528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700" y="2420888"/>
            <a:ext cx="3736300" cy="576262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показатели гидроэнергетического потенциала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D4D2BB7-47D4-44BC-A6C7-2E014E31A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3608" y="3284984"/>
            <a:ext cx="3987008" cy="31057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Гидроэнергетический потенциал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 млрд.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СНГ КР занимает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освоения потенциала водных ресурсов республики –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10 %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4791E2-A911-4A6B-96C7-4C3C0DC9B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2120" y="2233338"/>
            <a:ext cx="3118476" cy="576262"/>
          </a:xfrm>
        </p:spPr>
        <p:txBody>
          <a:bodyPr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развитие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энергоотрасли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91E22D-2179-42BC-8B6E-4AA69C959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64088" y="3212976"/>
            <a:ext cx="3600400" cy="31057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проекты ГЭС -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ГЭС – 5660 МВт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проекты малых ГЭС –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МГЭС -100 МВт;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Среднегодовое производство электроэнергии -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млрд.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кВтч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525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F75547-B1E6-4595-A357-177B6B3B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16632"/>
            <a:ext cx="6589200" cy="1280890"/>
          </a:xfrm>
        </p:spPr>
        <p:txBody>
          <a:bodyPr/>
          <a:lstStyle/>
          <a:p>
            <a:pPr algn="ctr"/>
            <a:r>
              <a:rPr lang="ru-RU" dirty="0"/>
              <a:t>Малая гидроэнергетика Кыргызстана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448B8CC-62E6-4F55-B647-CAA2C0D55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29627" r="1175" b="9254"/>
          <a:stretch/>
        </p:blipFill>
        <p:spPr>
          <a:xfrm>
            <a:off x="179512" y="1628800"/>
            <a:ext cx="8964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48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501900"/>
            <a:ext cx="36798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52720D-1561-48F8-A9F8-7E9426816DFD}"/>
              </a:ext>
            </a:extLst>
          </p:cNvPr>
          <p:cNvSpPr txBox="1"/>
          <p:nvPr/>
        </p:nvSpPr>
        <p:spPr>
          <a:xfrm>
            <a:off x="395536" y="5086495"/>
            <a:ext cx="5413375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СФЭС – 80 кВт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СП – 200 шт.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сетевых инверторов – 1 шт.</a:t>
            </a:r>
          </a:p>
        </p:txBody>
      </p:sp>
      <p:pic>
        <p:nvPicPr>
          <p:cNvPr id="68612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2" y="2076450"/>
            <a:ext cx="5015963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B677F13-4EE2-400F-888D-0833F94BF9D0}"/>
              </a:ext>
            </a:extLst>
          </p:cNvPr>
          <p:cNvSpPr/>
          <p:nvPr/>
        </p:nvSpPr>
        <p:spPr>
          <a:xfrm>
            <a:off x="395536" y="81540"/>
            <a:ext cx="8424935" cy="6586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SzPts val="1400"/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реализации демонстрационно-показательная лаборатория сетевой фотоэлектрической станции с финансовой поддержкой программы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USAID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КГТУ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F8CC14-4E9F-4C92-9312-7F69D5119FF5}"/>
              </a:ext>
            </a:extLst>
          </p:cNvPr>
          <p:cNvSpPr/>
          <p:nvPr/>
        </p:nvSpPr>
        <p:spPr>
          <a:xfrm>
            <a:off x="219612" y="908720"/>
            <a:ext cx="8919626" cy="1080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и выявление проблем работы сетевой фотоэлектрической станции мощностью 80 кВт, в условиях Кыргызской Республики, подключенной к существующей электросети 10-0,4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549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6831C0-46AC-4243-9EBD-F1E02B5B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476672"/>
            <a:ext cx="6589200" cy="128089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ОАО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ГЭС»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06E0B96-BA41-44F4-B16B-2202A29A3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69" t="30039" r="5377" b="7269"/>
          <a:stretch/>
        </p:blipFill>
        <p:spPr>
          <a:xfrm>
            <a:off x="179512" y="1484784"/>
            <a:ext cx="907300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856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189" y="1236308"/>
            <a:ext cx="6372200" cy="1660987"/>
          </a:xfrm>
        </p:spPr>
        <p:txBody>
          <a:bodyPr>
            <a:normAutofit/>
          </a:bodyPr>
          <a:lstStyle/>
          <a:p>
            <a:pPr algn="ctr"/>
            <a:r>
              <a:rPr lang="ky-KG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Энергетический факультет</a:t>
            </a:r>
            <a:endParaRPr lang="ru-RU" dirty="0"/>
          </a:p>
        </p:txBody>
      </p:sp>
      <p:pic>
        <p:nvPicPr>
          <p:cNvPr id="2050" name="Picture 2" descr="Энергетический факуль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3378"/>
            <a:ext cx="2054849" cy="1917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фед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1" y="137603"/>
            <a:ext cx="2152976" cy="200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Открытая книга с черными страницами, чернилами и пером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книга перо PNG образ | Векторы и PSD-файлы | Бесплатная загрузка на Pngtre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7" r="7845" b="16543"/>
          <a:stretch/>
        </p:blipFill>
        <p:spPr bwMode="auto">
          <a:xfrm>
            <a:off x="0" y="2780928"/>
            <a:ext cx="4534815" cy="2923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07975" y="3004084"/>
            <a:ext cx="38106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Был образован   в 1954 году </a:t>
            </a:r>
          </a:p>
          <a:p>
            <a:pPr algn="ctr"/>
            <a:r>
              <a:rPr lang="ru-RU" sz="2800" b="1" dirty="0"/>
              <a:t>В 2022 году преобразован в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47864" y="5287203"/>
            <a:ext cx="6372200" cy="12009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y-KG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ЭНЕРГЕТИЧЕСКИЙ ИНСТИТУТ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1052999">
            <a:off x="3807304" y="4847326"/>
            <a:ext cx="1529393" cy="136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760886">
            <a:off x="2147609" y="2459321"/>
            <a:ext cx="1118912" cy="106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97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0B07A4-CD9A-42D4-8A65-502AB526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22717"/>
            <a:ext cx="6589200" cy="648072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ВИЭ В ЕАЭС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CDE2DEC-5514-4F5F-A91B-59C0A7076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29" t="14426" r="11015" b="8621"/>
          <a:stretch/>
        </p:blipFill>
        <p:spPr>
          <a:xfrm>
            <a:off x="0" y="692696"/>
            <a:ext cx="916306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048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CB0E28-246E-4BC3-A28C-4F2856EEA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48680"/>
            <a:ext cx="6589200" cy="6446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ВОДОРОДНОЙ ЭНЕРГЕТИКИ В ЕАЭС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69D1C6D-5B12-44C5-AC7D-4FBCA4466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25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589200" cy="64807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ТРАНСПОРТ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71691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Электротранспорт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вид транспорта, использующий в качестве источника энергии электричество, а в приводе используется — тяговый электродвигатель. Его основными преимуществами перед транспортом с двигателями внешнего или внутреннего сгорания являются более высокая производительность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Энергия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приводящая в движение транспортное средство, может быть получена из нескольких источников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химической энергии бортовых батарей и аккумуляторов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электромобиль, электробус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запасённой энергии в конденсаторах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капабус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электробуса, использующая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ионисторы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источника энергии для движения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из бортового аккумулятора и топливной силовой установки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гибридный автомобиль);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вырабатываться на борту, используя бензиновый двигатель или дизельный двигатель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тепловоз, карьерный самосвал и т. п.);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борту, используя атомную энергию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атомная подводная лодка, авианосец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более экзотических источников, таких как маховики, ветер и Солнце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гиробус, электромобили на солнечных батареях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путём прямого подключения к наземной электростанции через подстанции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трамвай, троллейбус, монорельс, метро, электропоезд, электровоз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т.п.).</a:t>
            </a:r>
          </a:p>
        </p:txBody>
      </p:sp>
    </p:spTree>
    <p:extLst>
      <p:ext uri="{BB962C8B-B14F-4D97-AF65-F5344CB8AC3E}">
        <p14:creationId xmlns:p14="http://schemas.microsoft.com/office/powerpoint/2010/main" val="2331469887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52636"/>
            <a:ext cx="65892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АТОМНАЯ ЭНЕРГЕТИКА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854427"/>
            <a:ext cx="7704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Мировой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выделяемого углекислого газа составляет около 32 млрд тонн в год и продолжает расти. Прогнозируется, что к 2030 году объем выделяемого углекислого газа превысит 34 млрд тонн в год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Решением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может стать активное развитие ядерной энергетики, одной из самых молодых и динамично развивающихся отраслей глобальной экономики. Все большее количество стран сегодня приходят к необходимости начала освоения мирного атома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22530" y="3515983"/>
            <a:ext cx="44136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преимущества ядерной энергетики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Огромная энергоемкость;</a:t>
            </a: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использование;</a:t>
            </a: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«парникового эффекта»;</a:t>
            </a: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экономики;</a:t>
            </a:r>
          </a:p>
          <a:p>
            <a:pPr marL="285750" lvl="0" indent="-28575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низкие показатели травматизма</a:t>
            </a:r>
            <a:r>
              <a:rPr lang="ru-RU" dirty="0">
                <a:solidFill>
                  <a:srgbClr val="0070C0"/>
                </a:solidFill>
                <a:latin typeface="Fira San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89603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1000">
              <a:schemeClr val="bg2">
                <a:tint val="90000"/>
                <a:satMod val="92000"/>
                <a:lumMod val="45000"/>
                <a:lumOff val="5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921F3A-EAFD-4490-8F2C-1CD90E4E92B8}"/>
              </a:ext>
            </a:extLst>
          </p:cNvPr>
          <p:cNvSpPr txBox="1"/>
          <p:nvPr/>
        </p:nvSpPr>
        <p:spPr>
          <a:xfrm>
            <a:off x="179512" y="1196752"/>
            <a:ext cx="8964488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После многочисленных встреч с представителями производства, был проведен анализ имиджа выпускников у работодателей. И, к сожалению, неоднократно отмечалось, что после перехода на двухуровневую систему образования (бакалавр-магистр), качество подготовки выпускаемых ВУЗом бакалавров не полностью удовлетворяет требованиям производства. Уровень подготовки бакалавров и не позволяет выпускникам эффективно работать после окончания ВУЗа в энергетических компаниях, обеспечивать требуемый уровень эксплуатации электросилового оборудования энергосистемы, участвовать в его модернизации.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встречах и беседах с выпускниками также были выявлены проблемы карьерного роста выпускников связанные с невозможностью занимать руководящие должности без инженерного образования. Многие, поступившие в магистратуру, именно этим объясняют свое желание получить степень магистра. Однако, за время обучения магистранты приобретают в основном теоретические знания, ориентированные, по статусу магистратуры, на дальнейшую научную  и педагогическую деятельность выпускника.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Выходом из этой ситуации, может быть подготовка специалистов в течении 5 лет обучения. В настоящее время, в связи с приданием КГТУ им. И. Раззакова Особого статуса, разрабатываются соответствующие образовательные стандарты и рабочие учебные планы с упором на практические дисциплины. </a:t>
            </a:r>
          </a:p>
          <a:p>
            <a:endParaRPr lang="ru-RU" dirty="0"/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xmlns="" id="{9ACD58C5-D4ED-4C66-8538-5004130CC330}"/>
              </a:ext>
            </a:extLst>
          </p:cNvPr>
          <p:cNvSpPr txBox="1"/>
          <p:nvPr/>
        </p:nvSpPr>
        <p:spPr>
          <a:xfrm>
            <a:off x="683568" y="19720"/>
            <a:ext cx="8789833" cy="887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ru-RU" sz="2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ИМИДЖА ВЫПУСКНИКОВ У РАБОТОДАТЕЛЕЙ</a:t>
            </a:r>
            <a:endParaRPr lang="en-US" sz="2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06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8720D542-7C22-449A-A172-3BEA345A4468}"/>
              </a:ext>
            </a:extLst>
          </p:cNvPr>
          <p:cNvSpPr txBox="1"/>
          <p:nvPr/>
        </p:nvSpPr>
        <p:spPr>
          <a:xfrm>
            <a:off x="395536" y="1431762"/>
            <a:ext cx="8712968" cy="5420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59183" lvl="2" indent="-342900">
              <a:lnSpc>
                <a:spcPts val="312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ППС и работников по курсам IT; </a:t>
            </a:r>
          </a:p>
          <a:p>
            <a:pPr marL="518165" lvl="1" indent="-259082">
              <a:lnSpc>
                <a:spcPts val="3120"/>
              </a:lnSpc>
              <a:spcAft>
                <a:spcPts val="1200"/>
              </a:spcAft>
              <a:buFont typeface="Arial"/>
              <a:buChar char="•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ППС и работников по языковым курсам;</a:t>
            </a:r>
          </a:p>
          <a:p>
            <a:pPr marL="518165" lvl="1" indent="-259082">
              <a:lnSpc>
                <a:spcPts val="3120"/>
              </a:lnSpc>
              <a:spcAft>
                <a:spcPts val="1200"/>
              </a:spcAft>
              <a:buFont typeface="Arial"/>
              <a:buChar char="•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 ППС в зарубежных странах;</a:t>
            </a:r>
          </a:p>
          <a:p>
            <a:pPr marL="518165" lvl="1" indent="-259082">
              <a:lnSpc>
                <a:spcPts val="3120"/>
              </a:lnSpc>
              <a:spcAft>
                <a:spcPts val="1200"/>
              </a:spcAft>
              <a:buFont typeface="Arial"/>
              <a:buChar char="•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зарубежных профессоров – преподавателей в учебных целях; </a:t>
            </a:r>
          </a:p>
          <a:p>
            <a:pPr marL="518165" lvl="1" indent="-259082">
              <a:lnSpc>
                <a:spcPts val="3120"/>
              </a:lnSpc>
              <a:spcAft>
                <a:spcPts val="1200"/>
              </a:spcAft>
              <a:buFont typeface="Arial"/>
              <a:buChar char="•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преподавателей-практиков в учебных целях; </a:t>
            </a:r>
          </a:p>
          <a:p>
            <a:pPr marL="518165" lvl="1" indent="-259082">
              <a:lnSpc>
                <a:spcPts val="3120"/>
              </a:lnSpc>
              <a:spcAft>
                <a:spcPts val="1200"/>
              </a:spcAft>
              <a:buFont typeface="Arial"/>
              <a:buChar char="•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 всех уровнях образования кадрового резерва сотрудников и управленцев из числа лидеров в своей области;</a:t>
            </a:r>
          </a:p>
          <a:p>
            <a:pPr marL="518165" lvl="1" indent="-259082">
              <a:lnSpc>
                <a:spcPts val="3120"/>
              </a:lnSpc>
              <a:spcAft>
                <a:spcPts val="1200"/>
              </a:spcAft>
              <a:buFont typeface="Arial"/>
              <a:buChar char="•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материального и морального стимулирования деятельности работников</a:t>
            </a:r>
          </a:p>
          <a:p>
            <a:pPr marL="259083" lvl="1">
              <a:lnSpc>
                <a:spcPts val="3120"/>
              </a:lnSpc>
            </a:pPr>
            <a:endParaRPr lang="ru-RU" sz="2400" dirty="0">
              <a:solidFill>
                <a:srgbClr val="000000"/>
              </a:solidFill>
              <a:latin typeface="TT Drugs Bold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F6142F4A-AE8B-43B4-A7BD-4D3A7A01BF88}"/>
              </a:ext>
            </a:extLst>
          </p:cNvPr>
          <p:cNvSpPr txBox="1"/>
          <p:nvPr/>
        </p:nvSpPr>
        <p:spPr>
          <a:xfrm>
            <a:off x="827584" y="404664"/>
            <a:ext cx="8496944" cy="890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>
              <a:lnSpc>
                <a:spcPts val="37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УСИЛЕНИЯ КАДРОВЫХ РЕСУРСОВ КГТУ им. И.РАЗЗАКОВА</a:t>
            </a:r>
          </a:p>
        </p:txBody>
      </p:sp>
    </p:spTree>
    <p:extLst>
      <p:ext uri="{BB962C8B-B14F-4D97-AF65-F5344CB8AC3E}">
        <p14:creationId xmlns:p14="http://schemas.microsoft.com/office/powerpoint/2010/main" val="8755760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7318DDA-82CD-455B-839D-31C107BD9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7798" r="2751" b="9254"/>
          <a:stretch/>
        </p:blipFill>
        <p:spPr>
          <a:xfrm>
            <a:off x="71500" y="1221821"/>
            <a:ext cx="9001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185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0086D8-E018-4CFB-9F54-27C43D0C0D5C}"/>
              </a:ext>
            </a:extLst>
          </p:cNvPr>
          <p:cNvSpPr txBox="1"/>
          <p:nvPr/>
        </p:nvSpPr>
        <p:spPr>
          <a:xfrm>
            <a:off x="2123728" y="2782669"/>
            <a:ext cx="6192688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200" b="1" dirty="0">
                <a:solidFill>
                  <a:srgbClr val="1E33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706130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346776" cy="93268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ЭНЕРГЕТИЧЕСКИЙ ИНСТИТУТ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12776"/>
            <a:ext cx="7490792" cy="51571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7 кафедр: </a:t>
            </a:r>
          </a:p>
          <a:p>
            <a:pPr>
              <a:lnSpc>
                <a:spcPct val="17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Электроэнергетика;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Электроснабжения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отраслям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70000"/>
              </a:lnSpc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Электромеханика;</a:t>
            </a:r>
          </a:p>
          <a:p>
            <a:pPr>
              <a:lnSpc>
                <a:spcPct val="170000"/>
              </a:lnSpc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Возобновляемые источники энергии;</a:t>
            </a:r>
          </a:p>
          <a:p>
            <a:pPr>
              <a:lnSpc>
                <a:spcPct val="170000"/>
              </a:lnSpc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Теплоэнергетика;</a:t>
            </a:r>
          </a:p>
          <a:p>
            <a:pPr>
              <a:lnSpc>
                <a:spcPct val="170000"/>
              </a:lnSpc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и общая электротехника;</a:t>
            </a:r>
          </a:p>
          <a:p>
            <a:pPr>
              <a:lnSpc>
                <a:spcPct val="170000"/>
              </a:lnSpc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6650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ППС института состоит из </a:t>
            </a:r>
            <a:r>
              <a:rPr lang="ru-RU" sz="4000" b="1" u="sng" dirty="0">
                <a:solidFill>
                  <a:schemeClr val="tx1"/>
                </a:solidFill>
              </a:rPr>
              <a:t>123 </a:t>
            </a:r>
            <a:r>
              <a:rPr lang="ru-RU" sz="4000" dirty="0"/>
              <a:t>человек, из них: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992888" cy="48737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докторов наук;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y-KG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y-K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члена корреспондентов НАН КР;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y-KG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ky-K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кандидатов наук;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y-KG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lang="ky-K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преподавательского состава;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y-KG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ky-K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учебно-вспомогательного состава.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143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775580" cy="129272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в Энергетическом институте обучаются  </a:t>
            </a: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530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 очного и </a:t>
            </a: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704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 дистанционного обучения, по следующим направлениям: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852936"/>
            <a:ext cx="7272808" cy="1296144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200000"/>
              </a:lnSpc>
              <a:buClr>
                <a:srgbClr val="A53010"/>
              </a:buClr>
            </a:pPr>
            <a:r>
              <a:rPr lang="ru-RU" sz="8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«Электроэнергетика и электротехника</a:t>
            </a:r>
            <a:r>
              <a:rPr lang="ru-RU" sz="8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lvl="0">
              <a:lnSpc>
                <a:spcPct val="200000"/>
              </a:lnSpc>
              <a:buClr>
                <a:srgbClr val="A53010"/>
              </a:buClr>
            </a:pPr>
            <a:r>
              <a:rPr lang="ru-RU" sz="8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8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Теплоэнергетика и теплотехника»;</a:t>
            </a:r>
          </a:p>
          <a:p>
            <a:pPr lvl="0">
              <a:lnSpc>
                <a:spcPct val="200000"/>
              </a:lnSpc>
              <a:buClr>
                <a:srgbClr val="A53010"/>
              </a:buClr>
            </a:pPr>
            <a:r>
              <a:rPr lang="ru-RU" sz="8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«Техносферная безопасность</a:t>
            </a:r>
            <a:r>
              <a:rPr lang="ru-RU" sz="8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lvl="0">
              <a:lnSpc>
                <a:spcPct val="200000"/>
              </a:lnSpc>
              <a:buClr>
                <a:srgbClr val="A53010"/>
              </a:buClr>
            </a:pPr>
            <a:r>
              <a:rPr lang="ru-RU" sz="8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«Возобновляемые источники энергии»</a:t>
            </a:r>
            <a:r>
              <a:rPr lang="ru-RU" sz="8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lnSpc>
                <a:spcPct val="200000"/>
              </a:lnSpc>
              <a:buClr>
                <a:srgbClr val="A53010"/>
              </a:buClr>
            </a:pPr>
            <a:r>
              <a:rPr lang="ru-RU" sz="8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8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ru-RU" sz="8800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в энергетике»</a:t>
            </a:r>
            <a:r>
              <a:rPr lang="ru-RU" sz="8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8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A53010"/>
              </a:buClr>
            </a:pP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168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8064896" cy="5976664"/>
          </a:xfrm>
        </p:spPr>
        <p:txBody>
          <a:bodyPr>
            <a:normAutofit/>
          </a:bodyPr>
          <a:lstStyle/>
          <a:p>
            <a:pPr>
              <a:buClr>
                <a:srgbClr val="A53010"/>
              </a:buClr>
            </a:pP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станции;</a:t>
            </a:r>
          </a:p>
          <a:p>
            <a:pPr>
              <a:buClr>
                <a:srgbClr val="A53010"/>
              </a:buClr>
            </a:pPr>
            <a:r>
              <a:rPr lang="ru-RU" sz="1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Электроэнергетические системы и сети;</a:t>
            </a:r>
          </a:p>
          <a:p>
            <a:pPr>
              <a:buClr>
                <a:srgbClr val="A53010"/>
              </a:buClr>
            </a:pPr>
            <a:r>
              <a:rPr lang="ru-RU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Релейная защита и автоматизация;      </a:t>
            </a:r>
          </a:p>
          <a:p>
            <a:pPr>
              <a:buClr>
                <a:srgbClr val="A53010"/>
              </a:buClr>
            </a:pPr>
            <a:r>
              <a:rPr lang="ru-RU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Электроснабжение (по отраслям);</a:t>
            </a:r>
          </a:p>
          <a:p>
            <a:pPr>
              <a:buClr>
                <a:srgbClr val="A53010"/>
              </a:buClr>
            </a:pPr>
            <a:r>
              <a:rPr lang="ru-RU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Электрические машины и аппараты;</a:t>
            </a:r>
            <a:endParaRPr lang="en-US" sz="1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A53010"/>
              </a:buClr>
            </a:pPr>
            <a:r>
              <a:rPr lang="ru-RU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энергетике;</a:t>
            </a:r>
          </a:p>
          <a:p>
            <a:pPr>
              <a:buClr>
                <a:srgbClr val="A53010"/>
              </a:buClr>
            </a:pPr>
            <a:r>
              <a:rPr lang="ru-RU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</a:t>
            </a:r>
            <a:r>
              <a:rPr lang="ru-RU" sz="19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Гидроэлектроэнергетика</a:t>
            </a:r>
            <a:r>
              <a:rPr lang="ru-RU" sz="19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rgbClr val="A53010"/>
              </a:buClr>
            </a:pPr>
            <a:r>
              <a:rPr lang="ru-RU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Альтернативные источники энергии;</a:t>
            </a:r>
          </a:p>
          <a:p>
            <a:pPr>
              <a:buClr>
                <a:srgbClr val="A53010"/>
              </a:buClr>
            </a:pPr>
            <a:r>
              <a:rPr lang="ru-RU" sz="1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</a:t>
            </a:r>
            <a:r>
              <a:rPr lang="ru-RU" sz="19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в электроэнергетике;</a:t>
            </a:r>
            <a:endParaRPr lang="ru-RU" sz="1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A53010"/>
              </a:buClr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Тепловые электрические станции;</a:t>
            </a:r>
          </a:p>
          <a:p>
            <a:pPr>
              <a:buClr>
                <a:srgbClr val="A53010"/>
              </a:buClr>
            </a:pPr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9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Энергообеспечение предприятий; </a:t>
            </a:r>
            <a:endParaRPr lang="ru-RU" sz="1900" i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A53010"/>
              </a:buClr>
            </a:pPr>
            <a:r>
              <a:rPr lang="ru-RU" sz="19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Энергосбережения; </a:t>
            </a:r>
          </a:p>
          <a:p>
            <a:pPr>
              <a:buClr>
                <a:srgbClr val="A53010"/>
              </a:buClr>
            </a:pPr>
            <a:r>
              <a:rPr lang="ru-RU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технологических процессов и производств;</a:t>
            </a:r>
          </a:p>
          <a:p>
            <a:pPr>
              <a:buClr>
                <a:srgbClr val="A53010"/>
              </a:buClr>
            </a:pPr>
            <a:r>
              <a:rPr lang="ru-RU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Защита в чрезвычайных ситуациях.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60840" cy="936104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</a:t>
            </a:r>
          </a:p>
        </p:txBody>
      </p:sp>
    </p:spTree>
    <p:extLst>
      <p:ext uri="{BB962C8B-B14F-4D97-AF65-F5344CB8AC3E}">
        <p14:creationId xmlns:p14="http://schemas.microsoft.com/office/powerpoint/2010/main" val="3389343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C2C403-7F71-4257-BAE3-4DF7193A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48680"/>
            <a:ext cx="7704856" cy="792088"/>
          </a:xfrm>
        </p:spPr>
        <p:txBody>
          <a:bodyPr>
            <a:no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ПОТРЕБНОСТЕЙ В СПЕЦИАЛИСТАХ 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РЫНКЕ ТРУДА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8750816-BAAA-446C-9152-22956BD51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3" t="22223" r="2751" b="9254"/>
          <a:stretch/>
        </p:blipFill>
        <p:spPr>
          <a:xfrm>
            <a:off x="143507" y="1556792"/>
            <a:ext cx="900049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5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745905-D149-446D-9D65-15F91184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332656"/>
            <a:ext cx="7562800" cy="7166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БЛИЖАЙШЕМ БУДУЩЕМ ПОТРЕБУЕТСЯ ПОДГОТОВКА ЭНЕРГЕТИКОВ В ОБЛАСТИ 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F2248D-C97B-4AEC-A35B-21BDFF110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991" y="1700808"/>
            <a:ext cx="7562801" cy="435443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Электрический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Атомная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Водородная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Эксплуатация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накопителей энергии.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Создать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 уровне бакалавров и магистров.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Создать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соответствующую материально-техническую базу института.</a:t>
            </a:r>
          </a:p>
        </p:txBody>
      </p:sp>
    </p:spTree>
    <p:extLst>
      <p:ext uri="{BB962C8B-B14F-4D97-AF65-F5344CB8AC3E}">
        <p14:creationId xmlns:p14="http://schemas.microsoft.com/office/powerpoint/2010/main" val="2459098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ACEC47-8FE6-43A9-ADA9-AF1AE147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60648"/>
            <a:ext cx="7058744" cy="74640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3F0D99-97A0-48EE-AEF5-AE9A1F2E6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4968552"/>
          </a:xfrm>
        </p:spPr>
        <p:txBody>
          <a:bodyPr>
            <a:noAutofit/>
          </a:bodyPr>
          <a:lstStyle/>
          <a:p>
            <a:pPr algn="just"/>
            <a:r>
              <a:rPr lang="ru-RU" sz="1900" dirty="0">
                <a:solidFill>
                  <a:schemeClr val="tx1"/>
                </a:solidFill>
              </a:rPr>
              <a:t>              При энергетическом институте действует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</a:rPr>
              <a:t>один научно-исследовательский институт. </a:t>
            </a:r>
          </a:p>
          <a:p>
            <a:pPr marL="0" indent="0" algn="just">
              <a:buNone/>
            </a:pPr>
            <a:r>
              <a:rPr lang="ky-KG" sz="1900" dirty="0">
                <a:solidFill>
                  <a:schemeClr val="tx1"/>
                </a:solidFill>
              </a:rPr>
              <a:t>     </a:t>
            </a:r>
            <a:r>
              <a:rPr lang="ky-KG" sz="1900" b="1" i="1" dirty="0">
                <a:solidFill>
                  <a:schemeClr val="tx1"/>
                </a:solidFill>
              </a:rPr>
              <a:t> НИИ занимается такими важными </a:t>
            </a:r>
            <a:r>
              <a:rPr lang="ky-KG" sz="1900" b="1" i="1" dirty="0" err="1">
                <a:solidFill>
                  <a:schemeClr val="tx1"/>
                </a:solidFill>
              </a:rPr>
              <a:t>направлениями</a:t>
            </a:r>
            <a:r>
              <a:rPr lang="ky-KG" sz="1900" b="1" i="1" dirty="0">
                <a:solidFill>
                  <a:schemeClr val="tx1"/>
                </a:solidFill>
              </a:rPr>
              <a:t> </a:t>
            </a:r>
            <a:r>
              <a:rPr lang="ky-KG" sz="1900" b="1" i="1" dirty="0" err="1">
                <a:solidFill>
                  <a:schemeClr val="tx1"/>
                </a:solidFill>
              </a:rPr>
              <a:t>науки</a:t>
            </a:r>
            <a:r>
              <a:rPr lang="ky-KG" sz="1900" b="1" i="1" dirty="0" smtClean="0">
                <a:solidFill>
                  <a:schemeClr val="tx1"/>
                </a:solidFill>
              </a:rPr>
              <a:t>, как</a:t>
            </a:r>
            <a:r>
              <a:rPr lang="ky-KG" sz="1900" b="1" i="1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ky-KG" sz="1900" dirty="0">
                <a:solidFill>
                  <a:schemeClr val="tx1"/>
                </a:solidFill>
              </a:rPr>
              <a:t> надежность и устойчивость ЭЭС;</a:t>
            </a:r>
          </a:p>
          <a:p>
            <a:pPr algn="just"/>
            <a:r>
              <a:rPr lang="ky-KG" sz="1900" dirty="0">
                <a:solidFill>
                  <a:schemeClr val="tx1"/>
                </a:solidFill>
              </a:rPr>
              <a:t>оборудования электромеханических преобразователей энергии;</a:t>
            </a:r>
          </a:p>
          <a:p>
            <a:pPr algn="just"/>
            <a:r>
              <a:rPr lang="ky-KG" sz="1900" dirty="0">
                <a:solidFill>
                  <a:schemeClr val="tx1"/>
                </a:solidFill>
              </a:rPr>
              <a:t>качество электроэнергии;</a:t>
            </a:r>
          </a:p>
          <a:p>
            <a:pPr algn="just"/>
            <a:r>
              <a:rPr lang="ky-KG" sz="1900" dirty="0">
                <a:solidFill>
                  <a:schemeClr val="tx1"/>
                </a:solidFill>
              </a:rPr>
              <a:t>новые </a:t>
            </a:r>
            <a:r>
              <a:rPr lang="ky-KG" sz="1900" dirty="0" err="1">
                <a:solidFill>
                  <a:schemeClr val="tx1"/>
                </a:solidFill>
              </a:rPr>
              <a:t>технологии</a:t>
            </a:r>
            <a:r>
              <a:rPr lang="ky-KG" sz="1900" dirty="0">
                <a:solidFill>
                  <a:schemeClr val="tx1"/>
                </a:solidFill>
              </a:rPr>
              <a:t>  ВИЭ</a:t>
            </a:r>
            <a:endParaRPr lang="ru-RU" sz="19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</a:rPr>
              <a:t>     Ведущими учеными и соискателями института за последние </a:t>
            </a:r>
            <a:r>
              <a:rPr lang="ru-RU" sz="1900" b="1" dirty="0">
                <a:solidFill>
                  <a:schemeClr val="tx1"/>
                </a:solidFill>
              </a:rPr>
              <a:t>3</a:t>
            </a:r>
            <a:r>
              <a:rPr lang="ru-RU" sz="1900" dirty="0">
                <a:solidFill>
                  <a:schemeClr val="tx1"/>
                </a:solidFill>
              </a:rPr>
              <a:t> года получены более </a:t>
            </a:r>
            <a:r>
              <a:rPr lang="ru-RU" sz="1900" b="1" dirty="0">
                <a:solidFill>
                  <a:schemeClr val="tx1"/>
                </a:solidFill>
              </a:rPr>
              <a:t>20</a:t>
            </a:r>
            <a:r>
              <a:rPr lang="ru-RU" sz="1900" dirty="0">
                <a:solidFill>
                  <a:schemeClr val="tx1"/>
                </a:solidFill>
              </a:rPr>
              <a:t>  патентов и свидетельств на изобретения;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</a:rPr>
              <a:t>     Профессорско-преподавательский состав института активно учувствует с докладами в научно-технических конференциях в КР и </a:t>
            </a:r>
            <a:r>
              <a:rPr lang="ru-RU" sz="1900" dirty="0" err="1">
                <a:solidFill>
                  <a:schemeClr val="tx1"/>
                </a:solidFill>
              </a:rPr>
              <a:t>зарубежом</a:t>
            </a:r>
            <a:r>
              <a:rPr lang="ru-RU" sz="1900" dirty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sz="1900" dirty="0">
                <a:solidFill>
                  <a:schemeClr val="tx1"/>
                </a:solidFill>
              </a:rPr>
              <a:t>      Ведущими учеными, аспирантами и соискателями института два, три раза в год выпускаются научные статьи, тезисы в ведущих и авторитетных научных журналах в КР и </a:t>
            </a:r>
            <a:r>
              <a:rPr lang="ru-RU" sz="1900" dirty="0" err="1">
                <a:solidFill>
                  <a:schemeClr val="tx1"/>
                </a:solidFill>
              </a:rPr>
              <a:t>зарубежом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68873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3018</TotalTime>
  <Words>1357</Words>
  <Application>Microsoft Office PowerPoint</Application>
  <PresentationFormat>Экран (4:3)</PresentationFormat>
  <Paragraphs>194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Calibri</vt:lpstr>
      <vt:lpstr>Century Gothic</vt:lpstr>
      <vt:lpstr>Fira Sans</vt:lpstr>
      <vt:lpstr>Roboto</vt:lpstr>
      <vt:lpstr>Times New Roman</vt:lpstr>
      <vt:lpstr>TT Drugs Bold</vt:lpstr>
      <vt:lpstr>Wingdings</vt:lpstr>
      <vt:lpstr>Wingdings 3</vt:lpstr>
      <vt:lpstr>Легкий дым</vt:lpstr>
      <vt:lpstr>КГТУ им. И.Раззакова Энергетический институт  Тема: «СОСТОЯНИЕ ПОДГОТОВКИ СПЕЦИАЛИСТОВ ДЛЯ ЭНЕРГЕТИКИ КЫРГЫЗСТАНА»                        Директор ЭИ, к.т.н., доцент Тентиев Р.Б.</vt:lpstr>
      <vt:lpstr>Энергетический факультет</vt:lpstr>
      <vt:lpstr> ЭНЕРГЕТИЧЕСКИЙ ИНСТИТУТ</vt:lpstr>
      <vt:lpstr>ППС института состоит из 123 человек, из них: </vt:lpstr>
      <vt:lpstr>На данный момент в Энергетическом институте обучаются  530 студентов очного и 704 студента дистанционного обучения, по следующим направлениям:</vt:lpstr>
      <vt:lpstr>Профили</vt:lpstr>
      <vt:lpstr>АНАЛИЗ ПОТРЕБНОСТЕЙ В СПЕЦИАЛИСТАХ  НА РЫНКЕ ТРУДА </vt:lpstr>
      <vt:lpstr>  В БЛИЖАЙШЕМ БУДУЩЕМ ПОТРЕБУЕТСЯ ПОДГОТОВКА ЭНЕРГЕТИКОВ В ОБЛАСТИ :</vt:lpstr>
      <vt:lpstr>НАУКА</vt:lpstr>
      <vt:lpstr>ПРОГРАММЫ СТУДЕНЧЕСКИХ СТАРТАПОВ ЭНЕРГЕТИЧЕСКОГО ИНСТИТУТА </vt:lpstr>
      <vt:lpstr>УЧЕБНО-ОЗНОКОМИТЕЛЬНЫЕ БАЗЫ ИНСТИТУТА</vt:lpstr>
      <vt:lpstr>СОТРУДНИЧЕСТВО С ПРОИЗВОДСТВОМ</vt:lpstr>
      <vt:lpstr>Международное сотрудничество</vt:lpstr>
      <vt:lpstr>Презентация PowerPoint</vt:lpstr>
      <vt:lpstr>Энергетика Кыргызстана сегодня</vt:lpstr>
      <vt:lpstr>Гидроэнергетический потенциал Кыргызстана</vt:lpstr>
      <vt:lpstr>Малая гидроэнергетика Кыргызстана</vt:lpstr>
      <vt:lpstr>Презентация PowerPoint</vt:lpstr>
      <vt:lpstr>Проекты ОАО «Чакан ГЭС»</vt:lpstr>
      <vt:lpstr>ОСНОВНЫЕ ПОКАЗАТЕЛИ ВИЭ В ЕАЭС</vt:lpstr>
      <vt:lpstr> РАЗВИТИЕ ВОДОРОДНОЙ ЭНЕРГЕТИКИ В ЕАЭС </vt:lpstr>
      <vt:lpstr>ЭЛЕКТРИЧЕСКИЙ ТРАНСПОРТ</vt:lpstr>
      <vt:lpstr>АТОМНАЯ ЭНЕРГЕТИКА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КГТУ  им.И.Раззакова</dc:title>
  <dc:creator>EF Aysuluu</dc:creator>
  <cp:lastModifiedBy>user</cp:lastModifiedBy>
  <cp:revision>125</cp:revision>
  <cp:lastPrinted>2022-09-13T04:16:31Z</cp:lastPrinted>
  <dcterms:created xsi:type="dcterms:W3CDTF">2021-01-12T03:02:09Z</dcterms:created>
  <dcterms:modified xsi:type="dcterms:W3CDTF">2023-05-26T06:35:14Z</dcterms:modified>
</cp:coreProperties>
</file>