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5" r:id="rId6"/>
    <p:sldId id="264" r:id="rId7"/>
    <p:sldId id="274" r:id="rId8"/>
    <p:sldId id="266" r:id="rId9"/>
    <p:sldId id="276" r:id="rId10"/>
    <p:sldId id="267" r:id="rId11"/>
    <p:sldId id="275" r:id="rId12"/>
    <p:sldId id="268" r:id="rId13"/>
    <p:sldId id="269" r:id="rId14"/>
    <p:sldId id="270" r:id="rId15"/>
    <p:sldId id="271" r:id="rId16"/>
    <p:sldId id="26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1" clrIdx="0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D904246-9815-4015-AD3B-B818B36EB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9574" y="4241514"/>
            <a:ext cx="9800452" cy="1646302"/>
          </a:xfrm>
        </p:spPr>
        <p:txBody>
          <a:bodyPr/>
          <a:lstStyle/>
          <a:p>
            <a:pPr algn="ctr"/>
            <a:r>
              <a:rPr lang="ky-KG" sz="4000" b="1" dirty="0">
                <a:solidFill>
                  <a:schemeClr val="bg2">
                    <a:lumMod val="25000"/>
                  </a:schemeClr>
                </a:solidFill>
                <a:latin typeface="Franklin Gothic Demi" panose="020B0703020102020204" pitchFamily="34" charset="0"/>
              </a:rPr>
              <a:t>«И. </a:t>
            </a:r>
            <a:r>
              <a:rPr lang="ky-KG" sz="4000" b="1" dirty="0" smtClean="0">
                <a:solidFill>
                  <a:schemeClr val="bg2">
                    <a:lumMod val="25000"/>
                  </a:schemeClr>
                </a:solidFill>
                <a:latin typeface="Franklin Gothic Demi" panose="020B0703020102020204" pitchFamily="34" charset="0"/>
              </a:rPr>
              <a:t>И.Раззаков </a:t>
            </a:r>
            <a:r>
              <a:rPr lang="ky-KG" sz="4000" b="1" dirty="0">
                <a:solidFill>
                  <a:schemeClr val="bg2">
                    <a:lumMod val="25000"/>
                  </a:schemeClr>
                </a:solidFill>
                <a:latin typeface="Franklin Gothic Demi" panose="020B0703020102020204" pitchFamily="34" charset="0"/>
              </a:rPr>
              <a:t>атындагы </a:t>
            </a:r>
            <a:r>
              <a:rPr lang="ky-KG" sz="4000" b="1" dirty="0" smtClean="0">
                <a:solidFill>
                  <a:schemeClr val="bg2">
                    <a:lumMod val="25000"/>
                  </a:schemeClr>
                </a:solidFill>
                <a:latin typeface="Franklin Gothic Demi" panose="020B0703020102020204" pitchFamily="34" charset="0"/>
              </a:rPr>
              <a:t>Кыргыз мамлекеттик техникалык университетинде </a:t>
            </a:r>
            <a:r>
              <a:rPr lang="ky-KG" sz="4000" b="1" dirty="0">
                <a:solidFill>
                  <a:schemeClr val="bg2">
                    <a:lumMod val="25000"/>
                  </a:schemeClr>
                </a:solidFill>
                <a:latin typeface="Franklin Gothic Demi" panose="020B0703020102020204" pitchFamily="34" charset="0"/>
              </a:rPr>
              <a:t>билимдин сапатынын методдорун камсыздоону ишке ашыруу </a:t>
            </a:r>
            <a:r>
              <a:rPr lang="ky-KG" sz="4000" b="1" dirty="0" smtClean="0">
                <a:solidFill>
                  <a:schemeClr val="bg2">
                    <a:lumMod val="25000"/>
                  </a:schemeClr>
                </a:solidFill>
                <a:latin typeface="Franklin Gothic Demi" panose="020B0703020102020204" pitchFamily="34" charset="0"/>
              </a:rPr>
              <a:t>тууралуу </a:t>
            </a:r>
            <a:r>
              <a:rPr lang="ru-RU" sz="4000" dirty="0">
                <a:latin typeface="Franklin Gothic Demi" panose="020B0703020102020204" pitchFamily="34" charset="0"/>
              </a:rPr>
              <a:t/>
            </a:r>
            <a:br>
              <a:rPr lang="ru-RU" sz="4000" dirty="0">
                <a:latin typeface="Franklin Gothic Demi" panose="020B0703020102020204" pitchFamily="34" charset="0"/>
              </a:rPr>
            </a:br>
            <a:r>
              <a:rPr lang="ru-RU" sz="4000" dirty="0">
                <a:solidFill>
                  <a:schemeClr val="tx1"/>
                </a:solidFill>
              </a:rPr>
              <a:t> </a:t>
            </a:r>
            <a:r>
              <a:rPr lang="ru-RU" sz="4000" dirty="0"/>
              <a:t> </a:t>
            </a:r>
            <a:r>
              <a:rPr lang="ru-RU" sz="4000" b="1" dirty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ru-RU" sz="4000" b="1" dirty="0">
                <a:solidFill>
                  <a:schemeClr val="tx1"/>
                </a:solidFill>
                <a:latin typeface="Georgia" pitchFamily="18" charset="0"/>
              </a:rPr>
            </a:b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6B99C35C-163E-4458-9BDF-8C854CB7E9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2079" y="5656828"/>
            <a:ext cx="7766936" cy="1020337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Georgia" pitchFamily="18" charset="0"/>
              </a:rPr>
              <a:t>СВЕДЕНИЯ ПО </a:t>
            </a:r>
            <a:r>
              <a:rPr lang="ru-RU" b="1" dirty="0" smtClean="0">
                <a:solidFill>
                  <a:schemeClr val="bg1"/>
                </a:solidFill>
                <a:latin typeface="Georgia" pitchFamily="18" charset="0"/>
              </a:rPr>
              <a:t>АККРЕДИТАЦИИ </a:t>
            </a:r>
            <a:r>
              <a:rPr lang="ru-RU" b="1" dirty="0">
                <a:solidFill>
                  <a:schemeClr val="bg1"/>
                </a:solidFill>
                <a:latin typeface="Georgia" pitchFamily="18" charset="0"/>
              </a:rPr>
              <a:t>ОБРАЗОВАТЕЛЬНЫХ ПРОГРАММ  КГТУ ИМ. И. </a:t>
            </a:r>
            <a:r>
              <a:rPr lang="ru-RU" b="1" dirty="0" smtClean="0">
                <a:solidFill>
                  <a:schemeClr val="bg1"/>
                </a:solidFill>
                <a:latin typeface="Georgia" pitchFamily="18" charset="0"/>
              </a:rPr>
              <a:t>РАЗЗАКОВА </a:t>
            </a:r>
          </a:p>
          <a:p>
            <a:pPr algn="ctr"/>
            <a:r>
              <a:rPr lang="ru-RU" sz="1600" b="1" dirty="0" err="1" smtClean="0">
                <a:solidFill>
                  <a:schemeClr val="tx1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Эсенкулова</a:t>
            </a:r>
            <a:r>
              <a:rPr lang="ru-RU" sz="1600" b="1" dirty="0" smtClean="0">
                <a:solidFill>
                  <a:schemeClr val="tx1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 А.З. 27.03.2024 ж.</a:t>
            </a:r>
            <a:endParaRPr lang="ru-RU" sz="1600" b="1" dirty="0">
              <a:solidFill>
                <a:schemeClr val="tx1"/>
              </a:solidFill>
              <a:latin typeface="Franklin Gothic Demi Cond" panose="020B07060304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9F19CF12-9A0A-4921-B7B1-48A890E99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713"/>
            <a:ext cx="2529933" cy="23673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B8D9AF6F-51ED-4332-A17B-3D7DF0F6D3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8944" y="123701"/>
            <a:ext cx="2159001" cy="2159001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FCC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EE0DA38-18DE-4BCC-825F-6BBDD285548C}"/>
              </a:ext>
            </a:extLst>
          </p:cNvPr>
          <p:cNvSpPr txBox="1"/>
          <p:nvPr/>
        </p:nvSpPr>
        <p:spPr>
          <a:xfrm>
            <a:off x="2355976" y="180835"/>
            <a:ext cx="75629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endParaRPr lang="ky-KG" dirty="0"/>
          </a:p>
          <a:p>
            <a:endParaRPr lang="ky-KG" dirty="0" smtClean="0"/>
          </a:p>
        </p:txBody>
      </p:sp>
    </p:spTree>
    <p:extLst>
      <p:ext uri="{BB962C8B-B14F-4D97-AF65-F5344CB8AC3E}">
        <p14:creationId xmlns:p14="http://schemas.microsoft.com/office/powerpoint/2010/main" val="3436642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12EA851-8601-455B-B92D-B52A89C5E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407" y="119817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ky-KG" sz="2700" b="1" dirty="0" smtClean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2023-2024-окуу </a:t>
            </a:r>
            <a:r>
              <a:rPr lang="ky-KG" sz="2700" b="1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жылында</a:t>
            </a:r>
            <a:r>
              <a:rPr lang="ky-KG" sz="27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y-KG" sz="2700" b="1" dirty="0">
                <a:solidFill>
                  <a:srgbClr val="20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КМТУ QS Asia University Rankings 2024 рейтингинде эң мыкты TOP - 400  Азия университеттердин  катарына кирди.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y-KG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Азыркы учурда QS Asia University Rankings  рейтингине керектүү  талдоо жана жалпыланган  статистика киргизилди:</a:t>
            </a:r>
            <a: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BD4289F8-9BBC-48A9-9AEC-45A9A9BA46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57443" y="3582286"/>
            <a:ext cx="2334557" cy="32757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E7BBC206-351B-4B35-88D9-8FFEFCF2E05A}"/>
              </a:ext>
            </a:extLst>
          </p:cNvPr>
          <p:cNvSpPr txBox="1">
            <a:spLocks/>
          </p:cNvSpPr>
          <p:nvPr/>
        </p:nvSpPr>
        <p:spPr>
          <a:xfrm>
            <a:off x="722157" y="44215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y-KG" sz="3200" dirty="0">
                <a:solidFill>
                  <a:schemeClr val="accent2">
                    <a:lumMod val="50000"/>
                  </a:schemeClr>
                </a:solidFill>
                <a:latin typeface="Franklin Gothic Demi" panose="020B0703020102020204" pitchFamily="34" charset="0"/>
              </a:rPr>
              <a:t>QS Asia University Rankings 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55CA2F01-48E0-4649-8907-E8D1EDFB48C8}"/>
              </a:ext>
            </a:extLst>
          </p:cNvPr>
          <p:cNvSpPr txBox="1">
            <a:spLocks/>
          </p:cNvSpPr>
          <p:nvPr/>
        </p:nvSpPr>
        <p:spPr>
          <a:xfrm>
            <a:off x="362407" y="3678624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C204E72C-DA13-4004-8E30-3BBFA56B3959}"/>
              </a:ext>
            </a:extLst>
          </p:cNvPr>
          <p:cNvSpPr txBox="1">
            <a:spLocks/>
          </p:cNvSpPr>
          <p:nvPr/>
        </p:nvSpPr>
        <p:spPr>
          <a:xfrm>
            <a:off x="190915" y="3678624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2">
            <a:extLst>
              <a:ext uri="{FF2B5EF4-FFF2-40B4-BE49-F238E27FC236}">
                <a16:creationId xmlns="" xmlns:a16="http://schemas.microsoft.com/office/drawing/2014/main" id="{A592334B-34C1-4288-9401-E2EC96128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268" y="3215131"/>
            <a:ext cx="6948297" cy="312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ky-KG" altLang="ru-RU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жогорку кесиптик даярдоо программалары жана ЖОЖдон кийинки кесиптик билим берүү жөнүндө: бакалавр, адис, магистр, аспирант, PhD;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ky-KG" altLang="ru-RU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КМТУнун кампустарынын, филиалдарынын профессордук-окутуучулук курамынын иш жүгү жөнүндө;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ky-KG" altLang="ru-RU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илимдин кандидаты, доктору, PhD даражасы бар ПОК жөнүндө, </a:t>
            </a:r>
            <a:r>
              <a:rPr kumimoji="0" lang="ky-KG" altLang="ru-RU" sz="20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КМТУнун бардык </a:t>
            </a:r>
            <a:r>
              <a:rPr kumimoji="0" lang="ky-KG" altLang="ru-RU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кампустары, филиалдары;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ky-KG" altLang="ru-RU" sz="2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КМТУнун, жогорку кесиптик даярдоонун жана ЖОЖдон кийинки кесиптик билим берүүнүн студенттеринин саны: бакалавр, адис, магистр, аспирант;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B6EB637-C6AF-4DF8-B6A6-6B7E0E7D4F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2935" y="171164"/>
            <a:ext cx="2393158" cy="32757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03196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E7BBC206-351B-4B35-88D9-8FFEFCF2E05A}"/>
              </a:ext>
            </a:extLst>
          </p:cNvPr>
          <p:cNvSpPr txBox="1">
            <a:spLocks/>
          </p:cNvSpPr>
          <p:nvPr/>
        </p:nvSpPr>
        <p:spPr>
          <a:xfrm>
            <a:off x="519870" y="499762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solidFill>
                <a:schemeClr val="accent2">
                  <a:lumMod val="50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55CA2F01-48E0-4649-8907-E8D1EDFB48C8}"/>
              </a:ext>
            </a:extLst>
          </p:cNvPr>
          <p:cNvSpPr txBox="1">
            <a:spLocks/>
          </p:cNvSpPr>
          <p:nvPr/>
        </p:nvSpPr>
        <p:spPr>
          <a:xfrm>
            <a:off x="362407" y="3678624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C204E72C-DA13-4004-8E30-3BBFA56B3959}"/>
              </a:ext>
            </a:extLst>
          </p:cNvPr>
          <p:cNvSpPr txBox="1">
            <a:spLocks/>
          </p:cNvSpPr>
          <p:nvPr/>
        </p:nvSpPr>
        <p:spPr>
          <a:xfrm>
            <a:off x="190915" y="3678624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8"/>
          <p:cNvSpPr>
            <a:spLocks noGrp="1" noChangeArrowheads="1"/>
          </p:cNvSpPr>
          <p:nvPr>
            <p:ph idx="1"/>
          </p:nvPr>
        </p:nvSpPr>
        <p:spPr bwMode="auto">
          <a:xfrm>
            <a:off x="519870" y="1714160"/>
            <a:ext cx="8439205" cy="3739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y-KG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чет өлкөлүк профессордук</a:t>
            </a:r>
            <a:r>
              <a:rPr kumimoji="0" lang="ky-KG" sz="2400" b="0" i="0" u="none" strike="noStrike" cap="none" normalizeH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окууутучулук курамы</a:t>
            </a:r>
            <a:r>
              <a:rPr kumimoji="0" lang="ky-KG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жөнүндө;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y-KG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кампустар жана филиалдардын бүтүрүүчүлөрүнүн жана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ky-KG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аспиранттарынын жалпы сандары;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y-KG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жогорку кесиптик билимге жана ЖОЖдон кийинки кесиптик билимге акы төлөө боюнча статистикалык маалыматтар: бакалавр, адис, магистр, аспирант, PhD;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y-KG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академиялык эксперттер жана иш берүүчүлөр жөнүндө чогултулган жана жалпыланган маалыматтар;</a:t>
            </a:r>
            <a:endParaRPr lang="ky-KG" sz="2400" dirty="0">
              <a:solidFill>
                <a:srgbClr val="202124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ky-KG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 аралык студенттер боюнча маалыматтар.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879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9FF1A1E-977E-4671-B403-7658BF56F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098" y="156238"/>
            <a:ext cx="10922995" cy="1320800"/>
          </a:xfrm>
        </p:spPr>
        <p:txBody>
          <a:bodyPr>
            <a:noAutofit/>
          </a:bodyPr>
          <a:lstStyle/>
          <a:p>
            <a:r>
              <a:rPr lang="ky-KG" sz="2800" b="1" dirty="0" smtClean="0">
                <a:solidFill>
                  <a:schemeClr val="accent2">
                    <a:lumMod val="50000"/>
                  </a:schemeClr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Профессордук –окутуучулук курамынын </a:t>
            </a:r>
            <a:r>
              <a:rPr lang="ky-KG" sz="2800" b="1" dirty="0">
                <a:solidFill>
                  <a:schemeClr val="accent2">
                    <a:lumMod val="50000"/>
                  </a:schemeClr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ишмердигин материалдык жана моралдык жактан кызыктыруу системасын жакшыртуу боюча иш чаралар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Franklin Gothic Demi Cond" panose="020B07060304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EF52B1A-99B2-4C7D-9839-BD903598C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687" y="1477038"/>
            <a:ext cx="9130054" cy="3880773"/>
          </a:xfrm>
        </p:spPr>
        <p:txBody>
          <a:bodyPr>
            <a:normAutofit lnSpcReduction="10000"/>
          </a:bodyPr>
          <a:lstStyle/>
          <a:p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2023-2024 окуу жылынан баштап КМТУнун стратегиясына ылайык, иштин негизги көрсөткүчтөрүн аныктоо үчүн “И.Раззаков атындагы Кыргыз техникалык университетинин кадрларынын ишинин негизги көрсөткүчтөрүнүн системасы </a:t>
            </a:r>
            <a:r>
              <a:rPr lang="ky-K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(Key Performance Indicator- KPI)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жөнүндө жобо”  иштелип 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чыкты;</a:t>
            </a:r>
            <a:endParaRPr lang="ky-K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2023-жылдын 30 – ноябрында КМТУнун №250 буйругуна ылайык ББСДнын адистери тарабынан КМТУнун кадрларынын ишинин негизги көрсөткүчтөрүнүн системасынын (KPI), жобосунун негизинде, толтуруу иш чаралары боюнча түшүндүүрүү иштери ар бир институттарда, кампустарда 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жүргүзүлдү;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506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6C36B73-3F81-4881-B362-2228BF258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912" y="502508"/>
            <a:ext cx="8596668" cy="717176"/>
          </a:xfrm>
        </p:spPr>
        <p:txBody>
          <a:bodyPr>
            <a:normAutofit/>
          </a:bodyPr>
          <a:lstStyle/>
          <a:p>
            <a:r>
              <a:rPr lang="ky-KG" sz="2800" b="1" dirty="0">
                <a:solidFill>
                  <a:schemeClr val="accent2">
                    <a:lumMod val="50000"/>
                  </a:schemeClr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Билим берүү программаларын аккредитациялоо</a:t>
            </a:r>
            <a:r>
              <a:rPr lang="ky-KG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E7F0F03-AC28-443C-B4BA-D08519499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26776"/>
            <a:ext cx="9048557" cy="5032460"/>
          </a:xfrm>
        </p:spPr>
        <p:txBody>
          <a:bodyPr>
            <a:normAutofit fontScale="70000" lnSpcReduction="20000"/>
          </a:bodyPr>
          <a:lstStyle/>
          <a:p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2023-2024-окуу жылында, ББПнын жетекчилери КР Өкмөтү тарабынан бекитилген билим берүүнүн сапатына тышкы баа берүү үчүн минималдык 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талаптарына,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2015-жылдагы 29 сентябырындагы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670 жана 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2016-ж.-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4-октябрындагы № 525 “Билим берүү уюмдарын жана программаларын аккредитациялоонун тартиби жана КРдин аккредитациядан өтө турган башталгыч, орто жана жогорку кесиптик билим берүү уюмдарына карата коюлуучу минималдык талаптар” Токтому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КМТУнун 2023-2028 жылдарга өнүгүү Стратегиясынын программаларынын ишке ашыруу боюнча иш пландарына ылайык жана өзгөчө статус алгандыгына байланыштуу: 7 багыт боюнча НААР эл аралык агенттиги менен аккредитациядан өтөт. Азаркы учурда 7 багыт боюнча  түз келишим түзүлүп жатат. Жалпысынан, эл аралык аккредитациядан 2- PhD, 3 –магистердик, 1-бакалавр, 1-адистик программалары өтүүгө даярдык көрүлүп жатат. </a:t>
            </a:r>
            <a:endParaRPr lang="ky-KG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Ошону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менен бирге, 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Улуттук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аккредитациядан өтүү үчүн КМТУдагы билим берүү 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программаларды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даярдоо жүргүзүлүп жатат: 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6 -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магистрдик,7 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бакалавр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2- адистик багыт жана 16 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ОКББ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багыттары боюнча “Билим берүү 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программаларынын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жана уюмдарын аккредитациялоо агенттиги (ББПУАА)” көз карандысыз аккредитациялык агенттиги тарабынан өтөт.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2024-жылдын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февраль айында КМТУнун 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Кызыл-Кыя (3- бакалавр багыты), Кара-Балта (1 бакалавр, 2 – ОКББ)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шаарларынын филиалдарында ишке ашырылып жаткан билим берүү программалары шарттуу аккредитациядан 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«Билим-Стандарт» Көз  карандысыз Аккредитациялоо коомдук фонду аркылуу ийгиликтүү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өтүштү.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584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197" y="150153"/>
            <a:ext cx="10607193" cy="637309"/>
          </a:xfrm>
        </p:spPr>
        <p:txBody>
          <a:bodyPr>
            <a:normAutofit/>
          </a:bodyPr>
          <a:lstStyle/>
          <a:p>
            <a:r>
              <a:rPr lang="ky-KG" sz="2400" b="1" dirty="0">
                <a:solidFill>
                  <a:schemeClr val="accent2">
                    <a:lumMod val="50000"/>
                  </a:schemeClr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Социалдык сурамжылоону уюштуруу жана өткөрүү</a:t>
            </a:r>
            <a:r>
              <a:rPr lang="ky-KG" sz="2400" b="1" i="1" dirty="0">
                <a:solidFill>
                  <a:schemeClr val="accent2">
                    <a:lumMod val="50000"/>
                  </a:schemeClr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. 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4824" y="1143000"/>
            <a:ext cx="9244019" cy="4212563"/>
          </a:xfrm>
        </p:spPr>
        <p:txBody>
          <a:bodyPr>
            <a:noAutofit/>
          </a:bodyPr>
          <a:lstStyle/>
          <a:p>
            <a:r>
              <a:rPr lang="ky-K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13.11.2023 - 30.11.2023-жж.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"Эмне үчүн И. Раззаков КМТУну жогорку окуу жайы катары тандалып алынган" аттуу анкетанын жүрүшүндө университеттин жана анын 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филиалдарынын- 2850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студентинен 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-2370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сурамжыланган;</a:t>
            </a:r>
            <a:endParaRPr lang="ky-K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11.12.2023-26.12.2023-жж.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КМТУда "Окутуучу студенттердин көзү менен" аттуу сурамжылоодо 2-4-курстардын студенттери арасында жазгы семестрдин жыйынтыгы боюнча өткөрүлүп, 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3476 студент сурамжыланган;</a:t>
            </a:r>
            <a:endParaRPr lang="ky-K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15.01.2024 - 26.01.2024 -жж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"И. Раззаков атындагы КМТУнун профессордук-окутуучулук курамынын ишмердүүлүгүнө канааттануу” аттуу социологиялык сурамжылоонун жүрүшүндө -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319 (881)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 сурамжыланган. </a:t>
            </a:r>
          </a:p>
        </p:txBody>
      </p:sp>
    </p:spTree>
    <p:extLst>
      <p:ext uri="{BB962C8B-B14F-4D97-AF65-F5344CB8AC3E}">
        <p14:creationId xmlns:p14="http://schemas.microsoft.com/office/powerpoint/2010/main" val="3464208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8469" y="1519161"/>
            <a:ext cx="8685532" cy="3880773"/>
          </a:xfrm>
        </p:spPr>
        <p:txBody>
          <a:bodyPr>
            <a:normAutofit/>
          </a:bodyPr>
          <a:lstStyle/>
          <a:p>
            <a:r>
              <a:rPr lang="ky-K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05.02.2024– 10.02.2024 жж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"Окутуучу студенттердин көзү менен" аттуу сурамжылоо КМТУнун филиалдарында 1-4-курстун студенттери арасында 2023-2024 – окуу жылынын күзгү семестринин жыйынтыгы боюнча өткөрүлдү.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19.02.2024  - </a:t>
            </a:r>
            <a:r>
              <a:rPr lang="ky-K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29.02.2024 </a:t>
            </a:r>
            <a:r>
              <a:rPr lang="ky-K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жж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КМТУда ишмердүүлүгүн комплекстүү баалоонун алкагында студенттердин коомдук жайлар тууралуу сурамжылоо жүргүздү.</a:t>
            </a:r>
          </a:p>
          <a:p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Апрель айынын башында “Биз коррупцияга каршыбыз” аттуу сурамжылоону пландаштуруудабыз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1554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12A40AE-0350-42D2-8BF7-35F794845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629" y="2356902"/>
            <a:ext cx="9746315" cy="1320800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ky-KG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</a:t>
            </a: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ң</a:t>
            </a:r>
            <a:r>
              <a:rPr lang="ky-KG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 бурганы</a:t>
            </a:r>
            <a:r>
              <a:rPr lang="ru-RU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ң</a:t>
            </a:r>
            <a:r>
              <a:rPr lang="ky-KG" sz="4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ыздар </a:t>
            </a:r>
            <a:r>
              <a:rPr lang="ky-KG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үчүн </a:t>
            </a:r>
            <a:r>
              <a:rPr lang="ky-KG" sz="4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y-KG" sz="4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y-KG" sz="4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чоң ырахмат</a:t>
            </a:r>
            <a:r>
              <a:rPr lang="ky-KG" sz="4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ru-RU" sz="4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513F34CB-45F1-4FBB-9077-8957EC6F7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8944" y="123701"/>
            <a:ext cx="2159001" cy="2159001"/>
          </a:xfrm>
          <a:prstGeom prst="ellipse">
            <a:avLst/>
          </a:prstGeom>
          <a:solidFill>
            <a:srgbClr val="FFC000"/>
          </a:solidFill>
          <a:ln w="28575">
            <a:solidFill>
              <a:srgbClr val="FFCC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186485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FE13D1F-B013-4F5B-A2A3-33538A602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086" y="847349"/>
            <a:ext cx="11379801" cy="5769961"/>
          </a:xfrm>
        </p:spPr>
        <p:txBody>
          <a:bodyPr>
            <a:noAutofit/>
          </a:bodyPr>
          <a:lstStyle/>
          <a:p>
            <a:pPr lvl="0"/>
            <a:r>
              <a:rPr lang="ky-KG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КМТУда жаңы ачыла турган билим берүү </a:t>
            </a:r>
            <a:r>
              <a:rPr lang="ky-KG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программаларынын </a:t>
            </a:r>
            <a:r>
              <a:rPr lang="ky-KG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документтерин  талапка ылайык бекитүү, алынган лицензиялардын талаптарын сактоо, аккредитациялоо иштерине даярдык көрүү жана уюштуруу (билим бурүүнүн сапатын камсыз кылуунун сырткы системасы</a:t>
            </a:r>
            <a:r>
              <a:rPr lang="ky-KG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/>
            <a:r>
              <a:rPr lang="ky-KG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КМТУнун </a:t>
            </a:r>
            <a:r>
              <a:rPr lang="ky-KG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иштелип чыккан билим берүүнүн сапатын (мындан ары - ББС) камсыз кылуунун ички системасын  ө</a:t>
            </a:r>
            <a:r>
              <a:rPr lang="ky-KG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ркүндөтүү </a:t>
            </a:r>
            <a:r>
              <a:rPr lang="ky-KG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 ишке ашыруу(билим берүү сапатынын камсыз кылуунун ички системасы);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y-KG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институттардын</a:t>
            </a:r>
            <a:r>
              <a:rPr lang="ky-KG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жогорку мектептердин, филиалдардын, колледждердин, окуу </a:t>
            </a:r>
            <a:r>
              <a:rPr lang="ky-KG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түзүмдөрдүн</a:t>
            </a:r>
            <a:r>
              <a:rPr lang="ky-KG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профессордук- окутуучулар курамынын (мындан ары –ПОК) жана студенттердин </a:t>
            </a:r>
            <a:r>
              <a:rPr lang="ky-KG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чөйрөсүн </a:t>
            </a:r>
            <a:r>
              <a:rPr lang="ky-KG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 моралдык психологиялык климатынын абалына ишмердик кылуусунун сапатына баа </a:t>
            </a:r>
            <a:r>
              <a:rPr lang="ky-KG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берүү </a:t>
            </a:r>
            <a:r>
              <a:rPr lang="ky-KG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(билим берүү сапатынын камсыз кылуунун ички системасы) (социалдык сурамжылоо);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y-KG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ПОКтун ишмердигин материалдык жана моралдык жактан кызыктыруу системасын жакшыртуу (KPI);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y-KG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инженердик билим берүү тармагында КМТУнун инновациялык билим </a:t>
            </a:r>
            <a:r>
              <a:rPr lang="ky-KG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берүү </a:t>
            </a:r>
            <a:r>
              <a:rPr lang="ky-KG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мекемеси катары анын улуттук жана эл аралык кадыр-баркын  калыптандыруу (QS, НAAР,  КРI, </a:t>
            </a:r>
            <a:endParaRPr lang="ky-KG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y-KG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 1-Улуттук </a:t>
            </a:r>
            <a:r>
              <a:rPr lang="ky-KG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рейтинги);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y-KG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билим берүү семинарларын, тренингдерди уюштуруу.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6">
            <a:extLst>
              <a:ext uri="{FF2B5EF4-FFF2-40B4-BE49-F238E27FC236}">
                <a16:creationId xmlns="" xmlns:a16="http://schemas.microsoft.com/office/drawing/2014/main" id="{73CDD3B7-A65F-4803-B39C-9AA76FA4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086" y="85142"/>
            <a:ext cx="12192000" cy="6714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y-KG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Билим берүүнүн сапатын камсыз </a:t>
            </a:r>
            <a:r>
              <a:rPr lang="ky-KG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кылуу үчүн негизги  багыттар:</a:t>
            </a:r>
            <a:br>
              <a:rPr lang="ky-KG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y-KG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82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471873C-4145-4EB5-9AFB-DEE8A3D95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660400"/>
          </a:xfrm>
        </p:spPr>
        <p:txBody>
          <a:bodyPr>
            <a:normAutofit/>
          </a:bodyPr>
          <a:lstStyle/>
          <a:p>
            <a:r>
              <a:rPr lang="ky-KG" sz="3200" b="1" dirty="0">
                <a:solidFill>
                  <a:schemeClr val="accent2">
                    <a:lumMod val="50000"/>
                  </a:schemeClr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Билим берүү программаларын лицензиялоо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02A818A-0DCA-42B8-A7FF-90768E24C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446" y="816637"/>
            <a:ext cx="10052065" cy="154512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ky-KG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 Билим бер</a:t>
            </a:r>
            <a:r>
              <a:rPr lang="ky-KG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үү</a:t>
            </a:r>
            <a:r>
              <a:rPr lang="ky-KG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жана илим министрлигинин 2022-жылдын 19-августундагы № 1605/1 буйругуна ылайык КМТУда болгон бардык лицензиялардан  </a:t>
            </a:r>
            <a:r>
              <a:rPr lang="ky-KG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студенттердин чектүү санын алып салууга жана</a:t>
            </a:r>
            <a:r>
              <a:rPr lang="ky-KG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y-KG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окшош багыттарды жана адистиктерди эске алуу менен лицензияларды 2024- жылдын октябрь айында </a:t>
            </a:r>
            <a:r>
              <a:rPr lang="ky-KG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кайра чыгарылды: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Franklin Gothic Demi" panose="020B07030201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2E674113-4B83-4ABC-81E9-72B56259AE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674" y="2364258"/>
            <a:ext cx="10193542" cy="428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348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471873C-4145-4EB5-9AFB-DEE8A3D95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2" y="0"/>
            <a:ext cx="8596668" cy="1320800"/>
          </a:xfrm>
        </p:spPr>
        <p:txBody>
          <a:bodyPr>
            <a:normAutofit/>
          </a:bodyPr>
          <a:lstStyle/>
          <a:p>
            <a:r>
              <a:rPr lang="ky-KG" sz="3200" b="1" dirty="0">
                <a:solidFill>
                  <a:schemeClr val="accent2">
                    <a:lumMod val="50000"/>
                  </a:schemeClr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Окшош билим берүү багыттары: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542514"/>
              </p:ext>
            </p:extLst>
          </p:nvPr>
        </p:nvGraphicFramePr>
        <p:xfrm>
          <a:off x="0" y="581889"/>
          <a:ext cx="12192000" cy="6316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8541">
                  <a:extLst>
                    <a:ext uri="{9D8B030D-6E8A-4147-A177-3AD203B41FA5}">
                      <a16:colId xmlns="" xmlns:a16="http://schemas.microsoft.com/office/drawing/2014/main" val="1193134637"/>
                    </a:ext>
                  </a:extLst>
                </a:gridCol>
                <a:gridCol w="2331308">
                  <a:extLst>
                    <a:ext uri="{9D8B030D-6E8A-4147-A177-3AD203B41FA5}">
                      <a16:colId xmlns="" xmlns:a16="http://schemas.microsoft.com/office/drawing/2014/main" val="2215134653"/>
                    </a:ext>
                  </a:extLst>
                </a:gridCol>
                <a:gridCol w="8872151">
                  <a:extLst>
                    <a:ext uri="{9D8B030D-6E8A-4147-A177-3AD203B41FA5}">
                      <a16:colId xmlns="" xmlns:a16="http://schemas.microsoft.com/office/drawing/2014/main" val="1061957"/>
                    </a:ext>
                  </a:extLst>
                </a:gridCol>
              </a:tblGrid>
              <a:tr h="3094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510200</a:t>
                      </a:r>
                      <a:endParaRPr lang="ru-RU" sz="20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Колдонмо математика жана информатика</a:t>
                      </a:r>
                      <a:endParaRPr lang="ru-RU" sz="20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extLst>
                  <a:ext uri="{0D108BD9-81ED-4DB2-BD59-A6C34878D82A}">
                    <a16:rowId xmlns="" xmlns:a16="http://schemas.microsoft.com/office/drawing/2014/main" val="3403416467"/>
                  </a:ext>
                </a:extLst>
              </a:tr>
              <a:tr h="3094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570700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Костюм жана текстиль искусствосу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extLst>
                  <a:ext uri="{0D108BD9-81ED-4DB2-BD59-A6C34878D82A}">
                    <a16:rowId xmlns="" xmlns:a16="http://schemas.microsoft.com/office/drawing/2014/main" val="434161540"/>
                  </a:ext>
                </a:extLst>
              </a:tr>
              <a:tr h="3094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580100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extLst>
                  <a:ext uri="{0D108BD9-81ED-4DB2-BD59-A6C34878D82A}">
                    <a16:rowId xmlns="" xmlns:a16="http://schemas.microsoft.com/office/drawing/2014/main" val="1892827422"/>
                  </a:ext>
                </a:extLst>
              </a:tr>
              <a:tr h="40155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580200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</a:t>
                      </a:r>
                    </a:p>
                  </a:txBody>
                  <a:tcPr marL="15463" marR="15463" marT="0" marB="0"/>
                </a:tc>
                <a:extLst>
                  <a:ext uri="{0D108BD9-81ED-4DB2-BD59-A6C34878D82A}">
                    <a16:rowId xmlns="" xmlns:a16="http://schemas.microsoft.com/office/drawing/2014/main" val="1185998163"/>
                  </a:ext>
                </a:extLst>
              </a:tr>
              <a:tr h="3094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580500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Бизнес-информатика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extLst>
                  <a:ext uri="{0D108BD9-81ED-4DB2-BD59-A6C34878D82A}">
                    <a16:rowId xmlns="" xmlns:a16="http://schemas.microsoft.com/office/drawing/2014/main" val="3761838864"/>
                  </a:ext>
                </a:extLst>
              </a:tr>
              <a:tr h="3094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580600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Логистика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extLst>
                  <a:ext uri="{0D108BD9-81ED-4DB2-BD59-A6C34878D82A}">
                    <a16:rowId xmlns="" xmlns:a16="http://schemas.microsoft.com/office/drawing/2014/main" val="3849702942"/>
                  </a:ext>
                </a:extLst>
              </a:tr>
              <a:tr h="3094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590100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Маалыматтык коопсуздук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extLst>
                  <a:ext uri="{0D108BD9-81ED-4DB2-BD59-A6C34878D82A}">
                    <a16:rowId xmlns="" xmlns:a16="http://schemas.microsoft.com/office/drawing/2014/main" val="1854482495"/>
                  </a:ext>
                </a:extLst>
              </a:tr>
              <a:tr h="3094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640200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 энергетикасы жана электротехника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extLst>
                  <a:ext uri="{0D108BD9-81ED-4DB2-BD59-A6C34878D82A}">
                    <a16:rowId xmlns="" xmlns:a16="http://schemas.microsoft.com/office/drawing/2014/main" val="2928088592"/>
                  </a:ext>
                </a:extLst>
              </a:tr>
              <a:tr h="3094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650400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Технологиялык машиналар жана жабдуулар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extLst>
                  <a:ext uri="{0D108BD9-81ED-4DB2-BD59-A6C34878D82A}">
                    <a16:rowId xmlns="" xmlns:a16="http://schemas.microsoft.com/office/drawing/2014/main" val="2973406005"/>
                  </a:ext>
                </a:extLst>
              </a:tr>
              <a:tr h="36446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670200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Транспорттук жана технологиялык машиналарды,комплекстерди пайдалануу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extLst>
                  <a:ext uri="{0D108BD9-81ED-4DB2-BD59-A6C34878D82A}">
                    <a16:rowId xmlns="" xmlns:a16="http://schemas.microsoft.com/office/drawing/2014/main" val="3264819005"/>
                  </a:ext>
                </a:extLst>
              </a:tr>
              <a:tr h="3094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670300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Транспорттук процесстердин технологиясы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extLst>
                  <a:ext uri="{0D108BD9-81ED-4DB2-BD59-A6C34878D82A}">
                    <a16:rowId xmlns="" xmlns:a16="http://schemas.microsoft.com/office/drawing/2014/main" val="3321157551"/>
                  </a:ext>
                </a:extLst>
              </a:tr>
              <a:tr h="3094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710100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жана эсептөө техникасы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extLst>
                  <a:ext uri="{0D108BD9-81ED-4DB2-BD59-A6C34878D82A}">
                    <a16:rowId xmlns="" xmlns:a16="http://schemas.microsoft.com/office/drawing/2014/main" val="2991432215"/>
                  </a:ext>
                </a:extLst>
              </a:tr>
              <a:tr h="3094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710200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Маалыматтык системалар жана технологиялар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extLst>
                  <a:ext uri="{0D108BD9-81ED-4DB2-BD59-A6C34878D82A}">
                    <a16:rowId xmlns="" xmlns:a16="http://schemas.microsoft.com/office/drawing/2014/main" val="1507075770"/>
                  </a:ext>
                </a:extLst>
              </a:tr>
              <a:tr h="3094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710400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Программалык инженерия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extLst>
                  <a:ext uri="{0D108BD9-81ED-4DB2-BD59-A6C34878D82A}">
                    <a16:rowId xmlns="" xmlns:a16="http://schemas.microsoft.com/office/drawing/2014/main" val="1863994193"/>
                  </a:ext>
                </a:extLst>
              </a:tr>
              <a:tr h="36222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740700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Жеңил</a:t>
                      </a: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өнөр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жай буюмдарынын технологиясы жана конструкциялоо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extLst>
                  <a:ext uri="{0D108BD9-81ED-4DB2-BD59-A6C34878D82A}">
                    <a16:rowId xmlns="" xmlns:a16="http://schemas.microsoft.com/office/drawing/2014/main" val="3149559968"/>
                  </a:ext>
                </a:extLst>
              </a:tr>
              <a:tr h="30949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760300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Техносфералык коопсуздук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extLst>
                  <a:ext uri="{0D108BD9-81ED-4DB2-BD59-A6C34878D82A}">
                    <a16:rowId xmlns="" xmlns:a16="http://schemas.microsoft.com/office/drawing/2014/main" val="2210757424"/>
                  </a:ext>
                </a:extLst>
              </a:tr>
              <a:tr h="63102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Инд.</a:t>
                      </a:r>
                      <a:r>
                        <a:rPr lang="ky-KG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окуу планы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Саламаттыкты сактоодогу информатика жана биомедициналык инженерия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3" marR="15463" marT="0" marB="0"/>
                </a:tc>
                <a:extLst>
                  <a:ext uri="{0D108BD9-81ED-4DB2-BD59-A6C34878D82A}">
                    <a16:rowId xmlns="" xmlns:a16="http://schemas.microsoft.com/office/drawing/2014/main" val="3490973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252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626474"/>
              </p:ext>
            </p:extLst>
          </p:nvPr>
        </p:nvGraphicFramePr>
        <p:xfrm>
          <a:off x="0" y="58880"/>
          <a:ext cx="12192000" cy="679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9056">
                  <a:extLst>
                    <a:ext uri="{9D8B030D-6E8A-4147-A177-3AD203B41FA5}">
                      <a16:colId xmlns="" xmlns:a16="http://schemas.microsoft.com/office/drawing/2014/main" val="2732206640"/>
                    </a:ext>
                  </a:extLst>
                </a:gridCol>
                <a:gridCol w="2243102"/>
                <a:gridCol w="9119842">
                  <a:extLst>
                    <a:ext uri="{9D8B030D-6E8A-4147-A177-3AD203B41FA5}">
                      <a16:colId xmlns="" xmlns:a16="http://schemas.microsoft.com/office/drawing/2014/main" val="1304553"/>
                    </a:ext>
                  </a:extLst>
                </a:gridCol>
              </a:tblGrid>
              <a:tr h="222011">
                <a:tc gridSpan="3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Franklin Gothic Demi Cond" panose="020B0706030402020204" pitchFamily="34" charset="0"/>
                          <a:cs typeface="Times New Roman" panose="02020603050405020304" pitchFamily="18" charset="0"/>
                        </a:rPr>
                        <a:t>Магистр</a:t>
                      </a:r>
                      <a:endParaRPr lang="ru-RU" sz="1800" dirty="0">
                        <a:effectLst/>
                        <a:latin typeface="Franklin Gothic Demi Cond" panose="020B07060304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1153954"/>
                  </a:ext>
                </a:extLst>
              </a:tr>
              <a:tr h="3903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510200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Колдонмо математика жана информатика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extLst>
                  <a:ext uri="{0D108BD9-81ED-4DB2-BD59-A6C34878D82A}">
                    <a16:rowId xmlns="" xmlns:a16="http://schemas.microsoft.com/office/drawing/2014/main" val="2615128603"/>
                  </a:ext>
                </a:extLst>
              </a:tr>
              <a:tr h="3903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570700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Костюм жана текстиль искусствосу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extLst>
                  <a:ext uri="{0D108BD9-81ED-4DB2-BD59-A6C34878D82A}">
                    <a16:rowId xmlns="" xmlns:a16="http://schemas.microsoft.com/office/drawing/2014/main" val="2436990442"/>
                  </a:ext>
                </a:extLst>
              </a:tr>
              <a:tr h="3903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580100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extLst>
                  <a:ext uri="{0D108BD9-81ED-4DB2-BD59-A6C34878D82A}">
                    <a16:rowId xmlns="" xmlns:a16="http://schemas.microsoft.com/office/drawing/2014/main" val="1932879842"/>
                  </a:ext>
                </a:extLst>
              </a:tr>
              <a:tr h="3903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580200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extLst>
                  <a:ext uri="{0D108BD9-81ED-4DB2-BD59-A6C34878D82A}">
                    <a16:rowId xmlns="" xmlns:a16="http://schemas.microsoft.com/office/drawing/2014/main" val="4073174080"/>
                  </a:ext>
                </a:extLst>
              </a:tr>
              <a:tr h="3903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590100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Маалыматтык коопсуздук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extLst>
                  <a:ext uri="{0D108BD9-81ED-4DB2-BD59-A6C34878D82A}">
                    <a16:rowId xmlns="" xmlns:a16="http://schemas.microsoft.com/office/drawing/2014/main" val="1121011422"/>
                  </a:ext>
                </a:extLst>
              </a:tr>
              <a:tr h="3903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640200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 энергетикасы жана электротехника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extLst>
                  <a:ext uri="{0D108BD9-81ED-4DB2-BD59-A6C34878D82A}">
                    <a16:rowId xmlns="" xmlns:a16="http://schemas.microsoft.com/office/drawing/2014/main" val="2300652987"/>
                  </a:ext>
                </a:extLst>
              </a:tr>
              <a:tr h="3903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650400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Технологиялык машиналар жана жабдуулар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extLst>
                  <a:ext uri="{0D108BD9-81ED-4DB2-BD59-A6C34878D82A}">
                    <a16:rowId xmlns="" xmlns:a16="http://schemas.microsoft.com/office/drawing/2014/main" val="2215823174"/>
                  </a:ext>
                </a:extLst>
              </a:tr>
              <a:tr h="40246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670200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Транспорттук жана технологиялык машиналарды,комплекстерди пайдалануу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extLst>
                  <a:ext uri="{0D108BD9-81ED-4DB2-BD59-A6C34878D82A}">
                    <a16:rowId xmlns="" xmlns:a16="http://schemas.microsoft.com/office/drawing/2014/main" val="2870794367"/>
                  </a:ext>
                </a:extLst>
              </a:tr>
              <a:tr h="39030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670300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Транспорттук процесстердин технологиясы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extLst>
                  <a:ext uri="{0D108BD9-81ED-4DB2-BD59-A6C34878D82A}">
                    <a16:rowId xmlns="" xmlns:a16="http://schemas.microsoft.com/office/drawing/2014/main" val="2555457793"/>
                  </a:ext>
                </a:extLst>
              </a:tr>
              <a:tr h="40246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710100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жана эсепт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өө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техникасы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extLst>
                  <a:ext uri="{0D108BD9-81ED-4DB2-BD59-A6C34878D82A}">
                    <a16:rowId xmlns="" xmlns:a16="http://schemas.microsoft.com/office/drawing/2014/main" val="3799770355"/>
                  </a:ext>
                </a:extLst>
              </a:tr>
              <a:tr h="40246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710200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Маалыматтык системалар жана технологиялар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extLst>
                  <a:ext uri="{0D108BD9-81ED-4DB2-BD59-A6C34878D82A}">
                    <a16:rowId xmlns="" xmlns:a16="http://schemas.microsoft.com/office/drawing/2014/main" val="223215834"/>
                  </a:ext>
                </a:extLst>
              </a:tr>
              <a:tr h="40246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710400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Программалык инженерия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extLst>
                  <a:ext uri="{0D108BD9-81ED-4DB2-BD59-A6C34878D82A}">
                    <a16:rowId xmlns="" xmlns:a16="http://schemas.microsoft.com/office/drawing/2014/main" val="1159474576"/>
                  </a:ext>
                </a:extLst>
              </a:tr>
              <a:tr h="40246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760300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Техносфералык коопсуздук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extLst>
                  <a:ext uri="{0D108BD9-81ED-4DB2-BD59-A6C34878D82A}">
                    <a16:rowId xmlns="" xmlns:a16="http://schemas.microsoft.com/office/drawing/2014/main" val="418538342"/>
                  </a:ext>
                </a:extLst>
              </a:tr>
              <a:tr h="201234">
                <a:tc gridSpan="3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PhD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82477590"/>
                  </a:ext>
                </a:extLst>
              </a:tr>
              <a:tr h="40246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710100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Компьютердик жана маалыматтык технологиялар </a:t>
                      </a:r>
                      <a:r>
                        <a:rPr lang="ky-KG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PhD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/доктор</a:t>
                      </a:r>
                      <a:r>
                        <a:rPr lang="ky-KG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профилдер</a:t>
                      </a:r>
                      <a:r>
                        <a:rPr lang="ky-KG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боюнча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extLst>
                  <a:ext uri="{0D108BD9-81ED-4DB2-BD59-A6C34878D82A}">
                    <a16:rowId xmlns="" xmlns:a16="http://schemas.microsoft.com/office/drawing/2014/main" val="2036478239"/>
                  </a:ext>
                </a:extLst>
              </a:tr>
              <a:tr h="18446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ОКББ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52067809"/>
                  </a:ext>
                </a:extLst>
              </a:tr>
              <a:tr h="20123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y-KG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120101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Колдонмо геодезия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40" marR="51340" marT="0" marB="0"/>
                </a:tc>
                <a:extLst>
                  <a:ext uri="{0D108BD9-81ED-4DB2-BD59-A6C34878D82A}">
                    <a16:rowId xmlns="" xmlns:a16="http://schemas.microsoft.com/office/drawing/2014/main" val="1280769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491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DC9DE62-4033-4787-98C7-79DB69000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941" y="156238"/>
            <a:ext cx="9984259" cy="815827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y-KG" sz="2700" b="1" dirty="0">
                <a:solidFill>
                  <a:schemeClr val="accent2">
                    <a:lumMod val="50000"/>
                  </a:schemeClr>
                </a:solidFill>
                <a:latin typeface="Franklin Gothic Demi" panose="020B0703020102020204" pitchFamily="34" charset="0"/>
                <a:cs typeface="Times New Roman" panose="02020603050405020304" pitchFamily="18" charset="0"/>
              </a:rPr>
              <a:t>КР Билим берүү жана илим министрлигинин 2023 – жылдын 15 – февралындагы №173/1 буйругунун негизинде</a:t>
            </a:r>
            <a:r>
              <a:rPr lang="ky-KG" sz="2700" b="1" dirty="0" smtClean="0">
                <a:solidFill>
                  <a:schemeClr val="accent2">
                    <a:lumMod val="50000"/>
                  </a:schemeClr>
                </a:solidFill>
                <a:latin typeface="Franklin Gothic Demi" panose="020B0703020102020204" pitchFamily="34" charset="0"/>
              </a:rPr>
              <a:t>:</a:t>
            </a:r>
            <a:br>
              <a:rPr lang="ky-KG" sz="2700" b="1" dirty="0" smtClean="0">
                <a:solidFill>
                  <a:schemeClr val="accent2">
                    <a:lumMod val="50000"/>
                  </a:schemeClr>
                </a:solidFill>
                <a:latin typeface="Franklin Gothic Demi" panose="020B0703020102020204" pitchFamily="34" charset="0"/>
              </a:rPr>
            </a:br>
            <a:r>
              <a:rPr lang="ky-KG" sz="2700" b="1" dirty="0">
                <a:solidFill>
                  <a:schemeClr val="accent2">
                    <a:lumMod val="50000"/>
                  </a:schemeClr>
                </a:solidFill>
                <a:latin typeface="Franklin Gothic Demi" panose="020B0703020102020204" pitchFamily="34" charset="0"/>
              </a:rPr>
              <a:t/>
            </a:r>
            <a:br>
              <a:rPr lang="ky-KG" sz="2700" b="1" dirty="0">
                <a:solidFill>
                  <a:schemeClr val="accent2">
                    <a:lumMod val="50000"/>
                  </a:schemeClr>
                </a:solidFill>
                <a:latin typeface="Franklin Gothic Demi" panose="020B0703020102020204" pitchFamily="34" charset="0"/>
              </a:rPr>
            </a:br>
            <a:r>
              <a:rPr lang="ru-RU" sz="2700" b="1" dirty="0">
                <a:latin typeface="Franklin Gothic Demi" panose="020B0703020102020204" pitchFamily="34" charset="0"/>
              </a:rPr>
              <a:t/>
            </a:r>
            <a:br>
              <a:rPr lang="ru-RU" sz="2700" b="1" dirty="0">
                <a:latin typeface="Franklin Gothic Demi" panose="020B0703020102020204" pitchFamily="34" charset="0"/>
              </a:rPr>
            </a:br>
            <a:endParaRPr lang="ru-RU" sz="2700" b="1" dirty="0">
              <a:latin typeface="Franklin Gothic Demi" panose="020B07030201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81B2CE0-DADB-497C-B2F6-98AF58C5B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941" y="1293341"/>
            <a:ext cx="9435232" cy="4812836"/>
          </a:xfrm>
        </p:spPr>
        <p:txBody>
          <a:bodyPr>
            <a:normAutofit fontScale="92500"/>
          </a:bodyPr>
          <a:lstStyle/>
          <a:p>
            <a:pPr lvl="0"/>
            <a:r>
              <a:rPr lang="ky-KG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КМТУнун -  (башкы ЖОЖ) ЖКББ - № D2019-0038, 2019 – ж. 26- </a:t>
            </a:r>
            <a:r>
              <a:rPr lang="ky-KG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июлунда </a:t>
            </a:r>
            <a:r>
              <a:rPr lang="ky-KG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(ЖКББ), мөөнөтсүз:  68- бакалавр , 50- магистр, 9 – адистик боюнча;</a:t>
            </a:r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y-KG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№G2021-0008, 2021 – ж. 28- </a:t>
            </a:r>
            <a:r>
              <a:rPr lang="ky-KG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июлунда </a:t>
            </a:r>
            <a:r>
              <a:rPr lang="ky-KG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(PhD)(ЖОЖКББ), мөөнөтсүз, 10 – PhD философия доктору (тармак боюнча);</a:t>
            </a:r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y-KG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С023-0005, 2023 – ж</a:t>
            </a:r>
            <a:r>
              <a:rPr lang="ky-KG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y-KG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15- февралында (ОКББ), мөөнөтсүз 47- орто кесиптик билим берүү(ОКББ);</a:t>
            </a:r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y-KG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№Е2018-0049, 2018 – ж. 28- </a:t>
            </a:r>
            <a:r>
              <a:rPr lang="ky-KG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декабрында </a:t>
            </a:r>
            <a:r>
              <a:rPr lang="ky-KG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(КББ), мөөнөтсүз Кошумча билим берүү(КББ) – 69;</a:t>
            </a:r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y-KG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I2022-00051, 2022 – ж. 15- августунда (ККББ) мөөнөтсүз кошумча кесиптик билим берүү(ККББ)-4 </a:t>
            </a:r>
            <a:r>
              <a:rPr lang="ky-KG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багыты </a:t>
            </a:r>
            <a:r>
              <a:rPr lang="ky-KG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боюнча;</a:t>
            </a:r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 Раззаков атындагы КМТУнун Политехникалык колледжи - </a:t>
            </a:r>
            <a:r>
              <a:rPr lang="ky-KG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С2019-0076 (ОКБ</a:t>
            </a:r>
            <a:r>
              <a:rPr lang="ky-KG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–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адистик боюнча </a:t>
            </a:r>
            <a:r>
              <a:rPr lang="ky-KG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лицензиялары берилди</a:t>
            </a:r>
            <a:r>
              <a:rPr lang="ky-KG" sz="2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ky-KG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ky-KG" sz="24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ky-KG" sz="2400" dirty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 smtClean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 smtClean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 smtClean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 smtClean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 smtClean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 smtClean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 smtClean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ru-RU" sz="2400" dirty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endParaRPr lang="ru-RU" dirty="0"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230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DC9DE62-4033-4787-98C7-79DB69000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941" y="156238"/>
            <a:ext cx="9984259" cy="815827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y-KG" sz="2200" dirty="0" smtClean="0">
                <a:solidFill>
                  <a:schemeClr val="accent2">
                    <a:lumMod val="50000"/>
                  </a:schemeClr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Анын ичинде:</a:t>
            </a:r>
            <a:r>
              <a:rPr lang="ru-RU" sz="2200" dirty="0">
                <a:latin typeface="Franklin Gothic Demi Cond" panose="020B0706030402020204" pitchFamily="34" charset="0"/>
              </a:rPr>
              <a:t/>
            </a:r>
            <a:br>
              <a:rPr lang="ru-RU" sz="2200" dirty="0">
                <a:latin typeface="Franklin Gothic Demi Cond" panose="020B0706030402020204" pitchFamily="34" charset="0"/>
              </a:rPr>
            </a:br>
            <a:endParaRPr lang="ru-RU" sz="2200" dirty="0">
              <a:latin typeface="Franklin Gothic Demi Cond" panose="020B07060304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81B2CE0-DADB-497C-B2F6-98AF58C5B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883" y="897777"/>
            <a:ext cx="9578290" cy="5208400"/>
          </a:xfrm>
        </p:spPr>
        <p:txBody>
          <a:bodyPr>
            <a:normAutofit lnSpcReduction="100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Токмок ш. филиалы: ЖКББ -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019-0038/01 (15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бакалавр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багыты боюнча); ОКБ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С2019-0076/03 (5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адистик боюнча)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мөөнөтсүз,1- кошумча билим берүү (КББ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Кара-Балта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ш. филиалы: ЖКББ -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2019-0038/05 (9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-бакалавр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багыты боюнча)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мөөнөтсүз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ОКБ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С2019-0076/02 (9 адистик боюнча).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Кызыл-Кыя ш. филиалы: ЖКББ -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2019-0038/04 (19-бакалавр багыты жана 1- адистик боюнча)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мөөнөтсүз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Кара-К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 ш. филиалы: ЖКББ -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2019-0038/03 (7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бакалавр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багыты боюнча) 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мөөнөтсүз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ОКБ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№ С2019-0076/01 (14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адистик боюнча).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2024-жылдын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май айын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ын аягында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ББСБ тарабынан ишке ашырылып жаткан билим бер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үү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программалары боюнча лицензиялык ченемдерди аткаруунун ички мониторинги ж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рг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 пландаштырылууда.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ky-KG" sz="2400" dirty="0" smtClean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 smtClean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 smtClean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 smtClean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 smtClean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 smtClean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 smtClean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 smtClean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ky-KG" sz="2400" dirty="0" smtClean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pPr lvl="0"/>
            <a:endParaRPr lang="ru-RU" sz="2400" dirty="0">
              <a:solidFill>
                <a:schemeClr val="bg2">
                  <a:lumMod val="10000"/>
                </a:schemeClr>
              </a:solidFill>
              <a:latin typeface="Franklin Gothic Demi" panose="020B0703020102020204" pitchFamily="34" charset="0"/>
              <a:cs typeface="Times New Roman" panose="02020603050405020304" pitchFamily="18" charset="0"/>
            </a:endParaRPr>
          </a:p>
          <a:p>
            <a:endParaRPr lang="ru-RU" dirty="0"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730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C8D6C9A-86EA-4C89-8076-EC639C910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312" y="156238"/>
            <a:ext cx="8968690" cy="1320800"/>
          </a:xfrm>
        </p:spPr>
        <p:txBody>
          <a:bodyPr>
            <a:normAutofit fontScale="90000"/>
          </a:bodyPr>
          <a:lstStyle/>
          <a:p>
            <a:r>
              <a:rPr lang="ky-KG" sz="2700" b="1" dirty="0">
                <a:solidFill>
                  <a:schemeClr val="accent2">
                    <a:lumMod val="50000"/>
                  </a:schemeClr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КМТУнун билим берүүнүн сапатын камсыз кылуунун ички системасы</a:t>
            </a:r>
            <a:r>
              <a:rPr lang="ky-KG" sz="2700" dirty="0">
                <a:solidFill>
                  <a:schemeClr val="accent2">
                    <a:lumMod val="50000"/>
                  </a:schemeClr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 </a:t>
            </a:r>
            <a:r>
              <a:rPr lang="ky-KG" sz="2700" b="1" dirty="0">
                <a:solidFill>
                  <a:schemeClr val="accent2">
                    <a:lumMod val="50000"/>
                  </a:schemeClr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(ББСКК).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AFAF6AB-D35E-49CA-954E-6B16DB2A2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554" y="1004426"/>
            <a:ext cx="10864713" cy="4986420"/>
          </a:xfrm>
        </p:spPr>
        <p:txBody>
          <a:bodyPr>
            <a:normAutofit/>
          </a:bodyPr>
          <a:lstStyle/>
          <a:p>
            <a:r>
              <a:rPr lang="ru-RU" sz="2400" dirty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КМТУнун сайтында аккредитацияга даярдык жана сапат системасы боюнча керектүү документтер жайгаштырылган.</a:t>
            </a:r>
          </a:p>
          <a:p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«КМТУда сапатты камсыздоо системасынын аудити жөнүндө” жобого ылайык, сапатты камсыз кылуунун ички системасы түзүмдүк бөлүмдөрдүн ишинин бардык түрлөрүнө мониторингди жыл сайын баалоону камтыйт, анын ичинде аудитордук фонд дагы </a:t>
            </a:r>
            <a:r>
              <a:rPr lang="ky-K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бар.</a:t>
            </a:r>
            <a:endParaRPr lang="ky-K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2023-жылдын 2- февралында КМТУнун жана филиалдарынын (Кара-Балта, Кызыл-Кыя, Кара-Куль) имараттарынын, окуу жайларынын, окуу корпустарынын коомдук жайларынын жана жатаканаларынын санитардык-гигиеналык нормалардын сакталышына, өрт коопсуздугуна, жабдууларга, студенттерге, ПОК жана алардын жашоо шарттары менен камсыз болушуна мониторинг жүргүзүү уюштурулду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682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AFAF6AB-D35E-49CA-954E-6B16DB2A2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932" y="979713"/>
            <a:ext cx="9258819" cy="4986420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КМТУнун сайтында аккредитацияга даярдык жана сапат системасы боюнча керектүү документтер жайгаштырылган.</a:t>
            </a:r>
          </a:p>
          <a:p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«КМТУда сапатты камсыздоо системасынын аудити жөнүндө” жобого ылайык, сапатты камсыз кылуунун ички системасы түзүмдүк бөлүмдөрдүн ишинин бардык түрлөрүнө мониторингди жыл сайын баалоону камтыйт, анын ичинде аудитордук фонд дагы бар</a:t>
            </a:r>
          </a:p>
          <a:p>
            <a:r>
              <a:rPr lang="ky-K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2023-жылдын 2- февралында КМТУнун жана филиалдарынын (Кара-Балта, Кызыл-Кыя, Кара-Куль) имараттарынын, окуу жайларынын, окуу корпустарынын коомдук жайларынын жана жатаканаларынын санитардык-гигиеналык нормалардын сакталышына, өрт коопсуздугуна, жабдууларга, студенттерге, ПОК жана алардын жашоо шарттары менен камсыз болушуна мониторинг жүргүзүү уюштурулду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69028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3280</TotalTime>
  <Words>1542</Words>
  <Application>Microsoft Office PowerPoint</Application>
  <PresentationFormat>Широкоэкранный</PresentationFormat>
  <Paragraphs>200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Calibri</vt:lpstr>
      <vt:lpstr>Franklin Gothic Demi</vt:lpstr>
      <vt:lpstr>Franklin Gothic Demi Cond</vt:lpstr>
      <vt:lpstr>Georgia</vt:lpstr>
      <vt:lpstr>Times New Roman</vt:lpstr>
      <vt:lpstr>Trebuchet MS</vt:lpstr>
      <vt:lpstr>Wingdings 3</vt:lpstr>
      <vt:lpstr>Аспект</vt:lpstr>
      <vt:lpstr>«И. И.Раззаков атындагы Кыргыз мамлекеттик техникалык университетинде билимдин сапатынын методдорун камсыздоону ишке ашыруу тууралуу     </vt:lpstr>
      <vt:lpstr>Билим берүүнүн сапатын камсыз кылуу үчүн негизги  багыттар:  </vt:lpstr>
      <vt:lpstr>Билим берүү программаларын лицензиялоо</vt:lpstr>
      <vt:lpstr>Окшош билим берүү багыттары:</vt:lpstr>
      <vt:lpstr>Презентация PowerPoint</vt:lpstr>
      <vt:lpstr> КР Билим берүү жана илим министрлигинин 2023 – жылдын 15 – февралындагы №173/1 буйругунун негизинде:   </vt:lpstr>
      <vt:lpstr> Анын ичинде: </vt:lpstr>
      <vt:lpstr>КМТУнун билим берүүнүн сапатын камсыз кылуунун ички системасы (ББСКК).  </vt:lpstr>
      <vt:lpstr>Презентация PowerPoint</vt:lpstr>
      <vt:lpstr>2023-2024-окуу жылында КМТУ QS Asia University Rankings 2024 рейтингинде эң мыкты TOP - 400  Азия университеттердин  катарына кирди. Азыркы учурда QS Asia University Rankings  рейтингине керектүү  талдоо жана жалпыланган  статистика киргизилди:  </vt:lpstr>
      <vt:lpstr>Презентация PowerPoint</vt:lpstr>
      <vt:lpstr>Профессордук –окутуучулук курамынын ишмердигин материалдык жана моралдык жактан кызыктыруу системасын жакшыртуу боюча иш чаралар</vt:lpstr>
      <vt:lpstr>Билим берүү программаларын аккредитациялоо.</vt:lpstr>
      <vt:lpstr>Социалдык сурамжылоону уюштуруу жана өткөрүү. </vt:lpstr>
      <vt:lpstr>Презентация PowerPoint</vt:lpstr>
      <vt:lpstr>Көңүл бурганыңыздар үчүн  чоң ырахмат!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D.O.K</cp:lastModifiedBy>
  <cp:revision>173</cp:revision>
  <cp:lastPrinted>2023-11-15T03:38:03Z</cp:lastPrinted>
  <dcterms:created xsi:type="dcterms:W3CDTF">2023-10-09T06:04:19Z</dcterms:created>
  <dcterms:modified xsi:type="dcterms:W3CDTF">2024-12-20T14:03:20Z</dcterms:modified>
</cp:coreProperties>
</file>