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92" r:id="rId3"/>
    <p:sldId id="293" r:id="rId4"/>
    <p:sldId id="295" r:id="rId5"/>
    <p:sldId id="264" r:id="rId6"/>
    <p:sldId id="318" r:id="rId7"/>
    <p:sldId id="320" r:id="rId8"/>
    <p:sldId id="321" r:id="rId9"/>
    <p:sldId id="319" r:id="rId10"/>
    <p:sldId id="323" r:id="rId11"/>
    <p:sldId id="296" r:id="rId12"/>
    <p:sldId id="297" r:id="rId13"/>
    <p:sldId id="285" r:id="rId14"/>
    <p:sldId id="317" r:id="rId15"/>
    <p:sldId id="266" r:id="rId16"/>
    <p:sldId id="267" r:id="rId17"/>
    <p:sldId id="268" r:id="rId18"/>
    <p:sldId id="315" r:id="rId19"/>
    <p:sldId id="314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24">
          <p15:clr>
            <a:srgbClr val="A4A3A4"/>
          </p15:clr>
        </p15:guide>
        <p15:guide id="2" pos="3808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hIp3W/RoOYUYushcfJ1+XfiMXu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97"/>
      </p:cViewPr>
      <p:guideLst>
        <p:guide orient="horz" pos="2124"/>
        <p:guide pos="38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:notes"/>
          <p:cNvSpPr txBox="1">
            <a:spLocks noGrp="1"/>
          </p:cNvSpPr>
          <p:nvPr>
            <p:ph type="body" idx="1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3871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:notes"/>
          <p:cNvSpPr txBox="1">
            <a:spLocks noGrp="1"/>
          </p:cNvSpPr>
          <p:nvPr>
            <p:ph type="body" idx="1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3790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d92439648b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d92439648b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4489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d92439648b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d92439648b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757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1303be3818b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1303be3818b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016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9" name="Google Shape;113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1390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68770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3"/>
          <p:cNvSpPr txBox="1">
            <a:spLocks noGrp="1"/>
          </p:cNvSpPr>
          <p:nvPr>
            <p:ph type="subTitle" idx="1"/>
          </p:nvPr>
        </p:nvSpPr>
        <p:spPr>
          <a:xfrm>
            <a:off x="2478133" y="2266733"/>
            <a:ext cx="30316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title"/>
          </p:nvPr>
        </p:nvSpPr>
        <p:spPr>
          <a:xfrm>
            <a:off x="2478151" y="1836600"/>
            <a:ext cx="30316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 sz="2667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title" idx="2" hasCustomPrompt="1"/>
          </p:nvPr>
        </p:nvSpPr>
        <p:spPr>
          <a:xfrm>
            <a:off x="1429367" y="1863157"/>
            <a:ext cx="856800" cy="9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3"/>
          </p:nvPr>
        </p:nvSpPr>
        <p:spPr>
          <a:xfrm>
            <a:off x="2478133" y="3666800"/>
            <a:ext cx="30316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title" idx="4"/>
          </p:nvPr>
        </p:nvSpPr>
        <p:spPr>
          <a:xfrm>
            <a:off x="2478151" y="3236667"/>
            <a:ext cx="30316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 sz="2667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5" hasCustomPrompt="1"/>
          </p:nvPr>
        </p:nvSpPr>
        <p:spPr>
          <a:xfrm>
            <a:off x="1429367" y="3284569"/>
            <a:ext cx="856800" cy="9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6"/>
          </p:nvPr>
        </p:nvSpPr>
        <p:spPr>
          <a:xfrm>
            <a:off x="2478133" y="5085733"/>
            <a:ext cx="30316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7"/>
          </p:nvPr>
        </p:nvSpPr>
        <p:spPr>
          <a:xfrm>
            <a:off x="2478151" y="4655600"/>
            <a:ext cx="30316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 sz="2667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8" hasCustomPrompt="1"/>
          </p:nvPr>
        </p:nvSpPr>
        <p:spPr>
          <a:xfrm>
            <a:off x="1429367" y="4693569"/>
            <a:ext cx="856800" cy="9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subTitle" idx="9"/>
          </p:nvPr>
        </p:nvSpPr>
        <p:spPr>
          <a:xfrm>
            <a:off x="7203833" y="2266733"/>
            <a:ext cx="30316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13"/>
          </p:nvPr>
        </p:nvSpPr>
        <p:spPr>
          <a:xfrm>
            <a:off x="7203847" y="1836600"/>
            <a:ext cx="30316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 sz="2667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14" hasCustomPrompt="1"/>
          </p:nvPr>
        </p:nvSpPr>
        <p:spPr>
          <a:xfrm>
            <a:off x="6155033" y="1863157"/>
            <a:ext cx="856800" cy="9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15"/>
          </p:nvPr>
        </p:nvSpPr>
        <p:spPr>
          <a:xfrm>
            <a:off x="7203833" y="3666800"/>
            <a:ext cx="30316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 idx="16"/>
          </p:nvPr>
        </p:nvSpPr>
        <p:spPr>
          <a:xfrm>
            <a:off x="7203847" y="3236667"/>
            <a:ext cx="30316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 sz="2667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7" hasCustomPrompt="1"/>
          </p:nvPr>
        </p:nvSpPr>
        <p:spPr>
          <a:xfrm>
            <a:off x="6155033" y="3284569"/>
            <a:ext cx="856800" cy="9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52" name="Google Shape;352;p13"/>
          <p:cNvSpPr txBox="1">
            <a:spLocks noGrp="1"/>
          </p:cNvSpPr>
          <p:nvPr>
            <p:ph type="subTitle" idx="18"/>
          </p:nvPr>
        </p:nvSpPr>
        <p:spPr>
          <a:xfrm>
            <a:off x="7203833" y="5085733"/>
            <a:ext cx="30316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3"/>
          <p:cNvSpPr txBox="1">
            <a:spLocks noGrp="1"/>
          </p:cNvSpPr>
          <p:nvPr>
            <p:ph type="title" idx="19"/>
          </p:nvPr>
        </p:nvSpPr>
        <p:spPr>
          <a:xfrm>
            <a:off x="7203847" y="4655600"/>
            <a:ext cx="30316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 sz="2667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4" name="Google Shape;354;p13"/>
          <p:cNvSpPr txBox="1">
            <a:spLocks noGrp="1"/>
          </p:cNvSpPr>
          <p:nvPr>
            <p:ph type="title" idx="20" hasCustomPrompt="1"/>
          </p:nvPr>
        </p:nvSpPr>
        <p:spPr>
          <a:xfrm>
            <a:off x="6155033" y="4693569"/>
            <a:ext cx="856800" cy="9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55" name="Google Shape;355;p13"/>
          <p:cNvSpPr txBox="1">
            <a:spLocks noGrp="1"/>
          </p:cNvSpPr>
          <p:nvPr>
            <p:ph type="title" idx="21"/>
          </p:nvPr>
        </p:nvSpPr>
        <p:spPr>
          <a:xfrm>
            <a:off x="960000" y="516800"/>
            <a:ext cx="1026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4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392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title"/>
          </p:nvPr>
        </p:nvSpPr>
        <p:spPr>
          <a:xfrm>
            <a:off x="960000" y="2549400"/>
            <a:ext cx="3074000" cy="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ubTitle" idx="1"/>
          </p:nvPr>
        </p:nvSpPr>
        <p:spPr>
          <a:xfrm>
            <a:off x="960000" y="3005967"/>
            <a:ext cx="3074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title" idx="2"/>
          </p:nvPr>
        </p:nvSpPr>
        <p:spPr>
          <a:xfrm>
            <a:off x="4559028" y="2549400"/>
            <a:ext cx="3074000" cy="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subTitle" idx="3"/>
          </p:nvPr>
        </p:nvSpPr>
        <p:spPr>
          <a:xfrm>
            <a:off x="4559033" y="3005967"/>
            <a:ext cx="3074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title" idx="4"/>
          </p:nvPr>
        </p:nvSpPr>
        <p:spPr>
          <a:xfrm>
            <a:off x="960000" y="4835400"/>
            <a:ext cx="3074000" cy="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2" name="Google Shape;122;p27"/>
          <p:cNvSpPr txBox="1">
            <a:spLocks noGrp="1"/>
          </p:cNvSpPr>
          <p:nvPr>
            <p:ph type="subTitle" idx="5"/>
          </p:nvPr>
        </p:nvSpPr>
        <p:spPr>
          <a:xfrm>
            <a:off x="960000" y="5292000"/>
            <a:ext cx="3074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7"/>
          <p:cNvSpPr txBox="1">
            <a:spLocks noGrp="1"/>
          </p:cNvSpPr>
          <p:nvPr>
            <p:ph type="title" idx="6"/>
          </p:nvPr>
        </p:nvSpPr>
        <p:spPr>
          <a:xfrm>
            <a:off x="4559028" y="4835400"/>
            <a:ext cx="3074000" cy="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4" name="Google Shape;124;p27"/>
          <p:cNvSpPr txBox="1">
            <a:spLocks noGrp="1"/>
          </p:cNvSpPr>
          <p:nvPr>
            <p:ph type="subTitle" idx="7"/>
          </p:nvPr>
        </p:nvSpPr>
        <p:spPr>
          <a:xfrm>
            <a:off x="4559028" y="5292000"/>
            <a:ext cx="3074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title" idx="8"/>
          </p:nvPr>
        </p:nvSpPr>
        <p:spPr>
          <a:xfrm>
            <a:off x="8158067" y="2549400"/>
            <a:ext cx="3074000" cy="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subTitle" idx="9"/>
          </p:nvPr>
        </p:nvSpPr>
        <p:spPr>
          <a:xfrm>
            <a:off x="8158067" y="3005967"/>
            <a:ext cx="3074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title" idx="13"/>
          </p:nvPr>
        </p:nvSpPr>
        <p:spPr>
          <a:xfrm>
            <a:off x="8158067" y="4835400"/>
            <a:ext cx="3074000" cy="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subTitle" idx="14"/>
          </p:nvPr>
        </p:nvSpPr>
        <p:spPr>
          <a:xfrm>
            <a:off x="8158067" y="5292000"/>
            <a:ext cx="3074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3D8F52F-CBFE-43F3-81B3-A318767B33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3F93E6-4F89-48DF-9F8B-1ABED8B071A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954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stu.kg/" TargetMode="Externa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 l="90827" t="45776" b="47657"/>
          <a:stretch/>
        </p:blipFill>
        <p:spPr>
          <a:xfrm>
            <a:off x="11073618" y="3559126"/>
            <a:ext cx="1118382" cy="45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6634" y="3559126"/>
            <a:ext cx="6736522" cy="117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И.РАЗЗАКОВ </a:t>
            </a:r>
            <a:r>
              <a:rPr lang="ru-RU" sz="28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атындагы</a:t>
            </a:r>
            <a:r>
              <a:rPr lang="ru-RU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КТУнун</a:t>
            </a:r>
            <a:r>
              <a:rPr lang="ru-RU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илимий</a:t>
            </a:r>
            <a:r>
              <a:rPr lang="ru-RU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ишмердүүлүгүнүн</a:t>
            </a:r>
            <a:r>
              <a:rPr lang="ru-RU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абалы</a:t>
            </a:r>
            <a:r>
              <a:rPr lang="ru-RU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жана</a:t>
            </a:r>
            <a:r>
              <a:rPr lang="ru-RU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анын</a:t>
            </a:r>
            <a:r>
              <a:rPr lang="ru-RU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заманбап</a:t>
            </a:r>
            <a:r>
              <a:rPr lang="ru-RU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өнүгүүсү</a:t>
            </a:r>
            <a:r>
              <a:rPr lang="ru-RU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жөнүндө</a:t>
            </a:r>
            <a:endParaRPr lang="ru-RU" sz="2800" dirty="0"/>
          </a:p>
        </p:txBody>
      </p:sp>
      <p:sp>
        <p:nvSpPr>
          <p:cNvPr id="98" name="Google Shape;98;p1"/>
          <p:cNvSpPr/>
          <p:nvPr/>
        </p:nvSpPr>
        <p:spPr>
          <a:xfrm>
            <a:off x="8895288" y="5613078"/>
            <a:ext cx="285890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0161B7"/>
                </a:solidFill>
                <a:latin typeface="Calibri"/>
                <a:ea typeface="Calibri"/>
                <a:cs typeface="Calibri"/>
                <a:sym typeface="Calibri"/>
              </a:rPr>
              <a:t>Проректор НР </a:t>
            </a:r>
            <a:r>
              <a:rPr lang="ru-RU" sz="1600" b="0" i="0" u="none" strike="noStrike" cap="none" dirty="0" err="1">
                <a:solidFill>
                  <a:srgbClr val="0161B7"/>
                </a:solidFill>
                <a:latin typeface="Calibri"/>
                <a:ea typeface="Calibri"/>
                <a:cs typeface="Calibri"/>
                <a:sym typeface="Calibri"/>
              </a:rPr>
              <a:t>Арзыбаев</a:t>
            </a:r>
            <a:r>
              <a:rPr lang="ru-RU" sz="1600" b="0" i="0" u="none" strike="noStrike" cap="none" dirty="0">
                <a:solidFill>
                  <a:srgbClr val="0161B7"/>
                </a:solidFill>
                <a:latin typeface="Calibri"/>
                <a:ea typeface="Calibri"/>
                <a:cs typeface="Calibri"/>
                <a:sym typeface="Calibri"/>
              </a:rPr>
              <a:t> А.</a:t>
            </a:r>
            <a:endParaRPr lang="ru-RU" sz="1600" dirty="0">
              <a:solidFill>
                <a:srgbClr val="0161B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0161B7"/>
                </a:solidFill>
                <a:latin typeface="Calibri"/>
                <a:ea typeface="Calibri"/>
                <a:cs typeface="Calibri"/>
                <a:sym typeface="Calibri"/>
              </a:rPr>
              <a:t>к.т.н., доцент</a:t>
            </a:r>
            <a:endParaRPr sz="1600" b="0" i="0" u="none" strike="noStrike" cap="none" dirty="0">
              <a:solidFill>
                <a:srgbClr val="0161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1220D78-415D-4D82-A993-7B03E9CD3C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746022" y="2532610"/>
            <a:ext cx="3663484" cy="250434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25418537-7C1B-400C-B929-4D4E987942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3F93E6-4F89-48DF-9F8B-1ABED8B071A6}" type="slidenum">
              <a:rPr lang="x-none" smtClean="0"/>
              <a:t>10</a:t>
            </a:fld>
            <a:endParaRPr lang="x-none"/>
          </a:p>
        </p:txBody>
      </p:sp>
      <p:sp>
        <p:nvSpPr>
          <p:cNvPr id="18" name="Заголовок 13">
            <a:extLst>
              <a:ext uri="{FF2B5EF4-FFF2-40B4-BE49-F238E27FC236}">
                <a16:creationId xmlns:a16="http://schemas.microsoft.com/office/drawing/2014/main" id="{DE1E1317-CDB3-417B-A6B1-4D4E97B0A330}"/>
              </a:ext>
            </a:extLst>
          </p:cNvPr>
          <p:cNvSpPr txBox="1">
            <a:spLocks/>
          </p:cNvSpPr>
          <p:nvPr/>
        </p:nvSpPr>
        <p:spPr>
          <a:xfrm>
            <a:off x="2415684" y="296465"/>
            <a:ext cx="77040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None/>
            </a:pPr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Arial"/>
              </a:rPr>
              <a:t>2024-жылдын </a:t>
            </a:r>
            <a:r>
              <a:rPr lang="ru-RU" sz="22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Arial"/>
              </a:rPr>
              <a:t>илимий</a:t>
            </a:r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Arial"/>
              </a:rPr>
              <a:t> </a:t>
            </a:r>
            <a:r>
              <a:rPr lang="ru-RU" sz="22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Arial"/>
              </a:rPr>
              <a:t>иш-чараларын</a:t>
            </a:r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Arial"/>
              </a:rPr>
              <a:t> </a:t>
            </a:r>
            <a:r>
              <a:rPr lang="ru-RU" sz="22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Arial"/>
              </a:rPr>
              <a:t>өткөрүү</a:t>
            </a:r>
            <a:endParaRPr lang="ru-RU" sz="2200" b="1" dirty="0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DF0F3D-BDAF-4A8A-A96F-5FA4B5F835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1" y="923465"/>
            <a:ext cx="3168650" cy="2137410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AF2462-D9E4-4DE1-8C13-FA34FAF3AE1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641" y="914400"/>
            <a:ext cx="1927693" cy="2137410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21F198-7620-4191-8F6C-EC74D53513B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584334" y="914400"/>
            <a:ext cx="2819400" cy="18935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148ACFA-27FA-42E6-B980-424B985D036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734" y="923465"/>
            <a:ext cx="2743200" cy="1803862"/>
          </a:xfrm>
          <a:prstGeom prst="rect">
            <a:avLst/>
          </a:prstGeom>
          <a:noFill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CA8F97-4BE0-40A3-87EA-C4CA0A8B4693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79566" y="3060875"/>
            <a:ext cx="2480310" cy="18630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BC0C56-A284-4108-AF1E-6036A45817D9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2959876" y="2949735"/>
            <a:ext cx="2314261" cy="19874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3577F56-96BA-449A-B992-E143AE5447CE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48" y="2799795"/>
            <a:ext cx="2744974" cy="213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0C1FB86-E0B0-40E3-A416-111691B35D04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66" y="4923965"/>
            <a:ext cx="1834408" cy="1726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C651155-7E14-4E81-BB25-A9DDC329F88F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73" y="4909418"/>
            <a:ext cx="3168649" cy="174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6803804-04AF-4BBD-AF98-72950BC68E84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623" y="4900352"/>
            <a:ext cx="2630600" cy="174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5458DDC-F7E6-4CD3-9B36-C7510B6C5E42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223" y="4797425"/>
            <a:ext cx="2334830" cy="1848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392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2" name="Google Shape;892;p40"/>
          <p:cNvCxnSpPr/>
          <p:nvPr/>
        </p:nvCxnSpPr>
        <p:spPr>
          <a:xfrm>
            <a:off x="2382151" y="1855157"/>
            <a:ext cx="0" cy="969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4" name="Google Shape;894;p40"/>
          <p:cNvCxnSpPr/>
          <p:nvPr/>
        </p:nvCxnSpPr>
        <p:spPr>
          <a:xfrm>
            <a:off x="2382151" y="4685569"/>
            <a:ext cx="0" cy="969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5" name="Google Shape;895;p40"/>
          <p:cNvCxnSpPr/>
          <p:nvPr/>
        </p:nvCxnSpPr>
        <p:spPr>
          <a:xfrm>
            <a:off x="2382151" y="3276569"/>
            <a:ext cx="0" cy="969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6" name="Google Shape;896;p40"/>
          <p:cNvCxnSpPr/>
          <p:nvPr/>
        </p:nvCxnSpPr>
        <p:spPr>
          <a:xfrm>
            <a:off x="7106751" y="1855157"/>
            <a:ext cx="0" cy="969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7" name="Google Shape;897;p40"/>
          <p:cNvCxnSpPr/>
          <p:nvPr/>
        </p:nvCxnSpPr>
        <p:spPr>
          <a:xfrm>
            <a:off x="7106751" y="4685569"/>
            <a:ext cx="0" cy="969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8" name="Google Shape;898;p40"/>
          <p:cNvCxnSpPr/>
          <p:nvPr/>
        </p:nvCxnSpPr>
        <p:spPr>
          <a:xfrm>
            <a:off x="7106751" y="3276569"/>
            <a:ext cx="0" cy="969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Прямоугольник 10"/>
          <p:cNvSpPr/>
          <p:nvPr/>
        </p:nvSpPr>
        <p:spPr>
          <a:xfrm>
            <a:off x="99527" y="0"/>
            <a:ext cx="11354319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</a:t>
            </a:r>
            <a:r>
              <a:rPr lang="ru-RU" sz="2667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Илимий</a:t>
            </a:r>
            <a:r>
              <a:rPr lang="ru-RU" sz="2667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2667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кадрларды</a:t>
            </a:r>
            <a:r>
              <a:rPr lang="ru-RU" sz="2667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2667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даярдоо</a:t>
            </a:r>
            <a:endParaRPr lang="ru-RU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0141" y="1130106"/>
            <a:ext cx="9058292" cy="2419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Жогорку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квалификациялуу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илимий-педагогикалык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кадрларды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даярдоо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Окумуштуулар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кеңешинин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2022-жылдын 5-октябрындагы №1 протоколу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менен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бекитилген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76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багыт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боюнча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жүргүзүлөт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just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2024-жылдын декабрь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айындагы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аттестациянын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жыйынтыгы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боюнча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, 2024-жылдын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январына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карата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аспиранттардын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саны 109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адамды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түздү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PhD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докторантурада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13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багыт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боюнча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139 </a:t>
            </a:r>
            <a:r>
              <a:rPr lang="en-US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PhD 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докторант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билим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алууда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. 2024-жылы 49 студент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кабыл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алынган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алардын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ичинен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21и чет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өлкөлөрдөн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.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Жыл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ичинде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8 докторант диссертация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коргоого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чыгат</a:t>
            </a: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just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ru-RU" sz="1867" b="1" dirty="0">
                <a:solidFill>
                  <a:srgbClr val="3093E6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endParaRPr lang="ru-RU" sz="1867" b="1" dirty="0">
              <a:solidFill>
                <a:srgbClr val="3093E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3"/>
          <a:stretch>
            <a:fillRect/>
          </a:stretch>
        </p:blipFill>
        <p:spPr>
          <a:xfrm>
            <a:off x="9438433" y="1333521"/>
            <a:ext cx="2631880" cy="29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61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59"/>
          <p:cNvSpPr txBox="1">
            <a:spLocks noGrp="1"/>
          </p:cNvSpPr>
          <p:nvPr>
            <p:ph type="title"/>
          </p:nvPr>
        </p:nvSpPr>
        <p:spPr>
          <a:xfrm>
            <a:off x="1068405" y="2"/>
            <a:ext cx="10205020" cy="159056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sz="2667" dirty="0" err="1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КГТУнун</a:t>
            </a:r>
            <a:r>
              <a:rPr lang="ru-RU" sz="2667" dirty="0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2667" dirty="0" err="1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докторлук</a:t>
            </a:r>
            <a:r>
              <a:rPr lang="ru-RU" sz="2667" dirty="0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2667" dirty="0" err="1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жана</a:t>
            </a:r>
            <a:r>
              <a:rPr lang="ru-RU" sz="2667" dirty="0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2667" dirty="0" err="1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кандидаттык</a:t>
            </a:r>
            <a:r>
              <a:rPr lang="ru-RU" sz="2667" dirty="0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2667" dirty="0" err="1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диссертацияларды</a:t>
            </a:r>
            <a:r>
              <a:rPr lang="ru-RU" sz="2667" dirty="0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2667" dirty="0" err="1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коргоо</a:t>
            </a:r>
            <a:r>
              <a:rPr lang="ru-RU" sz="2667" dirty="0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2667" dirty="0" err="1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боюнча</a:t>
            </a:r>
            <a:r>
              <a:rPr lang="ru-RU" sz="2667" dirty="0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2667" dirty="0" err="1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диссертациялык</a:t>
            </a:r>
            <a:r>
              <a:rPr lang="ru-RU" sz="2667" dirty="0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2667" dirty="0" err="1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кеңештери</a:t>
            </a:r>
            <a:endParaRPr lang="ru-RU" sz="2667" dirty="0">
              <a:solidFill>
                <a:srgbClr val="034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54BE044-5CE6-449B-B7D2-F5A3232D8D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448800" y="6483314"/>
            <a:ext cx="2743200" cy="366183"/>
          </a:xfrm>
        </p:spPr>
        <p:txBody>
          <a:bodyPr/>
          <a:lstStyle/>
          <a:p>
            <a:fld id="{823F93E6-4F89-48DF-9F8B-1ABED8B071A6}" type="slidenum">
              <a:rPr lang="x-none" smtClean="0"/>
              <a:t>12</a:t>
            </a:fld>
            <a:endParaRPr lang="x-none" dirty="0"/>
          </a:p>
        </p:txBody>
      </p:sp>
      <p:sp>
        <p:nvSpPr>
          <p:cNvPr id="24" name="Google Shape;962;p64"/>
          <p:cNvSpPr/>
          <p:nvPr/>
        </p:nvSpPr>
        <p:spPr>
          <a:xfrm rot="10800000" flipH="1" flipV="1">
            <a:off x="6663847" y="1347020"/>
            <a:ext cx="1269304" cy="5354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Д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08.22.646</a:t>
            </a:r>
            <a:endParaRPr sz="1600" b="1" dirty="0">
              <a:solidFill>
                <a:schemeClr val="accent1">
                  <a:lumMod val="50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6" name="Google Shape;964;p64"/>
          <p:cNvSpPr/>
          <p:nvPr/>
        </p:nvSpPr>
        <p:spPr>
          <a:xfrm>
            <a:off x="221732" y="2705624"/>
            <a:ext cx="1255533" cy="6847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Д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05.23.661</a:t>
            </a:r>
            <a:endParaRPr sz="1600" b="1" dirty="0">
              <a:solidFill>
                <a:schemeClr val="accent1">
                  <a:lumMod val="50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9" name="Google Shape;968;p64"/>
          <p:cNvSpPr/>
          <p:nvPr/>
        </p:nvSpPr>
        <p:spPr>
          <a:xfrm>
            <a:off x="1581021" y="2171180"/>
            <a:ext cx="4830539" cy="170353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80981" indent="-380981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34094"/>
                </a:solidFill>
                <a:latin typeface="Arial Narrow" panose="020B0606020202030204" pitchFamily="34" charset="0"/>
                <a:ea typeface="Red Hat Text"/>
                <a:cs typeface="Red Hat Text"/>
                <a:sym typeface="Red Hat Text"/>
              </a:rPr>
              <a:t>05.23.05-Теория и история архитектуры, реставрация и реконструкция историко- архитектурного наследия;</a:t>
            </a:r>
          </a:p>
          <a:p>
            <a:pPr marL="380981" indent="-380981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34094"/>
                </a:solidFill>
                <a:latin typeface="Arial Narrow" panose="020B0606020202030204" pitchFamily="34" charset="0"/>
                <a:ea typeface="Red Hat Text"/>
                <a:cs typeface="Red Hat Text"/>
                <a:sym typeface="Red Hat Text"/>
              </a:rPr>
              <a:t>05.23.21-Архитектура зданий и сооружений. Творческие концепции архитектурной деятельности;</a:t>
            </a:r>
          </a:p>
          <a:p>
            <a:pPr marL="380981" indent="-380981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34094"/>
                </a:solidFill>
                <a:latin typeface="Arial Narrow" panose="020B0606020202030204" pitchFamily="34" charset="0"/>
                <a:ea typeface="Red Hat Text"/>
                <a:cs typeface="Red Hat Text"/>
                <a:sym typeface="Red Hat Text"/>
              </a:rPr>
              <a:t>05.23.22-Градостроительство, планировка сельскохозяйственных населенных пунктов.</a:t>
            </a:r>
          </a:p>
        </p:txBody>
      </p:sp>
      <p:sp>
        <p:nvSpPr>
          <p:cNvPr id="35" name="Google Shape;971;p64"/>
          <p:cNvSpPr/>
          <p:nvPr/>
        </p:nvSpPr>
        <p:spPr>
          <a:xfrm>
            <a:off x="201456" y="4258852"/>
            <a:ext cx="1262657" cy="6673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Д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05.21.642</a:t>
            </a:r>
            <a:endParaRPr sz="1600" b="1" dirty="0">
              <a:solidFill>
                <a:schemeClr val="accent1">
                  <a:lumMod val="50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36" name="Google Shape;973;p64"/>
          <p:cNvSpPr/>
          <p:nvPr/>
        </p:nvSpPr>
        <p:spPr>
          <a:xfrm>
            <a:off x="1581023" y="3980387"/>
            <a:ext cx="4830535" cy="12944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228589" lvl="1" indent="-228589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05.02.08 -Технология машиностроения;</a:t>
            </a:r>
          </a:p>
          <a:p>
            <a:pPr marL="228589" lvl="1" indent="-228589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05.02.18 -Теория механизмов и машин;</a:t>
            </a:r>
          </a:p>
          <a:p>
            <a:pPr marL="228589" lvl="1" indent="-228589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05.05.03 - Колесные и гусеничные машины;</a:t>
            </a:r>
          </a:p>
          <a:p>
            <a:pPr marL="228589" lvl="1" indent="-228589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05.05.06 - Горные машины;</a:t>
            </a:r>
          </a:p>
          <a:p>
            <a:pPr marL="228589" lvl="1" indent="-228589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05.22.10 - Эксплуатация автомобильного транспорта</a:t>
            </a:r>
            <a:endParaRPr lang="ru-RU" sz="1467" dirty="0">
              <a:solidFill>
                <a:srgbClr val="034094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Google Shape;967;p64"/>
          <p:cNvSpPr/>
          <p:nvPr/>
        </p:nvSpPr>
        <p:spPr>
          <a:xfrm>
            <a:off x="1581021" y="1124157"/>
            <a:ext cx="4830537" cy="92097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80981" lvl="1" indent="-380981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34094"/>
                </a:solidFill>
                <a:latin typeface="+mn-lt"/>
                <a:cs typeface="Arial" panose="020B0604020202020204" pitchFamily="34" charset="0"/>
              </a:rPr>
              <a:t>01.02.04 - механика деформируемого твердого тела;</a:t>
            </a:r>
          </a:p>
          <a:p>
            <a:pPr marL="380981" lvl="1" indent="-380981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34094"/>
                </a:solidFill>
                <a:latin typeface="+mn-lt"/>
                <a:cs typeface="Arial" panose="020B0604020202020204" pitchFamily="34" charset="0"/>
              </a:rPr>
              <a:t>01.02.04 – механика жидкости, газа и плазмы</a:t>
            </a:r>
            <a:r>
              <a:rPr lang="ru-RU" sz="1600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Google Shape;967;p64"/>
          <p:cNvSpPr/>
          <p:nvPr/>
        </p:nvSpPr>
        <p:spPr>
          <a:xfrm>
            <a:off x="8050062" y="1042631"/>
            <a:ext cx="4084564" cy="10840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80981" lvl="1" indent="-380981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08.00.05 – экономика и управление народным хозяйством (по отраслям)-Д</a:t>
            </a:r>
          </a:p>
          <a:p>
            <a:pPr marL="380981" lvl="1" indent="-380981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08.00.10 – финансы, денежное обращение и кредит - Д</a:t>
            </a:r>
          </a:p>
          <a:p>
            <a:pPr marL="380981" lvl="1" indent="-380981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endParaRPr lang="ru-RU" sz="1467" dirty="0">
              <a:solidFill>
                <a:srgbClr val="034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967;p64"/>
          <p:cNvSpPr/>
          <p:nvPr/>
        </p:nvSpPr>
        <p:spPr>
          <a:xfrm>
            <a:off x="8050062" y="2191513"/>
            <a:ext cx="4084564" cy="15032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80981" lvl="1" indent="-380981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05.13.16 – </a:t>
            </a:r>
            <a:r>
              <a:rPr lang="ru-RU" sz="1467" dirty="0" err="1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примение</a:t>
            </a:r>
            <a:r>
              <a:rPr lang="ru-RU" sz="1467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вычислительной техники, математического моделирования и математических методов в научных исследованиях</a:t>
            </a:r>
          </a:p>
          <a:p>
            <a:pPr marL="380981" lvl="1" indent="-380981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05.13.06- автоматизация и управление технологическими процессами и производствами (по отраслям)</a:t>
            </a:r>
          </a:p>
        </p:txBody>
      </p:sp>
      <p:sp>
        <p:nvSpPr>
          <p:cNvPr id="41" name="Google Shape;967;p64"/>
          <p:cNvSpPr/>
          <p:nvPr/>
        </p:nvSpPr>
        <p:spPr>
          <a:xfrm>
            <a:off x="8050062" y="3759600"/>
            <a:ext cx="4084564" cy="229906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80981" lvl="1" indent="-380981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05.23.01-строительные материалы и изделия – Д</a:t>
            </a:r>
          </a:p>
          <a:p>
            <a:pPr marL="380981" lvl="1" indent="-380981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05.23.05- строительные конструкции, здания и сооружения</a:t>
            </a:r>
          </a:p>
          <a:p>
            <a:pPr marL="380981" lvl="1" indent="-380981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05.23.11- проектирование и строительство дорог, метрополитенов. аэродромов, мостов и транспортных тоннелей –К</a:t>
            </a:r>
          </a:p>
          <a:p>
            <a:pPr marL="380981" lvl="1" indent="-380981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05.05.04- дорожные, строительные и </a:t>
            </a:r>
            <a:r>
              <a:rPr lang="ru-RU" sz="1467" dirty="0" err="1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подьемно</a:t>
            </a:r>
            <a:r>
              <a:rPr lang="ru-RU" sz="1467" dirty="0">
                <a:solidFill>
                  <a:srgbClr val="034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-транспортные машины-К</a:t>
            </a:r>
          </a:p>
        </p:txBody>
      </p:sp>
      <p:sp>
        <p:nvSpPr>
          <p:cNvPr id="20" name="Google Shape;962;p64"/>
          <p:cNvSpPr/>
          <p:nvPr/>
        </p:nvSpPr>
        <p:spPr>
          <a:xfrm>
            <a:off x="239580" y="1347021"/>
            <a:ext cx="1224533" cy="49013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Д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01.22.652</a:t>
            </a:r>
            <a:endParaRPr sz="1600" b="1" dirty="0">
              <a:solidFill>
                <a:schemeClr val="accent1">
                  <a:lumMod val="50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2" name="Google Shape;962;p64"/>
          <p:cNvSpPr/>
          <p:nvPr/>
        </p:nvSpPr>
        <p:spPr>
          <a:xfrm>
            <a:off x="6663847" y="2586681"/>
            <a:ext cx="1269304" cy="6425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Д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01.21.640</a:t>
            </a:r>
            <a:endParaRPr sz="1600" b="1" dirty="0">
              <a:solidFill>
                <a:schemeClr val="accent1">
                  <a:lumMod val="50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5" name="Google Shape;962;p64"/>
          <p:cNvSpPr/>
          <p:nvPr/>
        </p:nvSpPr>
        <p:spPr>
          <a:xfrm>
            <a:off x="6780757" y="4324868"/>
            <a:ext cx="1152395" cy="60136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Д</a:t>
            </a:r>
          </a:p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05.23.664</a:t>
            </a:r>
          </a:p>
        </p:txBody>
      </p:sp>
      <p:sp>
        <p:nvSpPr>
          <p:cNvPr id="27" name="Google Shape;971;p64"/>
          <p:cNvSpPr/>
          <p:nvPr/>
        </p:nvSpPr>
        <p:spPr>
          <a:xfrm rot="10800000" flipV="1">
            <a:off x="201446" y="5519352"/>
            <a:ext cx="1262665" cy="3762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Д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05.21.639</a:t>
            </a:r>
            <a:endParaRPr sz="1600" b="1" dirty="0">
              <a:solidFill>
                <a:schemeClr val="accent1">
                  <a:lumMod val="50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8" name="Google Shape;973;p64"/>
          <p:cNvSpPr/>
          <p:nvPr/>
        </p:nvSpPr>
        <p:spPr>
          <a:xfrm>
            <a:off x="1581023" y="5380473"/>
            <a:ext cx="4830535" cy="67818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228589" lvl="1" indent="-228589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02.00.04- физическая химия – К</a:t>
            </a:r>
          </a:p>
          <a:p>
            <a:pPr marL="228589" lvl="1" indent="-228589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02.00.02 – аналитическая химия - К</a:t>
            </a:r>
          </a:p>
        </p:txBody>
      </p:sp>
      <p:sp>
        <p:nvSpPr>
          <p:cNvPr id="30" name="Google Shape;971;p64"/>
          <p:cNvSpPr/>
          <p:nvPr/>
        </p:nvSpPr>
        <p:spPr>
          <a:xfrm rot="10800000" flipV="1">
            <a:off x="239580" y="6061399"/>
            <a:ext cx="1262669" cy="51134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Д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ebas Neue"/>
                <a:ea typeface="Bebas Neue"/>
                <a:cs typeface="Bebas Neue"/>
                <a:sym typeface="Bebas Neue"/>
              </a:rPr>
              <a:t>08.23.666</a:t>
            </a:r>
            <a:endParaRPr sz="1600" b="1" dirty="0">
              <a:solidFill>
                <a:schemeClr val="accent1">
                  <a:lumMod val="50000"/>
                </a:schemeClr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31" name="Google Shape;973;p64"/>
          <p:cNvSpPr/>
          <p:nvPr/>
        </p:nvSpPr>
        <p:spPr>
          <a:xfrm>
            <a:off x="1581022" y="6043114"/>
            <a:ext cx="9809313" cy="54791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228589" lvl="1" indent="-228589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08.00.06- экономика труда – Д                                                           08.00.12 – бухгалтерский учет. Статистика -Д</a:t>
            </a:r>
          </a:p>
          <a:p>
            <a:pPr marL="228589" lvl="1" indent="-228589">
              <a:buClr>
                <a:srgbClr val="034094"/>
              </a:buClr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034094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02.00.02 – финансы, денежное обращение и кредит - Д</a:t>
            </a:r>
          </a:p>
        </p:txBody>
      </p:sp>
    </p:spTree>
    <p:extLst>
      <p:ext uri="{BB962C8B-B14F-4D97-AF65-F5344CB8AC3E}">
        <p14:creationId xmlns:p14="http://schemas.microsoft.com/office/powerpoint/2010/main" val="2972423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732" y="1327266"/>
            <a:ext cx="7525248" cy="526750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89709" y="185378"/>
            <a:ext cx="952638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dirty="0" err="1">
                <a:solidFill>
                  <a:srgbClr val="002060"/>
                </a:solidFill>
              </a:rPr>
              <a:t>Университетте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аткарылып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жаткан</a:t>
            </a:r>
            <a:r>
              <a:rPr lang="ru-RU" sz="2800" dirty="0">
                <a:solidFill>
                  <a:srgbClr val="002060"/>
                </a:solidFill>
              </a:rPr>
              <a:t> эл </a:t>
            </a:r>
            <a:r>
              <a:rPr lang="ru-RU" sz="2800" dirty="0" err="1">
                <a:solidFill>
                  <a:srgbClr val="002060"/>
                </a:solidFill>
              </a:rPr>
              <a:t>аралык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800" dirty="0" err="1">
                <a:solidFill>
                  <a:srgbClr val="002060"/>
                </a:solidFill>
              </a:rPr>
              <a:t>илимий-изилдөө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долбоорлору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292109" y="3429000"/>
            <a:ext cx="3388598" cy="39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dirty="0" err="1">
                <a:solidFill>
                  <a:srgbClr val="FFFFFF"/>
                </a:solidFill>
              </a:rPr>
              <a:t>Жалпы</a:t>
            </a:r>
            <a:r>
              <a:rPr lang="en-US" sz="2400" dirty="0">
                <a:solidFill>
                  <a:srgbClr val="FFFFFF"/>
                </a:solidFill>
              </a:rPr>
              <a:t> 333 </a:t>
            </a:r>
            <a:r>
              <a:rPr lang="en-US" sz="2400" dirty="0" err="1">
                <a:solidFill>
                  <a:srgbClr val="FFFFFF"/>
                </a:solidFill>
              </a:rPr>
              <a:t>мин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r>
              <a:rPr lang="en-US" sz="2400" dirty="0" err="1">
                <a:solidFill>
                  <a:srgbClr val="FFFFFF"/>
                </a:solidFill>
              </a:rPr>
              <a:t>евро</a:t>
            </a:r>
            <a:r>
              <a:rPr lang="en-US" sz="2400" dirty="0"/>
              <a:t>  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88E2623D-9501-49DD-8C22-A4F219FD0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971542"/>
              </p:ext>
            </p:extLst>
          </p:nvPr>
        </p:nvGraphicFramePr>
        <p:xfrm>
          <a:off x="707995" y="1327266"/>
          <a:ext cx="5942186" cy="339007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95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9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7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572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/>
                        <a:t>Программалардын</a:t>
                      </a:r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 </a:t>
                      </a:r>
                      <a:r>
                        <a:rPr lang="ru-RU" sz="1200" dirty="0" err="1"/>
                        <a:t>жана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долбоордун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аталышы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/>
                        <a:t>Каражаттын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суммасы</a:t>
                      </a:r>
                      <a:r>
                        <a:rPr lang="ru-RU" sz="1200" dirty="0"/>
                        <a:t>  (КМТУ)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err="1"/>
                        <a:t>Ишке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200" baseline="0" dirty="0" err="1"/>
                        <a:t>ашыруу</a:t>
                      </a:r>
                      <a:r>
                        <a:rPr lang="ru-RU" sz="1200" baseline="0" dirty="0"/>
                        <a:t> </a:t>
                      </a:r>
                    </a:p>
                    <a:p>
                      <a:pPr algn="ctr"/>
                      <a:r>
                        <a:rPr lang="ru-RU" sz="1200" baseline="0" dirty="0" err="1"/>
                        <a:t>мөөнөтү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3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Горизонт 2020 –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HYDRO4U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50 438 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2021-2025</a:t>
                      </a:r>
                      <a:endParaRPr lang="ru-RU" sz="12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170">
                <a:tc>
                  <a:txBody>
                    <a:bodyPr/>
                    <a:lstStyle/>
                    <a:p>
                      <a:r>
                        <a:rPr lang="en-US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USAID -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Борбордук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Азиянын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энергетикасы</a:t>
                      </a:r>
                      <a:endParaRPr lang="ru-RU" sz="1200" b="0" u="sng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67 040 $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200" b="0" dirty="0"/>
                        <a:t>202</a:t>
                      </a:r>
                      <a:r>
                        <a:rPr lang="en-US" sz="1200" b="0" dirty="0"/>
                        <a:t>0</a:t>
                      </a:r>
                      <a:r>
                        <a:rPr lang="ru-RU" sz="1200" b="0" dirty="0"/>
                        <a:t>-202</a:t>
                      </a:r>
                      <a:r>
                        <a:rPr lang="en-US" sz="1200" b="0" dirty="0"/>
                        <a:t>5</a:t>
                      </a:r>
                      <a:endParaRPr lang="ru-RU" sz="12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5222211"/>
                  </a:ext>
                </a:extLst>
              </a:tr>
              <a:tr h="4302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Тамак-аш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азыктарынын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курамынын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Азиялык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маалымат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базасын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түзүү</a:t>
                      </a:r>
                      <a:endParaRPr lang="ru-RU" sz="12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30 000 $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/>
                        <a:t>2022</a:t>
                      </a:r>
                      <a:r>
                        <a:rPr lang="en-US" sz="1200" b="0" dirty="0"/>
                        <a:t>-202</a:t>
                      </a:r>
                      <a:r>
                        <a:rPr lang="ru-RU" sz="1200" b="0" dirty="0"/>
                        <a:t>3</a:t>
                      </a:r>
                      <a:endParaRPr lang="ru-RU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60695936"/>
                  </a:ext>
                </a:extLst>
              </a:tr>
              <a:tr h="4087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GIZ – </a:t>
                      </a:r>
                      <a:r>
                        <a:rPr lang="ru-RU" sz="1200" dirty="0" err="1"/>
                        <a:t>Азык-түлүк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технологиялары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боюнча</a:t>
                      </a:r>
                      <a:r>
                        <a:rPr lang="ru-RU" sz="1200" dirty="0"/>
                        <a:t> фонд</a:t>
                      </a:r>
                      <a:endParaRPr lang="ru-RU" sz="12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16 000 €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2022</a:t>
                      </a:r>
                      <a:r>
                        <a:rPr lang="en-US" sz="1200" dirty="0"/>
                        <a:t>-202</a:t>
                      </a:r>
                      <a:r>
                        <a:rPr lang="ru-RU" sz="1200" dirty="0"/>
                        <a:t>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99780074"/>
                  </a:ext>
                </a:extLst>
              </a:tr>
              <a:tr h="4589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Volkswagenstifftung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Ысык-Көл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обласында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en-US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LILA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лабораториясын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ачуу</a:t>
                      </a:r>
                      <a:endParaRPr lang="ru-RU" sz="12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140 000 €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2023-2024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31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KoEF</a:t>
                      </a:r>
                      <a:r>
                        <a:rPr lang="en-US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Тоолуу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аймактардын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жамааттарын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суу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менен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камсыздоонун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өзгөрүшүн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2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талдоо</a:t>
                      </a:r>
                      <a:endParaRPr lang="ru-RU" sz="12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30 000 €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2023-2024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17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 idx="15"/>
          </p:nvPr>
        </p:nvSpPr>
        <p:spPr>
          <a:xfrm>
            <a:off x="736065" y="330188"/>
            <a:ext cx="10272000" cy="836000"/>
          </a:xfrm>
        </p:spPr>
        <p:txBody>
          <a:bodyPr/>
          <a:lstStyle/>
          <a:p>
            <a:pPr algn="ctr"/>
            <a:r>
              <a:rPr lang="ru-RU" sz="2667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Илимий</a:t>
            </a:r>
            <a:r>
              <a:rPr lang="ru-RU" sz="266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67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борборлор</a:t>
            </a:r>
            <a:r>
              <a:rPr lang="ru-RU" sz="266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67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жана</a:t>
            </a:r>
            <a:r>
              <a:rPr lang="ru-RU" sz="266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67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лабораториялар</a:t>
            </a:r>
            <a:endParaRPr lang="ru-RU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887" y="1283115"/>
            <a:ext cx="5910928" cy="382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Тармактык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Фотоэлектр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станциясы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80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кВ.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Күн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электр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станциясы</a:t>
            </a:r>
            <a:endParaRPr lang="ru-RU" sz="1867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Технология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жана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инновацияларды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колдоо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борбору</a:t>
            </a:r>
            <a:endParaRPr lang="ru-RU" sz="1867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Жеңил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өнөр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жайдын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окуу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борбору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"Индустрия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кадрлары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"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Илимий-изилдөө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борбору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НИЦ «КОНАС»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Илимий-изилдөө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борбору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НТЦ «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Геоквантум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Аймактык-ресурстук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борбор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"</a:t>
            </a:r>
            <a:r>
              <a:rPr lang="en-US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Scopus"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Жогорку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вольттуу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окуу-илимий-изилдөө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лабораториясы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300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кВ.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КРУУнун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И.Раззаков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атындагы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КТУУ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менен</a:t>
            </a:r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8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биргелешип</a:t>
            </a:r>
            <a:endParaRPr lang="ru-RU" sz="1867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ru-RU" sz="18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032" y="978838"/>
            <a:ext cx="3098985" cy="186512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FCD84CD-1014-4F55-851E-12DD7906E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338" y="3557846"/>
            <a:ext cx="3951853" cy="263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ет описания фото.">
            <a:extLst>
              <a:ext uri="{FF2B5EF4-FFF2-40B4-BE49-F238E27FC236}">
                <a16:creationId xmlns:a16="http://schemas.microsoft.com/office/drawing/2014/main" id="{C5CD2206-A3B6-481C-8EC5-CC67D57E7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864" y="1688247"/>
            <a:ext cx="3081918" cy="231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612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23917" cy="6819703"/>
          </a:xfrm>
          <a:custGeom>
            <a:avLst/>
            <a:gdLst/>
            <a:ahLst/>
            <a:cxnLst/>
            <a:rect l="l" t="t" r="r" b="b"/>
            <a:pathLst>
              <a:path w="18185876" h="10229555">
                <a:moveTo>
                  <a:pt x="0" y="0"/>
                </a:moveTo>
                <a:lnTo>
                  <a:pt x="18185876" y="0"/>
                </a:lnTo>
                <a:lnTo>
                  <a:pt x="18185876" y="10229555"/>
                </a:lnTo>
                <a:lnTo>
                  <a:pt x="0" y="10229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25697" cy="6820705"/>
          </a:xfrm>
          <a:custGeom>
            <a:avLst/>
            <a:gdLst/>
            <a:ahLst/>
            <a:cxnLst/>
            <a:rect l="l" t="t" r="r" b="b"/>
            <a:pathLst>
              <a:path w="18188545" h="10231057">
                <a:moveTo>
                  <a:pt x="0" y="0"/>
                </a:moveTo>
                <a:lnTo>
                  <a:pt x="18188545" y="0"/>
                </a:lnTo>
                <a:lnTo>
                  <a:pt x="18188545" y="10231057"/>
                </a:lnTo>
                <a:lnTo>
                  <a:pt x="0" y="102310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3071" y="-41103"/>
            <a:ext cx="12265071" cy="6899103"/>
          </a:xfrm>
          <a:custGeom>
            <a:avLst/>
            <a:gdLst/>
            <a:ahLst/>
            <a:cxnLst/>
            <a:rect l="l" t="t" r="r" b="b"/>
            <a:pathLst>
              <a:path w="18397607" h="10348654">
                <a:moveTo>
                  <a:pt x="0" y="0"/>
                </a:moveTo>
                <a:lnTo>
                  <a:pt x="18397607" y="0"/>
                </a:lnTo>
                <a:lnTo>
                  <a:pt x="18397607" y="10348654"/>
                </a:lnTo>
                <a:lnTo>
                  <a:pt x="0" y="103486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0C6F8D-2BB0-448A-90A0-B24F99850A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3" name="Заголовок 13">
            <a:extLst>
              <a:ext uri="{FF2B5EF4-FFF2-40B4-BE49-F238E27FC236}">
                <a16:creationId xmlns:a16="http://schemas.microsoft.com/office/drawing/2014/main" id="{BB96C735-4123-4AB8-96E9-4A0DCBEB8706}"/>
              </a:ext>
            </a:extLst>
          </p:cNvPr>
          <p:cNvSpPr txBox="1">
            <a:spLocks/>
          </p:cNvSpPr>
          <p:nvPr/>
        </p:nvSpPr>
        <p:spPr>
          <a:xfrm>
            <a:off x="2033411" y="317219"/>
            <a:ext cx="7704000" cy="627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Илимий-инновациялык</a:t>
            </a:r>
            <a:r>
              <a:rPr lang="ru-RU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ишмердүүлүктү</a:t>
            </a:r>
            <a:r>
              <a:rPr lang="ru-RU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уюштуруудагы</a:t>
            </a:r>
            <a:r>
              <a:rPr lang="ru-RU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көйгөйлөр</a:t>
            </a:r>
            <a:r>
              <a:rPr lang="ru-RU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жана</a:t>
            </a:r>
            <a:r>
              <a:rPr lang="ru-RU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кемчиликтер</a:t>
            </a:r>
            <a:endParaRPr lang="ru-RU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E0A7BE-D303-4F42-8EB5-0F89A623D06E}"/>
              </a:ext>
            </a:extLst>
          </p:cNvPr>
          <p:cNvSpPr txBox="1"/>
          <p:nvPr/>
        </p:nvSpPr>
        <p:spPr>
          <a:xfrm>
            <a:off x="821575" y="1443841"/>
            <a:ext cx="105488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Университеттин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атайын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статусуна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жана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илимий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потенциалына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ылайык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келген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илимий-изилдөө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жана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эксперименттик-конструктордук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иштердин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натыйжалуулугунун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төмөндүгү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Окутуучулардын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бир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бөлүгүнүн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илимий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компетенциясынын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төмөндүгү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жана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аларды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жогорулатуу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үчүн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мотивациялык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чаралардын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жетишсиздиги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Илимий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эксперименттик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изилдөөлөр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үчүн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заманбап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лабораториялык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жабдуулардын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жетишсиздиги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Жаш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илимпоздорго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жана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илимий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кадрларды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даярдоого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каржылык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маалыматтык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жана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техникалык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колдоонун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жетишсиздиги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Илимий-техникалык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иштелип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чыккан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нерселерди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өндүрүшкө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киргизүү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жана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коммерциялаштыруунун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ошондой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эле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аларды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интеллектуалдык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менчик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системасында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каттоонун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төмөндүгү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Илимий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долбоорлорду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гранттарды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жана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стартап-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долбоорлорду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ишке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ашыруунун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натыйжалуулугунун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төмөндүгү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269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34"/>
          <p:cNvSpPr txBox="1">
            <a:spLocks noGrp="1"/>
          </p:cNvSpPr>
          <p:nvPr>
            <p:ph type="title"/>
          </p:nvPr>
        </p:nvSpPr>
        <p:spPr>
          <a:xfrm>
            <a:off x="3241456" y="3370700"/>
            <a:ext cx="10515600" cy="521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Calibri"/>
              <a:buNone/>
            </a:pPr>
            <a:r>
              <a:rPr lang="ru-RU" b="1" dirty="0">
                <a:solidFill>
                  <a:srgbClr val="0070C0"/>
                </a:solidFill>
              </a:rPr>
              <a:t> Спасибо за внимание!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142" name="Google Shape;1142;p34"/>
          <p:cNvPicPr preferRelativeResize="0"/>
          <p:nvPr/>
        </p:nvPicPr>
        <p:blipFill rotWithShape="1">
          <a:blip r:embed="rId3">
            <a:alphaModFix/>
          </a:blip>
          <a:srcRect t="10246"/>
          <a:stretch/>
        </p:blipFill>
        <p:spPr>
          <a:xfrm>
            <a:off x="2462152" y="297825"/>
            <a:ext cx="6822799" cy="25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12064" y="5031468"/>
            <a:ext cx="1560711" cy="151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34" descr="Кыргызский Государственный Технический Университет им.И.Раззакова - Работа  с функционалом Moodle | Faceboo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7628" y="297815"/>
            <a:ext cx="997739" cy="958527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34"/>
          <p:cNvSpPr txBox="1"/>
          <p:nvPr/>
        </p:nvSpPr>
        <p:spPr>
          <a:xfrm>
            <a:off x="4325825" y="5106575"/>
            <a:ext cx="5011500" cy="1300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450" b="0" i="0" u="none" strike="noStrike" cap="none" dirty="0">
                <a:solidFill>
                  <a:srgbClr val="0070C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Кыргызская Республика, Бишкек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450" b="0" i="0" u="none" strike="noStrike" cap="none" dirty="0">
                <a:solidFill>
                  <a:srgbClr val="0070C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проспект Ч. Айтматова, 66.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450" b="0" i="0" u="none" strike="noStrike" cap="none" dirty="0">
                <a:solidFill>
                  <a:srgbClr val="0070C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Тел. +996 (312) 545125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450" b="0" i="0" u="none" strike="noStrike" cap="none" dirty="0">
                <a:solidFill>
                  <a:srgbClr val="0070C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Сайт: </a:t>
            </a:r>
            <a:r>
              <a:rPr lang="ru-RU" sz="1450" b="0" i="0" u="none" strike="noStrike" cap="none" dirty="0">
                <a:solidFill>
                  <a:srgbClr val="0070C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6"/>
              </a:rPr>
              <a:t>www.kstu.kg</a:t>
            </a:r>
            <a:r>
              <a:rPr lang="ru-RU" sz="1450" b="0" i="0" u="none" strike="noStrike" cap="none" dirty="0">
                <a:solidFill>
                  <a:srgbClr val="0070C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450" b="0" i="0" u="none" strike="noStrike" cap="none" dirty="0">
                <a:solidFill>
                  <a:srgbClr val="0070C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Электронная почта: rector@kstu.kg</a:t>
            </a:r>
            <a:endParaRPr sz="1800" b="0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"/>
          <p:cNvSpPr txBox="1">
            <a:spLocks noGrp="1"/>
          </p:cNvSpPr>
          <p:nvPr>
            <p:ph type="title"/>
          </p:nvPr>
        </p:nvSpPr>
        <p:spPr>
          <a:xfrm>
            <a:off x="1" y="478706"/>
            <a:ext cx="9316164" cy="7107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ctr">
              <a:buClr>
                <a:srgbClr val="0070C0"/>
              </a:buClr>
              <a:buSzPts val="3189"/>
            </a:pPr>
            <a:r>
              <a:rPr lang="ru-RU" sz="2667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Илимий</a:t>
            </a:r>
            <a:r>
              <a:rPr lang="ru-RU" sz="2667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667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изилдөөлөрдүн</a:t>
            </a:r>
            <a:r>
              <a:rPr lang="ru-RU" sz="2667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ролу</a:t>
            </a:r>
            <a:br>
              <a:rPr lang="ru-RU" sz="2667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667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667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жана</a:t>
            </a:r>
            <a:r>
              <a:rPr lang="ru-RU" sz="2667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667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максаты</a:t>
            </a:r>
            <a:endParaRPr lang="ru-RU" sz="2667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65405" y="1491889"/>
            <a:ext cx="7953827" cy="3301972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8533" dirty="0" err="1">
                <a:solidFill>
                  <a:srgbClr val="002060"/>
                </a:solidFill>
              </a:rPr>
              <a:t>Заманбап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илимий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ишмердүүлүк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илимий-техникалык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прогресстин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ылдам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өнүгүүсүнө</a:t>
            </a:r>
            <a:r>
              <a:rPr lang="ru-RU" sz="8533" dirty="0">
                <a:solidFill>
                  <a:srgbClr val="002060"/>
                </a:solidFill>
              </a:rPr>
              <a:t>, </a:t>
            </a:r>
            <a:r>
              <a:rPr lang="ru-RU" sz="8533" dirty="0" err="1">
                <a:solidFill>
                  <a:srgbClr val="002060"/>
                </a:solidFill>
              </a:rPr>
              <a:t>илимий-инновациялык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жааттагы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атаандаштыктын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күчөшүнө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жана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өндүрүштүк</a:t>
            </a:r>
            <a:r>
              <a:rPr lang="ru-RU" sz="8533" dirty="0">
                <a:solidFill>
                  <a:srgbClr val="002060"/>
                </a:solidFill>
              </a:rPr>
              <a:t>, </a:t>
            </a:r>
            <a:r>
              <a:rPr lang="ru-RU" sz="8533" dirty="0" err="1">
                <a:solidFill>
                  <a:srgbClr val="002060"/>
                </a:solidFill>
              </a:rPr>
              <a:t>социалдык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тармактарда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жаңы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техникалык</a:t>
            </a:r>
            <a:r>
              <a:rPr lang="ru-RU" sz="8533" dirty="0">
                <a:solidFill>
                  <a:srgbClr val="002060"/>
                </a:solidFill>
              </a:rPr>
              <a:t>, </a:t>
            </a:r>
            <a:r>
              <a:rPr lang="ru-RU" sz="8533" dirty="0" err="1">
                <a:solidFill>
                  <a:srgbClr val="002060"/>
                </a:solidFill>
              </a:rPr>
              <a:t>маалыматтык</a:t>
            </a:r>
            <a:r>
              <a:rPr lang="ru-RU" sz="8533" dirty="0">
                <a:solidFill>
                  <a:srgbClr val="002060"/>
                </a:solidFill>
              </a:rPr>
              <a:t>, </a:t>
            </a:r>
            <a:r>
              <a:rPr lang="ru-RU" sz="8533" dirty="0" err="1">
                <a:solidFill>
                  <a:srgbClr val="002060"/>
                </a:solidFill>
              </a:rPr>
              <a:t>инновациялык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иштелмелердин</a:t>
            </a:r>
            <a:r>
              <a:rPr lang="ru-RU" sz="8533" dirty="0">
                <a:solidFill>
                  <a:srgbClr val="002060"/>
                </a:solidFill>
              </a:rPr>
              <a:t>, </a:t>
            </a:r>
            <a:r>
              <a:rPr lang="ru-RU" sz="8533" dirty="0" err="1">
                <a:solidFill>
                  <a:srgbClr val="002060"/>
                </a:solidFill>
              </a:rPr>
              <a:t>чечимдердин</a:t>
            </a:r>
            <a:r>
              <a:rPr lang="ru-RU" sz="8533" dirty="0">
                <a:solidFill>
                  <a:srgbClr val="002060"/>
                </a:solidFill>
              </a:rPr>
              <a:t>, </a:t>
            </a:r>
            <a:r>
              <a:rPr lang="ru-RU" sz="8533" dirty="0" err="1">
                <a:solidFill>
                  <a:srgbClr val="002060"/>
                </a:solidFill>
              </a:rPr>
              <a:t>моделдердин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ишке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киргизилишине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негизделет</a:t>
            </a:r>
            <a:r>
              <a:rPr lang="ru-RU" sz="8533" dirty="0">
                <a:solidFill>
                  <a:srgbClr val="002060"/>
                </a:solidFill>
              </a:rPr>
              <a:t>. </a:t>
            </a:r>
            <a:r>
              <a:rPr lang="ru-RU" sz="8533" dirty="0" err="1">
                <a:solidFill>
                  <a:srgbClr val="002060"/>
                </a:solidFill>
              </a:rPr>
              <a:t>Азыркы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учурда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бардык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тармактарда</a:t>
            </a:r>
            <a:r>
              <a:rPr lang="ru-RU" sz="8533" dirty="0">
                <a:solidFill>
                  <a:srgbClr val="002060"/>
                </a:solidFill>
              </a:rPr>
              <a:t>, </a:t>
            </a:r>
            <a:r>
              <a:rPr lang="ru-RU" sz="8533" dirty="0" err="1">
                <a:solidFill>
                  <a:srgbClr val="002060"/>
                </a:solidFill>
              </a:rPr>
              <a:t>анын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ичинде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жогорку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билим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берүүдө</a:t>
            </a:r>
            <a:r>
              <a:rPr lang="ru-RU" sz="8533" dirty="0">
                <a:solidFill>
                  <a:srgbClr val="002060"/>
                </a:solidFill>
              </a:rPr>
              <a:t>, </a:t>
            </a:r>
            <a:r>
              <a:rPr lang="ru-RU" sz="8533" dirty="0" err="1">
                <a:solidFill>
                  <a:srgbClr val="002060"/>
                </a:solidFill>
              </a:rPr>
              <a:t>илимий-изилдөө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иштеринин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артыкчылыктуу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мааниси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жана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келечектүү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натыйжалуулугу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өзгөчө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белгиленип</a:t>
            </a:r>
            <a:r>
              <a:rPr lang="ru-RU" sz="8533" dirty="0">
                <a:solidFill>
                  <a:srgbClr val="002060"/>
                </a:solidFill>
              </a:rPr>
              <a:t> </a:t>
            </a:r>
            <a:r>
              <a:rPr lang="ru-RU" sz="8533" dirty="0" err="1">
                <a:solidFill>
                  <a:srgbClr val="002060"/>
                </a:solidFill>
              </a:rPr>
              <a:t>жатат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834" y="0"/>
            <a:ext cx="3866167" cy="656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16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"/>
          <p:cNvSpPr txBox="1">
            <a:spLocks noGrp="1"/>
          </p:cNvSpPr>
          <p:nvPr>
            <p:ph type="title"/>
          </p:nvPr>
        </p:nvSpPr>
        <p:spPr>
          <a:xfrm>
            <a:off x="191918" y="1"/>
            <a:ext cx="7612621" cy="13381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buClr>
                <a:srgbClr val="0070C0"/>
              </a:buClr>
              <a:buSzPts val="4000"/>
            </a:pPr>
            <a:r>
              <a:rPr lang="ru-RU" sz="2667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Илимий-изилдөө</a:t>
            </a:r>
            <a:r>
              <a:rPr lang="ru-RU" sz="2667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2667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базалык</a:t>
            </a:r>
            <a:r>
              <a:rPr lang="ru-RU" sz="2667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2667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нормативдик</a:t>
            </a:r>
            <a:r>
              <a:rPr lang="ru-RU" sz="2667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ru-RU" sz="2667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документтери</a:t>
            </a:r>
            <a:endParaRPr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Google Shape;280;p3"/>
          <p:cNvSpPr txBox="1">
            <a:spLocks noGrp="1"/>
          </p:cNvSpPr>
          <p:nvPr>
            <p:ph type="sldNum" sz="quarter" idx="12"/>
          </p:nvPr>
        </p:nvSpPr>
        <p:spPr>
          <a:xfrm>
            <a:off x="8323779" y="6356352"/>
            <a:ext cx="2430304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ru-RU">
                <a:solidFill>
                  <a:srgbClr val="888888"/>
                </a:solidFill>
              </a:rPr>
              <a:pPr/>
              <a:t>3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7870891" y="171290"/>
            <a:ext cx="4263052" cy="61628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D04DBA-927E-419F-AD98-458F20B3B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93" y="3050611"/>
            <a:ext cx="3440527" cy="26656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8A9BF0-5487-412C-B3A1-FD14E511D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260" y="3060625"/>
            <a:ext cx="3927590" cy="26556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B8A6EB-F463-40DA-838D-26B37EA55E1C}"/>
              </a:ext>
            </a:extLst>
          </p:cNvPr>
          <p:cNvSpPr txBox="1"/>
          <p:nvPr/>
        </p:nvSpPr>
        <p:spPr>
          <a:xfrm>
            <a:off x="550528" y="1546065"/>
            <a:ext cx="60973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y-KG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2023-жылдын 8-августунда кабыл алынган «Илим жөнүндө» жонундо мыйзам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</a:rPr>
              <a:t>И. Раззаков </a:t>
            </a:r>
            <a:r>
              <a:rPr lang="ru-RU" dirty="0" err="1">
                <a:latin typeface="Times New Roman" panose="02020603050405020304" pitchFamily="18" charset="0"/>
              </a:rPr>
              <a:t>атындагы</a:t>
            </a:r>
            <a:r>
              <a:rPr lang="ru-RU" dirty="0">
                <a:latin typeface="Times New Roman" panose="02020603050405020304" pitchFamily="18" charset="0"/>
              </a:rPr>
              <a:t> Кыргыз </a:t>
            </a:r>
            <a:r>
              <a:rPr lang="ru-RU" dirty="0" err="1">
                <a:latin typeface="Times New Roman" panose="02020603050405020304" pitchFamily="18" charset="0"/>
              </a:rPr>
              <a:t>Мамлекеттик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Техникалык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Университетинин</a:t>
            </a:r>
            <a:r>
              <a:rPr lang="ru-RU" dirty="0">
                <a:latin typeface="Times New Roman" panose="02020603050405020304" pitchFamily="18" charset="0"/>
              </a:rPr>
              <a:t> 2023–2028-жылдардагы </a:t>
            </a:r>
            <a:r>
              <a:rPr lang="ru-RU" dirty="0" err="1">
                <a:latin typeface="Times New Roman" panose="02020603050405020304" pitchFamily="18" charset="0"/>
              </a:rPr>
              <a:t>өнүгүү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стратегиясы</a:t>
            </a:r>
            <a:endParaRPr 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96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2" name="Google Shape;892;p40"/>
          <p:cNvCxnSpPr/>
          <p:nvPr/>
        </p:nvCxnSpPr>
        <p:spPr>
          <a:xfrm>
            <a:off x="2382151" y="1855157"/>
            <a:ext cx="0" cy="969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4" name="Google Shape;894;p40"/>
          <p:cNvCxnSpPr/>
          <p:nvPr/>
        </p:nvCxnSpPr>
        <p:spPr>
          <a:xfrm>
            <a:off x="2382151" y="4685569"/>
            <a:ext cx="0" cy="969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5" name="Google Shape;895;p40"/>
          <p:cNvCxnSpPr/>
          <p:nvPr/>
        </p:nvCxnSpPr>
        <p:spPr>
          <a:xfrm>
            <a:off x="2382151" y="3276569"/>
            <a:ext cx="0" cy="969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6" name="Google Shape;896;p40"/>
          <p:cNvCxnSpPr/>
          <p:nvPr/>
        </p:nvCxnSpPr>
        <p:spPr>
          <a:xfrm>
            <a:off x="7106751" y="1855157"/>
            <a:ext cx="0" cy="969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7" name="Google Shape;897;p40"/>
          <p:cNvCxnSpPr/>
          <p:nvPr/>
        </p:nvCxnSpPr>
        <p:spPr>
          <a:xfrm>
            <a:off x="7106751" y="4685569"/>
            <a:ext cx="0" cy="969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8" name="Google Shape;898;p40"/>
          <p:cNvCxnSpPr/>
          <p:nvPr/>
        </p:nvCxnSpPr>
        <p:spPr>
          <a:xfrm>
            <a:off x="7106751" y="3276569"/>
            <a:ext cx="0" cy="969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Прямоугольник 10"/>
          <p:cNvSpPr/>
          <p:nvPr/>
        </p:nvSpPr>
        <p:spPr>
          <a:xfrm>
            <a:off x="99527" y="0"/>
            <a:ext cx="1135431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</a:t>
            </a:r>
            <a:r>
              <a:rPr lang="ru-RU" sz="2933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И. Раззаков </a:t>
            </a:r>
            <a:r>
              <a:rPr lang="ru-RU" sz="2933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ат</a:t>
            </a:r>
            <a:r>
              <a:rPr lang="ru-RU" sz="2933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КМТУ </a:t>
            </a:r>
            <a:r>
              <a:rPr lang="ru-RU" sz="2933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илимий</a:t>
            </a:r>
            <a:r>
              <a:rPr lang="ru-RU" sz="2933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потенциалы</a:t>
            </a:r>
            <a:endParaRPr lang="ru-RU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/>
          <p:cNvPicPr/>
          <p:nvPr/>
        </p:nvPicPr>
        <p:blipFill>
          <a:blip r:embed="rId3"/>
          <a:stretch>
            <a:fillRect/>
          </a:stretch>
        </p:blipFill>
        <p:spPr>
          <a:xfrm>
            <a:off x="9120510" y="-1"/>
            <a:ext cx="3005141" cy="270427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7676" y="1124658"/>
            <a:ext cx="8824685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ru-RU" sz="2800" b="1" i="0" dirty="0" err="1">
                <a:solidFill>
                  <a:srgbClr val="404040"/>
                </a:solidFill>
                <a:effectLst/>
                <a:latin typeface="Inter"/>
              </a:rPr>
              <a:t>Штаттык</a:t>
            </a:r>
            <a:r>
              <a:rPr lang="ru-RU" sz="2800" b="1" i="0" dirty="0">
                <a:solidFill>
                  <a:srgbClr val="404040"/>
                </a:solidFill>
                <a:effectLst/>
                <a:latin typeface="Inter"/>
              </a:rPr>
              <a:t> </a:t>
            </a:r>
            <a:r>
              <a:rPr lang="ru-RU" sz="2800" b="1" i="0" dirty="0" err="1">
                <a:solidFill>
                  <a:srgbClr val="404040"/>
                </a:solidFill>
                <a:effectLst/>
                <a:latin typeface="Inter"/>
              </a:rPr>
              <a:t>окутуучу-профессордук</a:t>
            </a:r>
            <a:r>
              <a:rPr lang="ru-RU" sz="2800" b="1" i="0" dirty="0">
                <a:solidFill>
                  <a:srgbClr val="404040"/>
                </a:solidFill>
                <a:effectLst/>
                <a:latin typeface="Inter"/>
              </a:rPr>
              <a:t> </a:t>
            </a:r>
            <a:r>
              <a:rPr lang="ru-RU" sz="2800" b="1" i="0" dirty="0" err="1">
                <a:solidFill>
                  <a:srgbClr val="404040"/>
                </a:solidFill>
                <a:effectLst/>
                <a:latin typeface="Inter"/>
              </a:rPr>
              <a:t>курамдын</a:t>
            </a:r>
            <a:r>
              <a:rPr lang="ru-RU" sz="2800" b="1" i="0" dirty="0">
                <a:solidFill>
                  <a:srgbClr val="404040"/>
                </a:solidFill>
                <a:effectLst/>
                <a:latin typeface="Inter"/>
              </a:rPr>
              <a:t> </a:t>
            </a:r>
            <a:r>
              <a:rPr lang="ru-RU" sz="2800" b="1" i="0" dirty="0" err="1">
                <a:solidFill>
                  <a:srgbClr val="404040"/>
                </a:solidFill>
                <a:effectLst/>
                <a:latin typeface="Inter"/>
              </a:rPr>
              <a:t>илим</a:t>
            </a:r>
            <a:r>
              <a:rPr lang="ru-RU" sz="2800" b="1" i="0" dirty="0">
                <a:solidFill>
                  <a:srgbClr val="404040"/>
                </a:solidFill>
                <a:effectLst/>
                <a:latin typeface="Inter"/>
              </a:rPr>
              <a:t> </a:t>
            </a:r>
            <a:r>
              <a:rPr lang="ru-RU" sz="2800" b="1" i="0" dirty="0" err="1">
                <a:solidFill>
                  <a:srgbClr val="404040"/>
                </a:solidFill>
                <a:effectLst/>
                <a:latin typeface="Inter"/>
              </a:rPr>
              <a:t>даражасына</a:t>
            </a:r>
            <a:r>
              <a:rPr lang="ru-RU" sz="2800" b="1" i="0" dirty="0">
                <a:solidFill>
                  <a:srgbClr val="404040"/>
                </a:solidFill>
                <a:effectLst/>
                <a:latin typeface="Inter"/>
              </a:rPr>
              <a:t> </a:t>
            </a:r>
            <a:r>
              <a:rPr lang="ru-RU" sz="2800" b="1" i="0" dirty="0" err="1">
                <a:solidFill>
                  <a:srgbClr val="404040"/>
                </a:solidFill>
                <a:effectLst/>
                <a:latin typeface="Inter"/>
              </a:rPr>
              <a:t>ээ</a:t>
            </a:r>
            <a:r>
              <a:rPr lang="ru-RU" sz="2800" b="1" i="0" dirty="0">
                <a:solidFill>
                  <a:srgbClr val="404040"/>
                </a:solidFill>
                <a:effectLst/>
                <a:latin typeface="Inter"/>
              </a:rPr>
              <a:t> </a:t>
            </a:r>
            <a:r>
              <a:rPr lang="ru-RU" sz="2800" b="1" i="0" dirty="0" err="1">
                <a:solidFill>
                  <a:srgbClr val="404040"/>
                </a:solidFill>
                <a:effectLst/>
                <a:latin typeface="Inter"/>
              </a:rPr>
              <a:t>болушу</a:t>
            </a:r>
            <a:r>
              <a:rPr lang="ru-RU" sz="2800" b="1" i="0" dirty="0">
                <a:solidFill>
                  <a:srgbClr val="404040"/>
                </a:solidFill>
                <a:effectLst/>
                <a:latin typeface="Inter"/>
              </a:rPr>
              <a:t> 29,8% </a:t>
            </a:r>
            <a:r>
              <a:rPr lang="ru-RU" sz="2800" b="1" i="0" dirty="0" err="1">
                <a:solidFill>
                  <a:srgbClr val="404040"/>
                </a:solidFill>
                <a:effectLst/>
                <a:latin typeface="Inter"/>
              </a:rPr>
              <a:t>түзөт</a:t>
            </a:r>
            <a:r>
              <a:rPr lang="ru-RU" sz="1867" dirty="0">
                <a:solidFill>
                  <a:srgbClr val="3093E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pic>
        <p:nvPicPr>
          <p:cNvPr id="16" name="Drawing 0">
            <a:extLst>
              <a:ext uri="{FF2B5EF4-FFF2-40B4-BE49-F238E27FC236}">
                <a16:creationId xmlns:a16="http://schemas.microsoft.com/office/drawing/2014/main" id="{69FC0DB4-5154-42DA-92E9-23ABA0BC81C6}"/>
              </a:ext>
            </a:extLst>
          </p:cNvPr>
          <p:cNvPicPr/>
          <p:nvPr/>
        </p:nvPicPr>
        <p:blipFill rotWithShape="1">
          <a:blip r:embed="rId4"/>
          <a:srcRect l="28531" t="2120" r="24749" b="74450"/>
          <a:stretch/>
        </p:blipFill>
        <p:spPr>
          <a:xfrm>
            <a:off x="478478" y="2782451"/>
            <a:ext cx="4265973" cy="2950891"/>
          </a:xfrm>
          <a:prstGeom prst="rect">
            <a:avLst/>
          </a:prstGeom>
        </p:spPr>
      </p:pic>
      <p:pic>
        <p:nvPicPr>
          <p:cNvPr id="17" name="Drawing 1">
            <a:extLst>
              <a:ext uri="{FF2B5EF4-FFF2-40B4-BE49-F238E27FC236}">
                <a16:creationId xmlns:a16="http://schemas.microsoft.com/office/drawing/2014/main" id="{C9963782-D6B8-4D98-8615-50A6930BD649}"/>
              </a:ext>
            </a:extLst>
          </p:cNvPr>
          <p:cNvPicPr/>
          <p:nvPr/>
        </p:nvPicPr>
        <p:blipFill rotWithShape="1">
          <a:blip r:embed="rId5"/>
          <a:srcRect l="23803" t="2404" r="24344" b="73223"/>
          <a:stretch/>
        </p:blipFill>
        <p:spPr>
          <a:xfrm>
            <a:off x="5394702" y="2950891"/>
            <a:ext cx="4105697" cy="27042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45AC7E7-A125-47CC-8C2C-AF8825D02689}"/>
              </a:ext>
            </a:extLst>
          </p:cNvPr>
          <p:cNvSpPr txBox="1"/>
          <p:nvPr/>
        </p:nvSpPr>
        <p:spPr>
          <a:xfrm>
            <a:off x="712695" y="2155592"/>
            <a:ext cx="60942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y-KG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Илимдик кандидаттардын саны (264)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3D650C-0B9A-47D6-BED0-158045F406CE}"/>
              </a:ext>
            </a:extLst>
          </p:cNvPr>
          <p:cNvSpPr txBox="1"/>
          <p:nvPr/>
        </p:nvSpPr>
        <p:spPr>
          <a:xfrm>
            <a:off x="5394702" y="2155592"/>
            <a:ext cx="60942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y-KG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Илимдик докторлорду саны (52)</a:t>
            </a:r>
          </a:p>
        </p:txBody>
      </p:sp>
    </p:spTree>
    <p:extLst>
      <p:ext uri="{BB962C8B-B14F-4D97-AF65-F5344CB8AC3E}">
        <p14:creationId xmlns:p14="http://schemas.microsoft.com/office/powerpoint/2010/main" val="3701519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39477" y="2982019"/>
            <a:ext cx="5867400" cy="2828925"/>
          </a:xfrm>
          <a:custGeom>
            <a:avLst/>
            <a:gdLst/>
            <a:ahLst/>
            <a:cxnLst/>
            <a:rect l="l" t="t" r="r" b="b"/>
            <a:pathLst>
              <a:path w="8801100" h="4243388">
                <a:moveTo>
                  <a:pt x="0" y="0"/>
                </a:moveTo>
                <a:lnTo>
                  <a:pt x="8801101" y="0"/>
                </a:lnTo>
                <a:lnTo>
                  <a:pt x="8801101" y="4243388"/>
                </a:lnTo>
                <a:lnTo>
                  <a:pt x="0" y="4243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735072" y="5971175"/>
            <a:ext cx="5867400" cy="831000"/>
            <a:chOff x="0" y="0"/>
            <a:chExt cx="11734800" cy="1662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34800" cy="1662000"/>
            </a:xfrm>
            <a:custGeom>
              <a:avLst/>
              <a:gdLst/>
              <a:ahLst/>
              <a:cxnLst/>
              <a:rect l="l" t="t" r="r" b="b"/>
              <a:pathLst>
                <a:path w="11734800" h="1662000">
                  <a:moveTo>
                    <a:pt x="0" y="0"/>
                  </a:moveTo>
                  <a:lnTo>
                    <a:pt x="11734800" y="0"/>
                  </a:lnTo>
                  <a:lnTo>
                    <a:pt x="11734800" y="1662000"/>
                  </a:lnTo>
                  <a:lnTo>
                    <a:pt x="0" y="1662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1734800" cy="17096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919"/>
                </a:lnSpc>
              </a:pPr>
              <a:r>
                <a:rPr lang="en-US" sz="1600" b="1">
                  <a:solidFill>
                    <a:srgbClr val="0347B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2023 ж. сентябрынан баштап Scopus тун библиографиялык базасына мүмкүндүктөр</a:t>
              </a:r>
            </a:p>
            <a:p>
              <a:pPr algn="ctr">
                <a:lnSpc>
                  <a:spcPts val="1919"/>
                </a:lnSpc>
              </a:pPr>
              <a:r>
                <a:rPr lang="en-US" sz="1600" b="1">
                  <a:solidFill>
                    <a:srgbClr val="0347B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КМТУга ачылды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48800" y="6495654"/>
            <a:ext cx="2743200" cy="365100"/>
            <a:chOff x="0" y="0"/>
            <a:chExt cx="5486400" cy="730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86400" cy="730200"/>
            </a:xfrm>
            <a:custGeom>
              <a:avLst/>
              <a:gdLst/>
              <a:ahLst/>
              <a:cxnLst/>
              <a:rect l="l" t="t" r="r" b="b"/>
              <a:pathLst>
                <a:path w="5486400" h="730200">
                  <a:moveTo>
                    <a:pt x="0" y="0"/>
                  </a:moveTo>
                  <a:lnTo>
                    <a:pt x="5486400" y="0"/>
                  </a:lnTo>
                  <a:lnTo>
                    <a:pt x="5486400" y="730200"/>
                  </a:lnTo>
                  <a:lnTo>
                    <a:pt x="0" y="7302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486400" cy="768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440"/>
                </a:lnSpc>
              </a:pPr>
              <a:r>
                <a:rPr lang="en-US" sz="1200" spc="-5">
                  <a:solidFill>
                    <a:srgbClr val="898989"/>
                  </a:solidFill>
                  <a:latin typeface="Carlito"/>
                  <a:ea typeface="Carlito"/>
                  <a:cs typeface="Carlito"/>
                  <a:sym typeface="Carlito"/>
                </a:rPr>
                <a:t>7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3374967" y="1186655"/>
            <a:ext cx="8038407" cy="1635133"/>
          </a:xfrm>
          <a:custGeom>
            <a:avLst/>
            <a:gdLst/>
            <a:ahLst/>
            <a:cxnLst/>
            <a:rect l="l" t="t" r="r" b="b"/>
            <a:pathLst>
              <a:path w="12057610" h="2452700">
                <a:moveTo>
                  <a:pt x="0" y="0"/>
                </a:moveTo>
                <a:lnTo>
                  <a:pt x="12057610" y="0"/>
                </a:lnTo>
                <a:lnTo>
                  <a:pt x="12057610" y="2452700"/>
                </a:lnTo>
                <a:lnTo>
                  <a:pt x="0" y="245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409493" y="501946"/>
            <a:ext cx="6097384" cy="461665"/>
            <a:chOff x="0" y="0"/>
            <a:chExt cx="12194768" cy="9233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194768" cy="923330"/>
            </a:xfrm>
            <a:custGeom>
              <a:avLst/>
              <a:gdLst/>
              <a:ahLst/>
              <a:cxnLst/>
              <a:rect l="l" t="t" r="r" b="b"/>
              <a:pathLst>
                <a:path w="12194768" h="923330">
                  <a:moveTo>
                    <a:pt x="0" y="0"/>
                  </a:moveTo>
                  <a:lnTo>
                    <a:pt x="12194768" y="0"/>
                  </a:lnTo>
                  <a:lnTo>
                    <a:pt x="12194768" y="923330"/>
                  </a:lnTo>
                  <a:lnTo>
                    <a:pt x="0" y="9233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2194768" cy="9519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880"/>
                </a:lnSpc>
              </a:pPr>
              <a:r>
                <a:rPr lang="en-US" sz="2400" b="1">
                  <a:solidFill>
                    <a:srgbClr val="00B0F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Scopusка макал чыгаруу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857710" y="2874297"/>
            <a:ext cx="432261" cy="276999"/>
            <a:chOff x="0" y="0"/>
            <a:chExt cx="864522" cy="5539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4522" cy="553998"/>
            </a:xfrm>
            <a:custGeom>
              <a:avLst/>
              <a:gdLst/>
              <a:ahLst/>
              <a:cxnLst/>
              <a:rect l="l" t="t" r="r" b="b"/>
              <a:pathLst>
                <a:path w="864522" h="553998">
                  <a:moveTo>
                    <a:pt x="0" y="0"/>
                  </a:moveTo>
                  <a:lnTo>
                    <a:pt x="864522" y="0"/>
                  </a:lnTo>
                  <a:lnTo>
                    <a:pt x="864522" y="553998"/>
                  </a:lnTo>
                  <a:lnTo>
                    <a:pt x="0" y="5539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64522" cy="59209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1440"/>
                </a:lnSpc>
              </a:pPr>
              <a:r>
                <a:rPr lang="ru-RU" sz="1200" spc="-5" dirty="0">
                  <a:latin typeface="Carlito"/>
                  <a:ea typeface="Carlito"/>
                  <a:cs typeface="Carlito"/>
                  <a:sym typeface="Carlito"/>
                </a:rPr>
                <a:t>103</a:t>
              </a:r>
              <a:endParaRPr lang="en-US" sz="1200" spc="-5" dirty="0">
                <a:latin typeface="Carlito"/>
                <a:ea typeface="Carlito"/>
                <a:cs typeface="Carlito"/>
                <a:sym typeface="Carlito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942706" y="3129566"/>
            <a:ext cx="432261" cy="276999"/>
            <a:chOff x="0" y="0"/>
            <a:chExt cx="864522" cy="55399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4522" cy="553998"/>
            </a:xfrm>
            <a:custGeom>
              <a:avLst/>
              <a:gdLst/>
              <a:ahLst/>
              <a:cxnLst/>
              <a:rect l="l" t="t" r="r" b="b"/>
              <a:pathLst>
                <a:path w="864522" h="553998">
                  <a:moveTo>
                    <a:pt x="0" y="0"/>
                  </a:moveTo>
                  <a:lnTo>
                    <a:pt x="864522" y="0"/>
                  </a:lnTo>
                  <a:lnTo>
                    <a:pt x="864522" y="553998"/>
                  </a:lnTo>
                  <a:lnTo>
                    <a:pt x="0" y="5539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64522" cy="59209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1440"/>
                </a:lnSpc>
              </a:pPr>
              <a:r>
                <a:rPr lang="en-US" sz="1200" spc="-5">
                  <a:latin typeface="Carlito"/>
                  <a:ea typeface="Carlito"/>
                  <a:cs typeface="Carlito"/>
                  <a:sym typeface="Carlito"/>
                </a:rPr>
                <a:t>81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961175" y="4181038"/>
            <a:ext cx="432261" cy="276999"/>
            <a:chOff x="0" y="0"/>
            <a:chExt cx="864522" cy="5539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64522" cy="553998"/>
            </a:xfrm>
            <a:custGeom>
              <a:avLst/>
              <a:gdLst/>
              <a:ahLst/>
              <a:cxnLst/>
              <a:rect l="l" t="t" r="r" b="b"/>
              <a:pathLst>
                <a:path w="864522" h="553998">
                  <a:moveTo>
                    <a:pt x="0" y="0"/>
                  </a:moveTo>
                  <a:lnTo>
                    <a:pt x="864522" y="0"/>
                  </a:lnTo>
                  <a:lnTo>
                    <a:pt x="864522" y="553998"/>
                  </a:lnTo>
                  <a:lnTo>
                    <a:pt x="0" y="5539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64522" cy="59209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1440"/>
                </a:lnSpc>
              </a:pPr>
              <a:r>
                <a:rPr lang="en-US" sz="1200" spc="-5">
                  <a:latin typeface="Carlito"/>
                  <a:ea typeface="Carlito"/>
                  <a:cs typeface="Carlito"/>
                  <a:sym typeface="Carlito"/>
                </a:rPr>
                <a:t>41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12790" y="3884850"/>
            <a:ext cx="432261" cy="276999"/>
            <a:chOff x="0" y="0"/>
            <a:chExt cx="864522" cy="55399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64522" cy="553998"/>
            </a:xfrm>
            <a:custGeom>
              <a:avLst/>
              <a:gdLst/>
              <a:ahLst/>
              <a:cxnLst/>
              <a:rect l="l" t="t" r="r" b="b"/>
              <a:pathLst>
                <a:path w="864522" h="553998">
                  <a:moveTo>
                    <a:pt x="0" y="0"/>
                  </a:moveTo>
                  <a:lnTo>
                    <a:pt x="864522" y="0"/>
                  </a:lnTo>
                  <a:lnTo>
                    <a:pt x="864522" y="553998"/>
                  </a:lnTo>
                  <a:lnTo>
                    <a:pt x="0" y="5539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64522" cy="59209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1440"/>
                </a:lnSpc>
              </a:pPr>
              <a:r>
                <a:rPr lang="en-US" sz="1200" spc="-5">
                  <a:latin typeface="Carlito"/>
                  <a:ea typeface="Carlito"/>
                  <a:cs typeface="Carlito"/>
                  <a:sym typeface="Carlito"/>
                </a:rPr>
                <a:t>52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58544" y="2333534"/>
            <a:ext cx="5061967" cy="3972006"/>
          </a:xfrm>
          <a:custGeom>
            <a:avLst/>
            <a:gdLst/>
            <a:ahLst/>
            <a:cxnLst/>
            <a:rect l="l" t="t" r="r" b="b"/>
            <a:pathLst>
              <a:path w="7592951" h="5958009">
                <a:moveTo>
                  <a:pt x="0" y="0"/>
                </a:moveTo>
                <a:lnTo>
                  <a:pt x="7592951" y="0"/>
                </a:lnTo>
                <a:lnTo>
                  <a:pt x="7592951" y="5958009"/>
                </a:lnTo>
                <a:lnTo>
                  <a:pt x="0" y="5958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4859" y="374829"/>
            <a:ext cx="10911272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6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 </a:t>
            </a:r>
            <a:r>
              <a:rPr lang="ru-RU" sz="2667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Билим</a:t>
            </a:r>
            <a:r>
              <a:rPr lang="ru-RU" sz="266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67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берүү</a:t>
            </a:r>
            <a:r>
              <a:rPr lang="ru-RU" sz="266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67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жана</a:t>
            </a:r>
            <a:r>
              <a:rPr lang="ru-RU" sz="266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67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илим</a:t>
            </a:r>
            <a:r>
              <a:rPr lang="ru-RU" sz="266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67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министрлигинин</a:t>
            </a:r>
            <a:r>
              <a:rPr lang="ru-RU" sz="266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67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каржыланган</a:t>
            </a:r>
            <a:r>
              <a:rPr lang="ru-RU" sz="266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67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илимий-изилдөө</a:t>
            </a:r>
            <a:r>
              <a:rPr lang="ru-RU" sz="266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67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иштери</a:t>
            </a:r>
            <a:endParaRPr lang="ru-RU" sz="1867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2084" y="1171480"/>
            <a:ext cx="1045505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67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2024-жылы </a:t>
            </a:r>
            <a:r>
              <a:rPr lang="ru-RU" sz="1867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мамлекеттик</a:t>
            </a:r>
            <a:r>
              <a:rPr lang="ru-RU" sz="1867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бюджеттен</a:t>
            </a:r>
            <a:r>
              <a:rPr lang="ru-RU" sz="1867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каржыланган</a:t>
            </a:r>
            <a:r>
              <a:rPr lang="ru-RU" sz="1867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1867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24 556 400 </a:t>
            </a:r>
            <a:r>
              <a:rPr lang="ru-RU" sz="1867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сомдук</a:t>
            </a:r>
            <a:r>
              <a:rPr lang="ru-RU" sz="1867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жалпы</a:t>
            </a:r>
            <a:r>
              <a:rPr lang="ru-RU" sz="1867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суммадагы</a:t>
            </a:r>
            <a:r>
              <a:rPr lang="ru-RU" sz="1867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1867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20</a:t>
            </a:r>
            <a:r>
              <a:rPr lang="ru-RU" sz="1867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илимий-изилдөө</a:t>
            </a:r>
            <a:r>
              <a:rPr lang="ru-RU" sz="1867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долбоору</a:t>
            </a:r>
            <a:r>
              <a:rPr lang="ru-RU" sz="1867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ишке</a:t>
            </a:r>
            <a:r>
              <a:rPr lang="ru-RU" sz="1867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ашырылды</a:t>
            </a:r>
            <a:endParaRPr lang="ru-RU" sz="1867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534215"/>
              </p:ext>
            </p:extLst>
          </p:nvPr>
        </p:nvGraphicFramePr>
        <p:xfrm>
          <a:off x="438099" y="2273546"/>
          <a:ext cx="6628285" cy="4155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9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8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55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850890" algn="l"/>
                        </a:tabLst>
                      </a:pPr>
                      <a:r>
                        <a:rPr lang="ru-RU" sz="1900" dirty="0">
                          <a:effectLst/>
                        </a:rPr>
                        <a:t>ИИИ </a:t>
                      </a:r>
                      <a:r>
                        <a:rPr lang="ru-RU" sz="1900" dirty="0" err="1">
                          <a:effectLst/>
                        </a:rPr>
                        <a:t>атылышы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011" marR="8101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850890" algn="l"/>
                        </a:tabLst>
                      </a:pPr>
                      <a:r>
                        <a:rPr lang="ru-RU" sz="1900" dirty="0" err="1">
                          <a:effectLst/>
                        </a:rPr>
                        <a:t>финанс</a:t>
                      </a:r>
                      <a:r>
                        <a:rPr lang="ru-RU" sz="1900" dirty="0">
                          <a:effectLst/>
                        </a:rPr>
                        <a:t>. мин, сом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011" marR="8101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1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НИИ ФТП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011" marR="810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4100,0</a:t>
                      </a:r>
                    </a:p>
                  </a:txBody>
                  <a:tcPr marL="81011" marR="8101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1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dirty="0" err="1">
                          <a:effectLst/>
                        </a:rPr>
                        <a:t>ИЭиС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011" marR="810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1866,0</a:t>
                      </a:r>
                    </a:p>
                  </a:txBody>
                  <a:tcPr marL="81011" marR="8101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1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НИХТИ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011" marR="810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800,0</a:t>
                      </a:r>
                    </a:p>
                  </a:txBody>
                  <a:tcPr marL="81011" marR="8101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1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y-KG" sz="1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КИМС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011" marR="810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2817,8</a:t>
                      </a:r>
                    </a:p>
                  </a:txBody>
                  <a:tcPr marL="81011" marR="8101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1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y-KG" sz="1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СС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011" marR="810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6722,6</a:t>
                      </a:r>
                    </a:p>
                  </a:txBody>
                  <a:tcPr marL="81011" marR="8101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9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y-KG" sz="1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НТЦ</a:t>
                      </a:r>
                      <a:r>
                        <a:rPr lang="ky-KG" sz="1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КОНАС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011" marR="810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1800,0</a:t>
                      </a:r>
                    </a:p>
                  </a:txBody>
                  <a:tcPr marL="81011" marR="8101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y-KG" sz="1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НТЦ</a:t>
                      </a:r>
                      <a:r>
                        <a:rPr lang="ky-KG" sz="19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Геоквантум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011" marR="810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6450,0</a:t>
                      </a:r>
                    </a:p>
                  </a:txBody>
                  <a:tcPr marL="81011" marR="8101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 err="1">
                          <a:effectLst/>
                        </a:rPr>
                        <a:t>Жалпысы</a:t>
                      </a:r>
                      <a:endParaRPr lang="ru-RU" sz="2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011" marR="810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24556,4</a:t>
                      </a:r>
                    </a:p>
                  </a:txBody>
                  <a:tcPr marL="81011" marR="81011" marT="0" marB="0"/>
                </a:tc>
                <a:extLst>
                  <a:ext uri="{0D108BD9-81ED-4DB2-BD59-A6C34878D82A}">
                    <a16:rowId xmlns:a16="http://schemas.microsoft.com/office/drawing/2014/main" val="3909227612"/>
                  </a:ext>
                </a:extLst>
              </a:tr>
            </a:tbl>
          </a:graphicData>
        </a:graphic>
      </p:graphicFrame>
      <p:pic>
        <p:nvPicPr>
          <p:cNvPr id="7" name="Picture 30">
            <a:extLst>
              <a:ext uri="{FF2B5EF4-FFF2-40B4-BE49-F238E27FC236}">
                <a16:creationId xmlns:a16="http://schemas.microsoft.com/office/drawing/2014/main" id="{FD16E525-7FBC-4F9E-9EB1-C4F6DBB94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745" y="2273546"/>
            <a:ext cx="4044945" cy="34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53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 idx="15"/>
          </p:nvPr>
        </p:nvSpPr>
        <p:spPr>
          <a:xfrm>
            <a:off x="1084408" y="273367"/>
            <a:ext cx="10272000" cy="836000"/>
          </a:xfrm>
        </p:spPr>
        <p:txBody>
          <a:bodyPr/>
          <a:lstStyle/>
          <a:p>
            <a:pPr algn="ctr">
              <a:buSzPts val="2400"/>
            </a:pPr>
            <a:r>
              <a:rPr lang="ru-RU" sz="2400" b="1" dirty="0" err="1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Жарыялоо</a:t>
            </a:r>
            <a:r>
              <a:rPr lang="ru-RU" sz="2400" b="1" dirty="0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3409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ишмердүүлүгү</a:t>
            </a:r>
            <a:endParaRPr lang="ru-RU" sz="2400" b="1" dirty="0">
              <a:solidFill>
                <a:srgbClr val="034094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07310" y="1079835"/>
            <a:ext cx="5349553" cy="181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9585" algn="just"/>
            <a:r>
              <a:rPr lang="ru-RU" sz="1867" b="1" dirty="0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2023-жылы </a:t>
            </a:r>
            <a:r>
              <a:rPr lang="ru-RU" sz="1867" b="1" dirty="0" err="1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жарыялангандар</a:t>
            </a:r>
            <a:r>
              <a:rPr lang="ru-RU" sz="1867" b="1" dirty="0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67" dirty="0" err="1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Монографиялар</a:t>
            </a:r>
            <a:r>
              <a:rPr lang="ru-RU" sz="1867" b="1" dirty="0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27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67" dirty="0" err="1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РИНЦтеги</a:t>
            </a:r>
            <a:r>
              <a:rPr lang="ru-RU" sz="1867" dirty="0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67" dirty="0" err="1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макалалар</a:t>
            </a:r>
            <a:r>
              <a:rPr lang="ru-RU" sz="1867" b="1" dirty="0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551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67" dirty="0" err="1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Ойлоп</a:t>
            </a:r>
            <a:r>
              <a:rPr lang="ru-RU" sz="1867" dirty="0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67" dirty="0" err="1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табуулар</a:t>
            </a:r>
            <a:r>
              <a:rPr lang="ru-RU" sz="1867" dirty="0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67" dirty="0" err="1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боюнча</a:t>
            </a:r>
            <a:r>
              <a:rPr lang="ru-RU" sz="1867" dirty="0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67" dirty="0" err="1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патенттер</a:t>
            </a:r>
            <a:r>
              <a:rPr lang="ru-RU" sz="1867" b="1" dirty="0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42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Scopus </a:t>
            </a:r>
            <a:r>
              <a:rPr lang="ru-RU" sz="1867" dirty="0" err="1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системасындагы</a:t>
            </a:r>
            <a:r>
              <a:rPr lang="ru-RU" sz="1867" dirty="0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67" dirty="0" err="1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макалалар</a:t>
            </a:r>
            <a:r>
              <a:rPr lang="ru-RU" sz="1867" b="1" dirty="0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103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Web of Science </a:t>
            </a:r>
            <a:r>
              <a:rPr lang="ru-RU" sz="1867" dirty="0" err="1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системасындагы</a:t>
            </a:r>
            <a:r>
              <a:rPr lang="ru-RU" sz="1867" dirty="0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67" dirty="0" err="1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макалалар</a:t>
            </a:r>
            <a:r>
              <a:rPr lang="ru-RU" sz="1867" b="1" dirty="0">
                <a:solidFill>
                  <a:srgbClr val="3093E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867" y="5865341"/>
            <a:ext cx="166275" cy="1436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2CCC1B-EE98-46BF-B094-39AC78064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99" y="3429000"/>
            <a:ext cx="5423151" cy="26245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833AA6-3E25-4598-BFD9-935B45AFE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544" y="4103335"/>
            <a:ext cx="4832450" cy="235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7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2291" y="233819"/>
            <a:ext cx="901874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Илимий</a:t>
            </a:r>
            <a:r>
              <a:rPr lang="ru-RU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-басма </a:t>
            </a:r>
            <a:r>
              <a:rPr lang="ru-RU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ишмердүүлүгү</a:t>
            </a:r>
            <a:endParaRPr lang="ru-RU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9417" y="1148738"/>
            <a:ext cx="7673465" cy="382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algn="just">
              <a:buFontTx/>
              <a:buChar char="-"/>
            </a:pP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Илимий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басма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иш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. 2024-жылда «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КМТУнун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жарчысы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»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мезгилдүү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илимий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журналынын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4 саны 1313 бет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менен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,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анын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ичинде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163 макала,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анын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ичинде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2 макала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англис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тилинде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жарык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көргөн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.</a:t>
            </a:r>
          </a:p>
          <a:p>
            <a:pPr marL="380990" indent="-380990" algn="just">
              <a:buFontTx/>
              <a:buChar char="-"/>
            </a:pPr>
            <a:r>
              <a:rPr lang="ru-RU" sz="1867" b="1" dirty="0">
                <a:solidFill>
                  <a:srgbClr val="3093E6"/>
                </a:solidFill>
                <a:latin typeface="+mn-lt"/>
              </a:rPr>
              <a:t>	«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Магистранттардын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жана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студенттердин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илимий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эмгектеринин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жыйнагы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»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журналынын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1223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беттик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4 тому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жарыкка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чыкты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. Журнал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Россиянын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илимий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электрондук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китепканасынын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РИНЦке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киргизилген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.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Журналдын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эки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жылдык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импакт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-фактору 0,065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журналда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16 балл бар (КР НАК).</a:t>
            </a:r>
          </a:p>
          <a:p>
            <a:pPr marL="380990" indent="-380990" algn="just">
              <a:buFontTx/>
              <a:buChar char="-"/>
            </a:pPr>
            <a:r>
              <a:rPr lang="ru-RU" sz="1867" b="1" dirty="0">
                <a:solidFill>
                  <a:srgbClr val="3093E6"/>
                </a:solidFill>
                <a:latin typeface="+mn-lt"/>
              </a:rPr>
              <a:t>2025-жылы «Архитектура.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Курулуш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.»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базасында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Скопус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пландалат</a:t>
            </a:r>
            <a:endParaRPr lang="ru-RU" sz="1867" b="1" dirty="0">
              <a:solidFill>
                <a:srgbClr val="3093E6"/>
              </a:solidFill>
            </a:endParaRPr>
          </a:p>
          <a:p>
            <a:pPr marL="380990" indent="-380990" algn="just">
              <a:buFontTx/>
              <a:buChar char="-"/>
            </a:pPr>
            <a:endParaRPr lang="ru-RU" sz="1867" b="1" dirty="0">
              <a:solidFill>
                <a:srgbClr val="3093E6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852" y="767300"/>
            <a:ext cx="3142443" cy="531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1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25418537-7C1B-400C-B929-4D4E987942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23F93E6-4F89-48DF-9F8B-1ABED8B071A6}" type="slidenum">
              <a:rPr lang="x-none" smtClean="0"/>
              <a:t>9</a:t>
            </a:fld>
            <a:endParaRPr lang="x-none"/>
          </a:p>
        </p:txBody>
      </p:sp>
      <p:sp>
        <p:nvSpPr>
          <p:cNvPr id="18" name="Заголовок 13">
            <a:extLst>
              <a:ext uri="{FF2B5EF4-FFF2-40B4-BE49-F238E27FC236}">
                <a16:creationId xmlns:a16="http://schemas.microsoft.com/office/drawing/2014/main" id="{DE1E1317-CDB3-417B-A6B1-4D4E97B0A330}"/>
              </a:ext>
            </a:extLst>
          </p:cNvPr>
          <p:cNvSpPr txBox="1">
            <a:spLocks/>
          </p:cNvSpPr>
          <p:nvPr/>
        </p:nvSpPr>
        <p:spPr>
          <a:xfrm>
            <a:off x="2415684" y="296465"/>
            <a:ext cx="77040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None/>
            </a:pPr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Arial"/>
              </a:rPr>
              <a:t>2024-жылдын </a:t>
            </a:r>
            <a:r>
              <a:rPr lang="ru-RU" sz="22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Arial"/>
              </a:rPr>
              <a:t>илимий</a:t>
            </a:r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Arial"/>
              </a:rPr>
              <a:t> </a:t>
            </a:r>
            <a:r>
              <a:rPr lang="ru-RU" sz="22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Arial"/>
              </a:rPr>
              <a:t>иш-чараларын</a:t>
            </a:r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Arial"/>
              </a:rPr>
              <a:t> </a:t>
            </a:r>
            <a:r>
              <a:rPr lang="ru-RU" sz="22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Arial"/>
              </a:rPr>
              <a:t>өткөрүү</a:t>
            </a:r>
            <a:endParaRPr lang="ru-RU" sz="2200" b="1" dirty="0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5E6EE2F-2614-4834-BB3E-4CACCADEA818}"/>
              </a:ext>
            </a:extLst>
          </p:cNvPr>
          <p:cNvSpPr/>
          <p:nvPr/>
        </p:nvSpPr>
        <p:spPr>
          <a:xfrm>
            <a:off x="496687" y="923465"/>
            <a:ext cx="7051270" cy="354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b="1" dirty="0">
                <a:solidFill>
                  <a:srgbClr val="3093E6"/>
                </a:solidFill>
                <a:latin typeface="+mn-lt"/>
              </a:rPr>
              <a:t>2024-жылы 64 конференция, семинар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жана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мастер-класс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өткөрүлдү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.</a:t>
            </a:r>
          </a:p>
          <a:p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Тармактык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конференциялар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, эл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аралык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конференциялар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жана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илим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күнүн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өткөрүү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сыяктуу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маанилүү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иш-чаралар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уюштурулду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.</a:t>
            </a:r>
          </a:p>
          <a:p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Көргөзмөлөрдө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активдүү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катышылып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, 8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чоң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көргөзмө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өткөрүлдү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,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анын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ичинде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КГТУнун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70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жылдыгы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маанилүү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маараке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катары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белгиленип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өттү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.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Билим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берүү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жарманкелери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, Кыргыз патент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боюнча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иш-чаралар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жана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курултай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сыяктуу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иш-чаралар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да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өткөрүлдү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.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Бул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иш-чаралар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илим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,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билим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берүү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жана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инновацияларды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өнүктүрүүгө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чоң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</a:t>
            </a:r>
            <a:r>
              <a:rPr lang="ru-RU" sz="1867" b="1" dirty="0" err="1">
                <a:solidFill>
                  <a:srgbClr val="3093E6"/>
                </a:solidFill>
                <a:latin typeface="+mn-lt"/>
              </a:rPr>
              <a:t>салым</a:t>
            </a:r>
            <a:r>
              <a:rPr lang="ru-RU" sz="1867" b="1" dirty="0">
                <a:solidFill>
                  <a:srgbClr val="3093E6"/>
                </a:solidFill>
                <a:latin typeface="+mn-lt"/>
              </a:rPr>
              <a:t> кошту</a:t>
            </a:r>
            <a:endParaRPr lang="ru-RU" sz="1867" b="1" dirty="0">
              <a:solidFill>
                <a:srgbClr val="3093E6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BF4A981-21D2-4B81-93ED-1425F049621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435" y="1180542"/>
            <a:ext cx="4267877" cy="1794797"/>
          </a:xfrm>
          <a:prstGeom prst="rect">
            <a:avLst/>
          </a:prstGeom>
          <a:noFill/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51725BC-8A1C-486F-8006-3B26CD48335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2" b="20292"/>
          <a:stretch/>
        </p:blipFill>
        <p:spPr bwMode="auto">
          <a:xfrm>
            <a:off x="9561374" y="2984432"/>
            <a:ext cx="2162810" cy="29584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DB9CD1D-72C6-474A-B3D5-981AFD821F9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4388" y="3796948"/>
            <a:ext cx="3128645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CC6B8CF-778E-434D-A2F1-B499810493A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9" y="4419417"/>
            <a:ext cx="2155825" cy="2284730"/>
          </a:xfrm>
          <a:prstGeom prst="rect">
            <a:avLst/>
          </a:prstGeom>
          <a:noFill/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6053557-0A4B-4B52-B7D0-8B0570721A5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75" y="4446336"/>
            <a:ext cx="3673473" cy="2257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2771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2284</TotalTime>
  <Words>982</Words>
  <Application>Microsoft Office PowerPoint</Application>
  <PresentationFormat>Широкоэкранный</PresentationFormat>
  <Paragraphs>155</Paragraphs>
  <Slides>19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3" baseType="lpstr">
      <vt:lpstr>Arial</vt:lpstr>
      <vt:lpstr>Arial Bold</vt:lpstr>
      <vt:lpstr>Arial Narrow</vt:lpstr>
      <vt:lpstr>Arimo Bold</vt:lpstr>
      <vt:lpstr>Bebas Neue</vt:lpstr>
      <vt:lpstr>Calibri</vt:lpstr>
      <vt:lpstr>Carlito</vt:lpstr>
      <vt:lpstr>Didact Gothic</vt:lpstr>
      <vt:lpstr>IBM Plex Sans SemiBold</vt:lpstr>
      <vt:lpstr>Inter</vt:lpstr>
      <vt:lpstr>Montserrat</vt:lpstr>
      <vt:lpstr>Roboto</vt:lpstr>
      <vt:lpstr>Times New Roman</vt:lpstr>
      <vt:lpstr>Тема Office</vt:lpstr>
      <vt:lpstr>Презентация PowerPoint</vt:lpstr>
      <vt:lpstr>Илимий изилдөөлөрдүн ролу  жана максаты</vt:lpstr>
      <vt:lpstr>Илимий-изилдөө базалык нормативдик документтери</vt:lpstr>
      <vt:lpstr>Презентация PowerPoint</vt:lpstr>
      <vt:lpstr>Презентация PowerPoint</vt:lpstr>
      <vt:lpstr>Презентация PowerPoint</vt:lpstr>
      <vt:lpstr>Жарыялоо ишмердүүлүгү</vt:lpstr>
      <vt:lpstr>Презентация PowerPoint</vt:lpstr>
      <vt:lpstr>Презентация PowerPoint</vt:lpstr>
      <vt:lpstr>Презентация PowerPoint</vt:lpstr>
      <vt:lpstr>Презентация PowerPoint</vt:lpstr>
      <vt:lpstr>КГТУнун докторлук жана кандидаттык диссертацияларды коргоо боюнча диссертациялык кеңештери</vt:lpstr>
      <vt:lpstr>Презентация PowerPoint</vt:lpstr>
      <vt:lpstr>Илимий борборлор жана лабораториялар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Талгат Акбеков</dc:creator>
  <cp:lastModifiedBy>Almazbek Arzybaev</cp:lastModifiedBy>
  <cp:revision>81</cp:revision>
  <dcterms:created xsi:type="dcterms:W3CDTF">2020-05-17T20:23:00Z</dcterms:created>
  <dcterms:modified xsi:type="dcterms:W3CDTF">2025-01-29T01:19:15Z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1FE9AC0B8960439B905A211D8EE0501C_13</vt:lpwstr>
  </property>
  <property fmtid="{D5CDD505-2E9C-101B-9397-08002B2CF9AE}" pid="3" name="KSOProductBuildVer">
    <vt:lpwstr>1033-12.2.0.13359</vt:lpwstr>
  </property>
</Properties>
</file>