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sldIdLst>
    <p:sldId id="256" r:id="rId2"/>
    <p:sldId id="264" r:id="rId3"/>
    <p:sldId id="282" r:id="rId4"/>
    <p:sldId id="265" r:id="rId5"/>
    <p:sldId id="277" r:id="rId6"/>
    <p:sldId id="278" r:id="rId7"/>
    <p:sldId id="287" r:id="rId8"/>
    <p:sldId id="269" r:id="rId9"/>
    <p:sldId id="288" r:id="rId10"/>
    <p:sldId id="275" r:id="rId11"/>
    <p:sldId id="281" r:id="rId12"/>
    <p:sldId id="272" r:id="rId13"/>
    <p:sldId id="276" r:id="rId14"/>
    <p:sldId id="279" r:id="rId15"/>
    <p:sldId id="286" r:id="rId16"/>
    <p:sldId id="289" r:id="rId17"/>
    <p:sldId id="290" r:id="rId18"/>
    <p:sldId id="291" r:id="rId19"/>
    <p:sldId id="273" r:id="rId20"/>
    <p:sldId id="292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1858" y="35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80739-56B8-41F7-90AD-67C2546DD60F}" type="datetimeFigureOut">
              <a:rPr lang="ru-RU" smtClean="0"/>
              <a:pPr/>
              <a:t>23.12.2024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6F284-3604-4FE5-AE05-174C861E9D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747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80739-56B8-41F7-90AD-67C2546DD60F}" type="datetimeFigureOut">
              <a:rPr lang="ru-RU" smtClean="0"/>
              <a:pPr/>
              <a:t>23.12.2024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6F284-3604-4FE5-AE05-174C861E9D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066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80739-56B8-41F7-90AD-67C2546DD60F}" type="datetimeFigureOut">
              <a:rPr lang="ru-RU" smtClean="0"/>
              <a:pPr/>
              <a:t>23.12.2024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6F284-3604-4FE5-AE05-174C861E9D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969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80739-56B8-41F7-90AD-67C2546DD60F}" type="datetimeFigureOut">
              <a:rPr lang="ru-RU" smtClean="0"/>
              <a:pPr/>
              <a:t>23.12.2024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6F284-3604-4FE5-AE05-174C861E9D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80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80739-56B8-41F7-90AD-67C2546DD60F}" type="datetimeFigureOut">
              <a:rPr lang="ru-RU" smtClean="0"/>
              <a:pPr/>
              <a:t>23.12.2024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6F284-3604-4FE5-AE05-174C861E9D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4906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80739-56B8-41F7-90AD-67C2546DD60F}" type="datetimeFigureOut">
              <a:rPr lang="ru-RU" smtClean="0"/>
              <a:pPr/>
              <a:t>23.12.2024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6F284-3604-4FE5-AE05-174C861E9D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494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80739-56B8-41F7-90AD-67C2546DD60F}" type="datetimeFigureOut">
              <a:rPr lang="ru-RU" smtClean="0"/>
              <a:pPr/>
              <a:t>23.12.2024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6F284-3604-4FE5-AE05-174C861E9D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0189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80739-56B8-41F7-90AD-67C2546DD60F}" type="datetimeFigureOut">
              <a:rPr lang="ru-RU" smtClean="0"/>
              <a:pPr/>
              <a:t>23.12.2024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6F284-3604-4FE5-AE05-174C861E9D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7060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80739-56B8-41F7-90AD-67C2546DD60F}" type="datetimeFigureOut">
              <a:rPr lang="ru-RU" smtClean="0"/>
              <a:pPr/>
              <a:t>23.12.2024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6F284-3604-4FE5-AE05-174C861E9D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99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80739-56B8-41F7-90AD-67C2546DD60F}" type="datetimeFigureOut">
              <a:rPr lang="ru-RU" smtClean="0"/>
              <a:pPr/>
              <a:t>23.12.2024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6F284-3604-4FE5-AE05-174C861E9D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514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80739-56B8-41F7-90AD-67C2546DD60F}" type="datetimeFigureOut">
              <a:rPr lang="ru-RU" smtClean="0"/>
              <a:pPr/>
              <a:t>23.12.2024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6F284-3604-4FE5-AE05-174C861E9D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508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80739-56B8-41F7-90AD-67C2546DD60F}" type="datetimeFigureOut">
              <a:rPr lang="ru-RU" smtClean="0"/>
              <a:pPr/>
              <a:t>23.12.2024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6F284-3604-4FE5-AE05-174C861E9D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191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hyperlink" Target="https://learn.mgsu.ru/course/view.php?id=4973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27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115616" y="1078845"/>
            <a:ext cx="7488832" cy="1196894"/>
          </a:xfrm>
        </p:spPr>
        <p:txBody>
          <a:bodyPr>
            <a:noAutofit/>
          </a:bodyPr>
          <a:lstStyle/>
          <a:p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Кыргызский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Государственный Технический Университет им. И.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Раззакова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899592" y="2890789"/>
            <a:ext cx="7406640" cy="3240360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ОТЧЕТ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 прохождении стажировки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Баялиева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Алтынбека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Жакыпбековича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слушателя дополнительной профессиональной программы (дополнительное-профессиональное образование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«Бетонные плотины. Расчет НДС бетонных плотин»</a:t>
            </a: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декабрь 2024г.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72254"/>
            <a:ext cx="1831092" cy="818198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8125"/>
            <a:ext cx="2937510" cy="680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0658" y="372255"/>
            <a:ext cx="6175598" cy="1040522"/>
          </a:xfrm>
        </p:spPr>
        <p:txBody>
          <a:bodyPr>
            <a:normAutofit fontScale="90000"/>
          </a:bodyPr>
          <a:lstStyle/>
          <a:p>
            <a:r>
              <a:rPr lang="ru-RU" dirty="0">
                <a:hlinkClick r:id="rId2" tooltip="Бетонные плотины. Расчет НДС бетонных плотин"/>
              </a:rPr>
              <a:t/>
            </a:r>
            <a:br>
              <a:rPr lang="ru-RU" dirty="0">
                <a:hlinkClick r:id="rId2" tooltip="Бетонные плотины. Расчет НДС бетонных плотин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Бетонные плотины. Расчет НДС бетонных плотин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5461" t="31790" r="525"/>
          <a:stretch/>
        </p:blipFill>
        <p:spPr>
          <a:xfrm>
            <a:off x="703114" y="1310587"/>
            <a:ext cx="2428726" cy="13215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2176" y="1358692"/>
            <a:ext cx="1085218" cy="162782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208726" y="1970855"/>
            <a:ext cx="127573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Толстиков Виктор Васильевич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к. т. н.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доцент кафедры Гидравлики и гидротехнического строительства</a:t>
            </a:r>
          </a:p>
        </p:txBody>
      </p:sp>
      <p:pic>
        <p:nvPicPr>
          <p:cNvPr id="7" name="Рисунок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72254"/>
            <a:ext cx="1831092" cy="8181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24801" t="5900" r="24013"/>
          <a:stretch/>
        </p:blipFill>
        <p:spPr>
          <a:xfrm>
            <a:off x="671389" y="3462154"/>
            <a:ext cx="1562815" cy="161606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48866" y="3102744"/>
            <a:ext cx="43891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Практическое занятие на программе С</a:t>
            </a:r>
            <a:r>
              <a:rPr lang="en-US" dirty="0" smtClean="0"/>
              <a:t>rack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/>
          <a:srcRect l="12988" t="9401" r="14958" b="24800"/>
          <a:stretch/>
        </p:blipFill>
        <p:spPr>
          <a:xfrm>
            <a:off x="539552" y="5162043"/>
            <a:ext cx="2902320" cy="1490809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3186992"/>
              </p:ext>
            </p:extLst>
          </p:nvPr>
        </p:nvGraphicFramePr>
        <p:xfrm>
          <a:off x="3563888" y="4106086"/>
          <a:ext cx="5112568" cy="229908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714524">
                  <a:extLst>
                    <a:ext uri="{9D8B030D-6E8A-4147-A177-3AD203B41FA5}">
                      <a16:colId xmlns:a16="http://schemas.microsoft.com/office/drawing/2014/main" val="397942604"/>
                    </a:ext>
                  </a:extLst>
                </a:gridCol>
                <a:gridCol w="4398044">
                  <a:extLst>
                    <a:ext uri="{9D8B030D-6E8A-4147-A177-3AD203B41FA5}">
                      <a16:colId xmlns:a16="http://schemas.microsoft.com/office/drawing/2014/main" val="18372456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5 </a:t>
                      </a:r>
                      <a:r>
                        <a:rPr lang="ru-RU" sz="1400" dirty="0">
                          <a:effectLst/>
                        </a:rPr>
                        <a:t>день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800">
                          <a:effectLst/>
                        </a:rPr>
                        <a:t>Бетонные Плотины</a:t>
                      </a:r>
                      <a:endParaRPr lang="ru-RU" sz="100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e-BY" sz="12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352267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6 день</a:t>
                      </a:r>
                      <a:endParaRPr lang="ru-RU" sz="10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Численные методы расчёта НДС.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238416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7 день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dirty="0">
                          <a:effectLst/>
                        </a:rPr>
                        <a:t>Классификация контрфорсных плотин. Конструкции и методы расчета напряженно-деформированного состояния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781450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8 день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dirty="0">
                          <a:effectLst/>
                        </a:rPr>
                        <a:t>Определение напряжений элементарным методом. Уточнение характера распределения касательных напряжений методом Теста-</a:t>
                      </a:r>
                      <a:r>
                        <a:rPr lang="ru-RU" sz="1200" u="none" strike="noStrike" dirty="0" err="1">
                          <a:effectLst/>
                        </a:rPr>
                        <a:t>Спаньолетти</a:t>
                      </a:r>
                      <a:r>
                        <a:rPr lang="ru-RU" sz="1200" u="none" strike="noStrike" dirty="0">
                          <a:effectLst/>
                        </a:rPr>
                        <a:t>. Расчет НДС в рамках МКЭ.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788612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9 день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Классификация арочных плотин. Конструкции и методы расчета напряженно-деформированного состояния. Метод арок центральной консоли в постановке Х.Г. </a:t>
                      </a:r>
                      <a:r>
                        <a:rPr lang="ru-RU" sz="1200" dirty="0" err="1">
                          <a:effectLst/>
                        </a:rPr>
                        <a:t>Ганева</a:t>
                      </a:r>
                      <a:r>
                        <a:rPr lang="ru-RU" sz="1200" dirty="0">
                          <a:effectLst/>
                        </a:rPr>
                        <a:t>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38789776"/>
                  </a:ext>
                </a:extLst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/>
          <a:srcRect t="12884" r="15570" b="20698"/>
          <a:stretch/>
        </p:blipFill>
        <p:spPr>
          <a:xfrm>
            <a:off x="3393784" y="1471166"/>
            <a:ext cx="2406927" cy="14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40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6319614" cy="1325563"/>
          </a:xfrm>
        </p:spPr>
        <p:txBody>
          <a:bodyPr>
            <a:normAutofit/>
          </a:bodyPr>
          <a:lstStyle/>
          <a:p>
            <a:r>
              <a:rPr lang="ky-K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Практическое занятие</a:t>
            </a:r>
            <a:br>
              <a:rPr lang="ky-K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y-K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 НДС бетонной плотины на скальном основании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4231" t="27892" r="34222" b="25571"/>
          <a:stretch/>
        </p:blipFill>
        <p:spPr>
          <a:xfrm>
            <a:off x="611501" y="1690689"/>
            <a:ext cx="2520339" cy="20913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4644" t="23400" r="34250" b="28300"/>
          <a:stretch/>
        </p:blipFill>
        <p:spPr>
          <a:xfrm>
            <a:off x="3707904" y="1690689"/>
            <a:ext cx="2439674" cy="21308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37400" t="42300" r="34250" b="10800"/>
          <a:stretch/>
        </p:blipFill>
        <p:spPr>
          <a:xfrm>
            <a:off x="3826126" y="4302911"/>
            <a:ext cx="2321452" cy="21602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34250" t="24100" r="34644" b="17101"/>
          <a:stretch/>
        </p:blipFill>
        <p:spPr>
          <a:xfrm>
            <a:off x="628650" y="4164508"/>
            <a:ext cx="2105255" cy="2238499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72254"/>
            <a:ext cx="1831092" cy="8181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3110" y="1268760"/>
            <a:ext cx="1085218" cy="162782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299446" y="3068960"/>
            <a:ext cx="127573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Толстиков Виктор Васильевич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к. т. н.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доцент кафедры Гидравлики и гидротехнического строительства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302746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7746064" cy="610700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 стажировке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прохождения стажировки по теме "Бетонные плотины. Расчет НДС бетонных плотин" мной были изучены следующие аспекты: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проектирования бетонных плотин: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выбора типа плотины в зависимости от геологических и гидрологических условий.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Конструктивные особенности и материалы, применяемые при строительстве плотин.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расчета напряженно-деформированного состояния (НДС):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механики деформируемого твердого тела.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численных методов, включая метод конечных элементов (МКЭ), для анализа НДС бетонных конструкций.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Учет температурных и усадочных деформаций в расчетах.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Программное обеспечение: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Ознакомление с современными программами для моделирования НДС, такими как ANSYS,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rack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расчетов с использованием программного обеспечения и анализ полученных данных.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72254"/>
            <a:ext cx="1831092" cy="8181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6737952" cy="21602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Стажировка проходила на кафедрах 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«Гидравлики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гидротехнического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строительства», «Сопротивления материалов»</a:t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исследовательский Московский государственный строительный университет (НИУ МГСУ, Москва, РФ)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/>
              <a:t>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72254"/>
            <a:ext cx="1831092" cy="81819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796136" y="4014141"/>
            <a:ext cx="197971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МКРТЫЧЕВ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Олег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Вартанович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Зав. каф.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«Сопротивления материалов»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д.т.н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профессор,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Научно-исследовательского центра «Надежность и сейсмостойкость зданий и сооружений» (НИЦ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НиСС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НИУ МГСУ.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10657" t="8333" r="8391"/>
          <a:stretch/>
        </p:blipFill>
        <p:spPr>
          <a:xfrm>
            <a:off x="7657296" y="2260431"/>
            <a:ext cx="1224136" cy="167326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4394" r="12138"/>
          <a:stretch/>
        </p:blipFill>
        <p:spPr>
          <a:xfrm>
            <a:off x="5964818" y="2260431"/>
            <a:ext cx="1322562" cy="167909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7599136" y="4049741"/>
            <a:ext cx="134450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</a:t>
            </a:r>
          </a:p>
          <a:p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Лохова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Екатерина Михайловна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9549" y="2262713"/>
            <a:ext cx="1085218" cy="1627826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950065" y="4081592"/>
            <a:ext cx="127573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Толстиков Виктор Васильевич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к. т. н.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доцент кафедры Гидравлики и гидротехнического строительства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3954" y="2272508"/>
            <a:ext cx="1099408" cy="164911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497649" y="4089924"/>
            <a:ext cx="140664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Джумагулова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Назира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Тентимишовна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 технических наук,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доцент кафедры Гидравлики и гидротехнического строительства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4683" y="2277321"/>
            <a:ext cx="1091790" cy="1639487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4280615" y="4089924"/>
            <a:ext cx="136815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Брянская Юлия </a:t>
            </a:r>
            <a:r>
              <a:rPr lang="ru-RU" sz="1400" dirty="0" smtClean="0"/>
              <a:t>Вадимовна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д.т.н., профессор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кафедры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«Гидравлики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гидротехнического строительства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4066" y="4120384"/>
            <a:ext cx="1202994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Гусева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Ольга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Борисовна Директор Центра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международной образовательной интеграции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/>
          <a:srcRect l="12268" r="4067"/>
          <a:stretch/>
        </p:blipFill>
        <p:spPr>
          <a:xfrm>
            <a:off x="179513" y="2290176"/>
            <a:ext cx="1224136" cy="157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42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ky-K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со студентами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31423" b="26632"/>
          <a:stretch/>
        </p:blipFill>
        <p:spPr>
          <a:xfrm>
            <a:off x="1739329" y="1916832"/>
            <a:ext cx="5665341" cy="3168353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72254"/>
            <a:ext cx="1831092" cy="81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36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274320"/>
            <a:ext cx="6521928" cy="1143000"/>
          </a:xfrm>
        </p:spPr>
        <p:txBody>
          <a:bodyPr/>
          <a:lstStyle/>
          <a:p>
            <a:r>
              <a:rPr lang="ru-RU" dirty="0" smtClean="0"/>
              <a:t>План стажировки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395537" y="1190452"/>
          <a:ext cx="8455827" cy="324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1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714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Дата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Вид деятельности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Примечание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920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9.12.2024г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50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Ознакомление материально-технической оснащенности кафедры «Гидравлики и гидротехнического строительства» 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Составление плана 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стажировки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 формирование личных целей стажировки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. </a:t>
                      </a:r>
                      <a:endParaRPr lang="ru-RU" sz="12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50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Составление 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индивидуального плана прохождения 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стажировки 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совместно с руководителем стажировки.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920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10.12.2024г.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Основы расчета строительных конструкций в программном комплексе (ПК) Лира-САПР.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500"/>
                        </a:spcAft>
                      </a:pPr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Задание геометрии конструкции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b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узлов, связей и элементов (балки, плиты, оболочки, стержни).</a:t>
                      </a:r>
                      <a:endParaRPr lang="en-US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500"/>
                        </a:spcAft>
                      </a:pPr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Задание материалов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b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Определение характеристик материалов (модуль упругости, коэффициент Пуассона, плотность и т.д.).</a:t>
                      </a:r>
                      <a:endParaRPr lang="en-US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500"/>
                        </a:spcAft>
                      </a:pPr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Учёт конструктивных особенностей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b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Указание типов элементов (жесткие, упругие), условий заделки, связей и шарниров.</a:t>
                      </a:r>
                      <a:endParaRPr lang="ru-RU" sz="12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72254"/>
            <a:ext cx="1831092" cy="81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89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План стажировки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3795206"/>
              </p:ext>
            </p:extLst>
          </p:nvPr>
        </p:nvGraphicFramePr>
        <p:xfrm>
          <a:off x="683568" y="1738267"/>
          <a:ext cx="8047806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9466">
                  <a:extLst>
                    <a:ext uri="{9D8B030D-6E8A-4147-A177-3AD203B41FA5}">
                      <a16:colId xmlns:a16="http://schemas.microsoft.com/office/drawing/2014/main" val="1410458853"/>
                    </a:ext>
                  </a:extLst>
                </a:gridCol>
                <a:gridCol w="2261602">
                  <a:extLst>
                    <a:ext uri="{9D8B030D-6E8A-4147-A177-3AD203B41FA5}">
                      <a16:colId xmlns:a16="http://schemas.microsoft.com/office/drawing/2014/main" val="3678080805"/>
                    </a:ext>
                  </a:extLst>
                </a:gridCol>
                <a:gridCol w="4826738">
                  <a:extLst>
                    <a:ext uri="{9D8B030D-6E8A-4147-A177-3AD203B41FA5}">
                      <a16:colId xmlns:a16="http://schemas.microsoft.com/office/drawing/2014/main" val="1269678860"/>
                    </a:ext>
                  </a:extLst>
                </a:gridCol>
              </a:tblGrid>
              <a:tr h="2750463">
                <a:tc>
                  <a:txBody>
                    <a:bodyPr/>
                    <a:lstStyle/>
                    <a:p>
                      <a:pPr marL="0" indent="920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11.12.2024г.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Расчет железобетонных конструкций в ПК Лира-САПР. Подбор армирования железобетонных несущих элементов.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расчетной модели</a:t>
                      </a:r>
                    </a:p>
                    <a:p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Задание геометрии конструкции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расчетной схемы, включающей балки, колонны, плиты и стены.</a:t>
                      </a:r>
                    </a:p>
                    <a:p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Определение материалов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Выбор марки бетона</a:t>
                      </a: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Указание параметров арматуры.</a:t>
                      </a:r>
                    </a:p>
                    <a:p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1Учет физической нелинейности железобетона</a:t>
                      </a:r>
                    </a:p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расчета железобетонных конструкций в Лира-САПР используется физическая нелинейность, которая учитывает:</a:t>
                      </a:r>
                    </a:p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Разделение сжатой и растянутой зон бетона.</a:t>
                      </a:r>
                    </a:p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 трещин.</a:t>
                      </a:r>
                    </a:p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Нелинейные диаграммы деформирования бетона и арматуры.</a:t>
                      </a:r>
                    </a:p>
                    <a:p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1.3. Назначение нагрузок и воздействий</a:t>
                      </a:r>
                    </a:p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железобетонные элементы накладываются:</a:t>
                      </a:r>
                    </a:p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Постоянные нагрузки (собственный вес, элементы отделки).</a:t>
                      </a:r>
                    </a:p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Временные нагрузки (эксплуатационные, ветровые, снеговые).</a:t>
                      </a:r>
                    </a:p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Особые воздействия (сейсмика, температурные эффекты).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14838719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72254"/>
            <a:ext cx="1831092" cy="81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5765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План стажировки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650" y="1825625"/>
          <a:ext cx="8047806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9466">
                  <a:extLst>
                    <a:ext uri="{9D8B030D-6E8A-4147-A177-3AD203B41FA5}">
                      <a16:colId xmlns:a16="http://schemas.microsoft.com/office/drawing/2014/main" val="146730677"/>
                    </a:ext>
                  </a:extLst>
                </a:gridCol>
                <a:gridCol w="2261602">
                  <a:extLst>
                    <a:ext uri="{9D8B030D-6E8A-4147-A177-3AD203B41FA5}">
                      <a16:colId xmlns:a16="http://schemas.microsoft.com/office/drawing/2014/main" val="1225966448"/>
                    </a:ext>
                  </a:extLst>
                </a:gridCol>
                <a:gridCol w="4826738">
                  <a:extLst>
                    <a:ext uri="{9D8B030D-6E8A-4147-A177-3AD203B41FA5}">
                      <a16:colId xmlns:a16="http://schemas.microsoft.com/office/drawing/2014/main" val="3394210704"/>
                    </a:ext>
                  </a:extLst>
                </a:gridCol>
              </a:tblGrid>
              <a:tr h="773568">
                <a:tc>
                  <a:txBody>
                    <a:bodyPr/>
                    <a:lstStyle/>
                    <a:p>
                      <a:pPr marL="0" indent="920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12.12.2024г.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Учет податливости основания при расчете зданий и сооружений в ПК Лира-САПР.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2.1. Модель </a:t>
                      </a:r>
                      <a:r>
                        <a:rPr lang="ru-RU" sz="1200" b="1" dirty="0" err="1" smtClean="0"/>
                        <a:t>Винклера</a:t>
                      </a:r>
                      <a:r>
                        <a:rPr lang="ru-RU" sz="1200" b="1" dirty="0" smtClean="0"/>
                        <a:t> (упругая подушка)</a:t>
                      </a:r>
                    </a:p>
                    <a:p>
                      <a:r>
                        <a:rPr lang="ru-RU" sz="1200" dirty="0" smtClean="0"/>
                        <a:t>Основание представляется как набор независимых упругих элементов (пружин).</a:t>
                      </a:r>
                    </a:p>
                    <a:p>
                      <a:r>
                        <a:rPr lang="ru-RU" sz="1200" dirty="0" smtClean="0"/>
                        <a:t>Основные параметры: коэффициент постели </a:t>
                      </a:r>
                      <a:r>
                        <a:rPr lang="ru-RU" sz="1200" dirty="0" err="1" smtClean="0"/>
                        <a:t>CzC_zCz</a:t>
                      </a:r>
                      <a:r>
                        <a:rPr lang="ru-RU" sz="1200" dirty="0" smtClean="0"/>
                        <a:t>​ (жесткость основания).</a:t>
                      </a:r>
                    </a:p>
                    <a:p>
                      <a:r>
                        <a:rPr lang="ru-RU" sz="1200" dirty="0" smtClean="0"/>
                        <a:t>Подходит для простых случаев, например, ленточных фундаментов.</a:t>
                      </a:r>
                    </a:p>
                    <a:p>
                      <a:r>
                        <a:rPr lang="ru-RU" sz="1200" b="1" dirty="0" smtClean="0"/>
                        <a:t>2.2. Модель двухпараметрического основания (Пастернака)</a:t>
                      </a:r>
                    </a:p>
                    <a:p>
                      <a:r>
                        <a:rPr lang="ru-RU" sz="1200" dirty="0" smtClean="0"/>
                        <a:t>Учет горизонтального взаимодействия между элементами основания.</a:t>
                      </a:r>
                    </a:p>
                    <a:p>
                      <a:r>
                        <a:rPr lang="ru-RU" sz="1200" dirty="0" smtClean="0"/>
                        <a:t>Более реалистично описывает поведение грунта под плитными фундаментами.</a:t>
                      </a:r>
                    </a:p>
                    <a:p>
                      <a:r>
                        <a:rPr lang="ru-RU" sz="1200" b="1" dirty="0" smtClean="0"/>
                        <a:t>2.3. Модель конечных элементов (объемное основание)</a:t>
                      </a:r>
                    </a:p>
                    <a:p>
                      <a:r>
                        <a:rPr lang="ru-RU" sz="1200" dirty="0" smtClean="0"/>
                        <a:t>Основание моделируется как объемный конечный элемент с заданными характеристиками грунта (модуль деформации, коэффициент Пуассона).</a:t>
                      </a:r>
                    </a:p>
                    <a:p>
                      <a:r>
                        <a:rPr lang="ru-RU" sz="1200" dirty="0" smtClean="0"/>
                        <a:t>Используется для сложных расчетов, включая учет неоднородности грунта.</a:t>
                      </a:r>
                    </a:p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5912363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72254"/>
            <a:ext cx="1831092" cy="81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7983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8569807"/>
              </p:ext>
            </p:extLst>
          </p:nvPr>
        </p:nvGraphicFramePr>
        <p:xfrm>
          <a:off x="628650" y="1825625"/>
          <a:ext cx="7886700" cy="17613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0259">
                  <a:extLst>
                    <a:ext uri="{9D8B030D-6E8A-4147-A177-3AD203B41FA5}">
                      <a16:colId xmlns:a16="http://schemas.microsoft.com/office/drawing/2014/main" val="3317235571"/>
                    </a:ext>
                  </a:extLst>
                </a:gridCol>
                <a:gridCol w="2216328">
                  <a:extLst>
                    <a:ext uri="{9D8B030D-6E8A-4147-A177-3AD203B41FA5}">
                      <a16:colId xmlns:a16="http://schemas.microsoft.com/office/drawing/2014/main" val="1137614862"/>
                    </a:ext>
                  </a:extLst>
                </a:gridCol>
                <a:gridCol w="4730113">
                  <a:extLst>
                    <a:ext uri="{9D8B030D-6E8A-4147-A177-3AD203B41FA5}">
                      <a16:colId xmlns:a16="http://schemas.microsoft.com/office/drawing/2014/main" val="1209620982"/>
                    </a:ext>
                  </a:extLst>
                </a:gridCol>
              </a:tblGrid>
              <a:tr h="551883">
                <a:tc>
                  <a:txBody>
                    <a:bodyPr/>
                    <a:lstStyle/>
                    <a:p>
                      <a:pPr marL="0" indent="920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13.12.2024г.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сейсмостойкости зданий. Расчет на сейсмические воздействия в ПК Лира-САПР.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endParaRPr lang="ru-RU" sz="12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01516749"/>
                  </a:ext>
                </a:extLst>
              </a:tr>
              <a:tr h="735844">
                <a:tc>
                  <a:txBody>
                    <a:bodyPr/>
                    <a:lstStyle/>
                    <a:p>
                      <a:pPr indent="1778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10.12.2024г.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Применение «тяжелых» ПК (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ANSYS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LS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Dyna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в расчетах строительных конструкций на динамические воздействия.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39163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88811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340768"/>
            <a:ext cx="6708001" cy="4870034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72254"/>
            <a:ext cx="1831092" cy="8181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915816" y="362743"/>
            <a:ext cx="6050811" cy="825625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стажировки: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1197879"/>
            <a:ext cx="71825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теоретических знаний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современными методами и программными средствами для анализа НДС бетонных плотин, включая учёт различных моделей бетона и скального основания.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72254"/>
            <a:ext cx="1831092" cy="81819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71600" y="2589207"/>
            <a:ext cx="77768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Знакомство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основами механики деформирования бетонных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сооружений;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Ознакомление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современными методами расчета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НДС;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Проведение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расчетов НДС с использованием программных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2191911"/>
            <a:ext cx="22291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стажировки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2420888"/>
            <a:ext cx="4824536" cy="1325563"/>
          </a:xfrm>
        </p:spPr>
        <p:txBody>
          <a:bodyPr/>
          <a:lstStyle/>
          <a:p>
            <a:r>
              <a:rPr lang="ky-KG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680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27670"/>
            <a:ext cx="5959574" cy="1325563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Кафедра «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Гидравлики и гидротехнического строительства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Национальный исследовательский Московский государственный строительный университет (НИУ МГСУ, Москва, РФ)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895" y="2000184"/>
            <a:ext cx="3679337" cy="1655702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72254"/>
            <a:ext cx="1831092" cy="81819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11560" y="378904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КОЗЛОВ Дмитрий Вячеславович 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Заведующий кафедрой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Гидравлики и Гидротехнического строительства, 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д.т.н.,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профессор,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член-корреспондент РААСН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02435" y="5112479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Джумагулова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Назира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Тентимишовна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к. т. н., доцент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кафедры Гидравлики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Гидротехнического строительства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2685" y="2924944"/>
            <a:ext cx="3616340" cy="218753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166770" y="5119558"/>
            <a:ext cx="36422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ППС кафедры Гидравлики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Гидротехнического строительства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77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6737952" cy="216024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Ознакомление материально-технической оснащенности кафедры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«Гидравлики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гидротехнического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строительства»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72254"/>
            <a:ext cx="1831092" cy="81819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328" y="2624347"/>
            <a:ext cx="2274287" cy="1696618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292139" y="4610745"/>
            <a:ext cx="26896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Гидравлический лоток с переменным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уклоном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4"/>
          <a:srcRect l="34644" t="17101" r="34644" b="20601"/>
          <a:stretch/>
        </p:blipFill>
        <p:spPr>
          <a:xfrm>
            <a:off x="4441025" y="2624347"/>
            <a:ext cx="1578319" cy="1800903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5"/>
          <a:srcRect l="34250" t="7301" r="34644" b="12200"/>
          <a:stretch/>
        </p:blipFill>
        <p:spPr>
          <a:xfrm>
            <a:off x="3042732" y="2632731"/>
            <a:ext cx="1302471" cy="1896001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2962579" y="4637531"/>
            <a:ext cx="29523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y-KG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Лабораторный стенд для изучения гидротурбин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6"/>
          <a:srcRect r="20463" b="14523"/>
          <a:stretch/>
        </p:blipFill>
        <p:spPr>
          <a:xfrm>
            <a:off x="6372200" y="2650640"/>
            <a:ext cx="2257926" cy="1821182"/>
          </a:xfrm>
          <a:prstGeom prst="rect">
            <a:avLst/>
          </a:prstGeom>
        </p:spPr>
      </p:pic>
      <p:sp>
        <p:nvSpPr>
          <p:cNvPr id="35" name="Прямоугольник 34"/>
          <p:cNvSpPr/>
          <p:nvPr/>
        </p:nvSpPr>
        <p:spPr>
          <a:xfrm>
            <a:off x="6228184" y="4610745"/>
            <a:ext cx="24019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y-KG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Виртуальная лаборатория по Прикладной гидромеханике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7"/>
          <a:srcRect l="35038" t="28300" r="35037" b="24800"/>
          <a:stretch/>
        </p:blipFill>
        <p:spPr>
          <a:xfrm>
            <a:off x="7399771" y="5366163"/>
            <a:ext cx="1227018" cy="108171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8"/>
          <a:srcRect l="35038" t="38799" r="35037" b="12901"/>
          <a:stretch/>
        </p:blipFill>
        <p:spPr>
          <a:xfrm>
            <a:off x="5923643" y="5366163"/>
            <a:ext cx="1189006" cy="10794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628881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Ознакомление материально-технической оснащенности кафедры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«Гидравлики и гидротехнического строительства»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5038" t="8700" r="35037" b="6601"/>
          <a:stretch/>
        </p:blipFill>
        <p:spPr>
          <a:xfrm>
            <a:off x="7164288" y="4016054"/>
            <a:ext cx="1447300" cy="23042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4719" t="18003" r="33455" b="12558"/>
          <a:stretch/>
        </p:blipFill>
        <p:spPr>
          <a:xfrm>
            <a:off x="2908961" y="1678113"/>
            <a:ext cx="1728192" cy="21209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35825" t="15001" r="34644" b="8000"/>
          <a:stretch/>
        </p:blipFill>
        <p:spPr>
          <a:xfrm>
            <a:off x="827584" y="1678113"/>
            <a:ext cx="1601966" cy="23495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35038" t="29000" r="37794" b="9401"/>
          <a:stretch/>
        </p:blipFill>
        <p:spPr>
          <a:xfrm>
            <a:off x="5237862" y="4260008"/>
            <a:ext cx="1594573" cy="20336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35038" t="10101" r="35037" b="20600"/>
          <a:stretch/>
        </p:blipFill>
        <p:spPr>
          <a:xfrm>
            <a:off x="5116564" y="1689920"/>
            <a:ext cx="1585037" cy="2064719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72254"/>
            <a:ext cx="1831092" cy="81819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46010" y="4725144"/>
            <a:ext cx="4159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Демонстрационный класс гидротехнических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сооружений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52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04666"/>
            <a:ext cx="5455518" cy="1325563"/>
          </a:xfrm>
        </p:spPr>
        <p:txBody>
          <a:bodyPr>
            <a:normAutofit fontScale="90000"/>
          </a:bodyPr>
          <a:lstStyle/>
          <a:p>
            <a:r>
              <a:rPr lang="ru-RU" sz="2200" dirty="0" smtClean="0">
                <a:latin typeface="Times New Roman" panose="02020603050405020304" pitchFamily="18" charset="0"/>
                <a:cs typeface="Times New Roman" pitchFamily="18" charset="0"/>
              </a:rPr>
              <a:t>Центр Компьютерного </a:t>
            </a:r>
            <a:r>
              <a:rPr lang="ru-RU" sz="2200" dirty="0" smtClean="0">
                <a:latin typeface="Times New Roman" panose="02020603050405020304" pitchFamily="18" charset="0"/>
                <a:cs typeface="Times New Roman" pitchFamily="18" charset="0"/>
              </a:rPr>
              <a:t>моделирование в научных исследованиях и прикладных расчётах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04" y="4293096"/>
            <a:ext cx="3816424" cy="17173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004" y="1945172"/>
            <a:ext cx="2703813" cy="2027859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72254"/>
            <a:ext cx="1831092" cy="8181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7597" r="40172" b="31346"/>
          <a:stretch/>
        </p:blipFill>
        <p:spPr>
          <a:xfrm>
            <a:off x="5364088" y="1945172"/>
            <a:ext cx="2856743" cy="281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46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274320"/>
            <a:ext cx="6521928" cy="1143000"/>
          </a:xfrm>
        </p:spPr>
        <p:txBody>
          <a:bodyPr/>
          <a:lstStyle/>
          <a:p>
            <a:r>
              <a:rPr lang="ru-RU" dirty="0" smtClean="0"/>
              <a:t>План стажировки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395537" y="1190452"/>
          <a:ext cx="8424935" cy="4833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287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Дата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Вид деятельности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920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9.12.2024г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50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Ознакомление материально-технической оснащенности кафедры «Гидравлики и гидротехнического строительства» 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Составление плана 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стажировки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 формирование личных целей стажировки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. </a:t>
                      </a:r>
                      <a:endParaRPr lang="ru-RU" sz="12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920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10.12.2024г.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Основы расчета строительных конструкций в программном комплексе (ПК) Лира-САПР.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920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11.12.2024г.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Расчет железобетонных конструкций в ПК Лира-САПР. Подбор армирования железобетонных несущих элементов.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789151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920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12.12.2024г.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Учет податливости основания при расчете зданий и сооружений в ПК Лира-САПР.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884">
                <a:tc>
                  <a:txBody>
                    <a:bodyPr/>
                    <a:lstStyle/>
                    <a:p>
                      <a:pPr marL="0" indent="920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13.12.2024г.</a:t>
                      </a:r>
                      <a:endParaRPr lang="en-US" sz="1200" dirty="0" smtClean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marL="0" indent="920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dirty="0" smtClean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marL="0" indent="920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сейсмостойкости зданий. Расчет на сейсмические воздействия в ПК Лира-САПР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2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920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.12.2024г.</a:t>
                      </a:r>
                      <a:endParaRPr lang="en-US" sz="1200" dirty="0" smtClean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Применение «тяжелых» ПК (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ANSYS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LS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Dyna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в расчетах строительных конструкций на динамические воздействия.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920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.12.2024г.</a:t>
                      </a:r>
                      <a:endParaRPr lang="en-US" sz="1200" dirty="0" smtClean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Бетонные Плотины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e-BY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80329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920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.12.2024г.</a:t>
                      </a:r>
                      <a:endParaRPr lang="en-US" sz="1200" dirty="0" smtClean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Численные методы расчёта НДС.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46422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920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.12.2024г.</a:t>
                      </a:r>
                      <a:endParaRPr lang="en-US" sz="1200" dirty="0" smtClean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Классификация контрфорсных плотин. Конструкции и методы расчета напряженно-деформированного состояния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611662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920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.12.2024г.</a:t>
                      </a:r>
                      <a:endParaRPr lang="en-US" sz="1200" dirty="0" smtClean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Определение напряжений элементарным методом. Уточнение характера распределения касательных напряжений методом Теста-</a:t>
                      </a:r>
                      <a:r>
                        <a:rPr lang="ru-RU" sz="1200" b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Спаньолетти</a:t>
                      </a:r>
                      <a:r>
                        <a:rPr lang="ru-RU" sz="12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Расчет НДС в рамках МКЭ.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266695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920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.12.2024г.</a:t>
                      </a:r>
                      <a:endParaRPr lang="en-US" sz="1200" dirty="0" smtClean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Классификация арочных плотин. Конструкции и методы расчета напряженно-деформированного состояния. Метод арок центральной консоли в постановке Х.Г.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Ганева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0075509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72254"/>
            <a:ext cx="1831092" cy="81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71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6285" y="190579"/>
            <a:ext cx="5311502" cy="1181547"/>
          </a:xfrm>
        </p:spPr>
        <p:txBody>
          <a:bodyPr>
            <a:no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«тяжелых» ПК (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ANSYS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LS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Dyna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в расчетах строительных конструкций на динамические воздействия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16753" t="28367" b="21529"/>
          <a:stretch/>
        </p:blipFill>
        <p:spPr>
          <a:xfrm>
            <a:off x="2390759" y="1340768"/>
            <a:ext cx="3190455" cy="144016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67544" y="2952806"/>
            <a:ext cx="197971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МКРТЫЧЕВ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Олег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Вартанович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заведующий кафедрой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«Сопротивления материалов»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д.т.н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профессор,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Научно-исследовательского центра «Надежность и сейсмостойкость зданий и сооружений» (НИЦ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НиСС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НИУ МГСУ.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4394" r="12138"/>
          <a:stretch/>
        </p:blipFill>
        <p:spPr>
          <a:xfrm>
            <a:off x="515325" y="1249348"/>
            <a:ext cx="1322562" cy="167909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32868" r="32444"/>
          <a:stretch/>
        </p:blipFill>
        <p:spPr>
          <a:xfrm>
            <a:off x="2447256" y="2914697"/>
            <a:ext cx="1072076" cy="1738440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72254"/>
            <a:ext cx="1831092" cy="81819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/>
          <a:srcRect l="34644" t="5200" r="34644" b="48600"/>
          <a:stretch/>
        </p:blipFill>
        <p:spPr>
          <a:xfrm>
            <a:off x="3699946" y="4653137"/>
            <a:ext cx="1799098" cy="1522314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824202"/>
              </p:ext>
            </p:extLst>
          </p:nvPr>
        </p:nvGraphicFramePr>
        <p:xfrm>
          <a:off x="5761828" y="2115059"/>
          <a:ext cx="3023566" cy="399651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682380">
                  <a:extLst>
                    <a:ext uri="{9D8B030D-6E8A-4147-A177-3AD203B41FA5}">
                      <a16:colId xmlns:a16="http://schemas.microsoft.com/office/drawing/2014/main" val="1496806999"/>
                    </a:ext>
                  </a:extLst>
                </a:gridCol>
                <a:gridCol w="2341186">
                  <a:extLst>
                    <a:ext uri="{9D8B030D-6E8A-4147-A177-3AD203B41FA5}">
                      <a16:colId xmlns:a16="http://schemas.microsoft.com/office/drawing/2014/main" val="676217008"/>
                    </a:ext>
                  </a:extLst>
                </a:gridCol>
              </a:tblGrid>
              <a:tr h="4476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день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Основы расчета строительных конструкций в программном комплексе (ПК) Лира-САПР.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03429696"/>
                  </a:ext>
                </a:extLst>
              </a:tr>
              <a:tr h="6560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день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Расчет железобетонных конструкций в ПК Лира-САПР. Подбор армирования железобетонных несущих элементов.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09162009"/>
                  </a:ext>
                </a:extLst>
              </a:tr>
              <a:tr h="4476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день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Учет податливости основания при расчете зданий и сооружений в ПК Лира-САПР.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5187421"/>
                  </a:ext>
                </a:extLst>
              </a:tr>
              <a:tr h="10609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день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сейсмостойкости зданий. Расчет на сейсмические воздействия в ПК Лира-САПР.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67988021"/>
                  </a:ext>
                </a:extLst>
              </a:tr>
              <a:tr h="6560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день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Применение «тяжелых» ПК (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ANSYS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LS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Dyna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в расчетах строительных конструкций на динамические воздействия.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7956922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4807446" cy="1325563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Самостоятельная работа на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базе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LMS Moodle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741" y="2132856"/>
            <a:ext cx="3744416" cy="16849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1097" y="3068960"/>
            <a:ext cx="3734253" cy="16804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741" y="4365104"/>
            <a:ext cx="3728045" cy="1677621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72254"/>
            <a:ext cx="1831092" cy="81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80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1133</TotalTime>
  <Words>953</Words>
  <Application>Microsoft Office PowerPoint</Application>
  <PresentationFormat>Экран (4:3)</PresentationFormat>
  <Paragraphs>157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Тема Office</vt:lpstr>
      <vt:lpstr>Кыргызский Государственный Технический Университет им. И. Раззакова</vt:lpstr>
      <vt:lpstr>Цель стажировки:</vt:lpstr>
      <vt:lpstr>Кафедра «Гидравлики и гидротехнического строительства» Национальный исследовательский Московский государственный строительный университет (НИУ МГСУ, Москва, РФ)</vt:lpstr>
      <vt:lpstr>Ознакомление материально-технической оснащенности кафедры «Гидравлики и гидротехнического строительства»   </vt:lpstr>
      <vt:lpstr>Ознакомление материально-технической оснащенности кафедры «Гидравлики и гидротехнического строительства»</vt:lpstr>
      <vt:lpstr>Центр Компьютерного моделирование в научных исследованиях и прикладных расчётах </vt:lpstr>
      <vt:lpstr>План стажировки</vt:lpstr>
      <vt:lpstr>Применение «тяжелых» ПК (ANSYS/LS-Dyna) в расчетах строительных конструкций на динамические воздействия</vt:lpstr>
      <vt:lpstr>Самостоятельная работа на базе LMS Moodle</vt:lpstr>
      <vt:lpstr> Бетонные плотины. Расчет НДС бетонных плотин </vt:lpstr>
      <vt:lpstr>Практическое занятие Расчет НДС бетонной плотины на скальном основании</vt:lpstr>
      <vt:lpstr>   Отчет о стажировке  За время прохождения стажировки по теме "Бетонные плотины. Расчет НДС бетонных плотин" мной были изучены следующие аспекты: Основы проектирования бетонных плотин: Принципы выбора типа плотины в зависимости от геологических и гидрологических условий. Конструктивные особенности и материалы, применяемые при строительстве плотин. Методы расчета напряженно-деформированного состояния (НДС): Основы механики деформируемого твердого тела. Применение численных методов, включая метод конечных элементов (МКЭ), для анализа НДС бетонных конструкций. Учет температурных и усадочных деформаций в расчетах. Программное обеспечение: Ознакомление с современными программами для моделирования НДС, такими как ANSYS, Сrack. Проведение расчетов с использованием программного обеспечения и анализ полученных данных.    </vt:lpstr>
      <vt:lpstr> Стажировка проходила на кафедрах  «Гидравлики и гидротехнического строительства», «Сопротивления материалов» Национальный исследовательский Московский государственный строительный университет (НИУ МГСУ, Москва, РФ)     </vt:lpstr>
      <vt:lpstr>Знакомство со студентами</vt:lpstr>
      <vt:lpstr>План стажировки</vt:lpstr>
      <vt:lpstr>План стажировки</vt:lpstr>
      <vt:lpstr>План стажировки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123</dc:creator>
  <cp:lastModifiedBy>Алтынбек</cp:lastModifiedBy>
  <cp:revision>99</cp:revision>
  <dcterms:created xsi:type="dcterms:W3CDTF">2022-02-07T13:31:06Z</dcterms:created>
  <dcterms:modified xsi:type="dcterms:W3CDTF">2024-12-23T07:22:58Z</dcterms:modified>
</cp:coreProperties>
</file>