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61" r:id="rId2"/>
    <p:sldId id="262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45575D-444E-4414-B541-5429B01E16FE}">
          <p14:sldIdLst>
            <p14:sldId id="261"/>
            <p14:sldId id="262"/>
            <p14:sldId id="259"/>
            <p14:sldId id="258"/>
            <p14:sldId id="257"/>
          </p14:sldIdLst>
        </p14:section>
        <p14:section name="Раздел без заголовка" id="{1CBC29A8-79C8-40FD-9781-5E7E12874E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9FF"/>
    <a:srgbClr val="F90707"/>
    <a:srgbClr val="E21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5" autoAdjust="0"/>
  </p:normalViewPr>
  <p:slideViewPr>
    <p:cSldViewPr>
      <p:cViewPr varScale="1">
        <p:scale>
          <a:sx n="63" d="100"/>
          <a:sy n="63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4E38-280F-4ED4-A49D-E9DCFA089575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4CEE-4E88-41C9-B66D-C41C79595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6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40" y="9947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Кыргызский Государственный Технический Университет </a:t>
            </a:r>
            <a:endParaRPr lang="ru-RU" dirty="0"/>
          </a:p>
          <a:p>
            <a:pPr algn="ctr"/>
            <a:r>
              <a:rPr lang="ru-RU" b="1" dirty="0"/>
              <a:t> им. И. </a:t>
            </a:r>
            <a:r>
              <a:rPr lang="ru-RU" b="1" dirty="0" smtClean="0"/>
              <a:t>Раззакова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Кыргызско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Германский Технический Институт;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Кыргыз - Герман Техникалык Институту;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Kirgisisch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Deutsche Technische Institut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Кафедра «Логистика»                                                                                                   «Логистика»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кафедрасы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dirty="0">
                <a:latin typeface="Times New Roman" pitchFamily="18" charset="0"/>
                <a:cs typeface="Times New Roman" pitchFamily="18" charset="0"/>
              </a:rPr>
              <a:t>Lehrstuhl 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Logistik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        </a:t>
            </a:r>
            <a:endParaRPr lang="ru-RU" dirty="0"/>
          </a:p>
          <a:p>
            <a:pPr algn="ctr"/>
            <a:r>
              <a:rPr lang="ru-RU" dirty="0"/>
              <a:t>           </a:t>
            </a:r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развития кафедры «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Логистика»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3" y="954668"/>
            <a:ext cx="278504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973"/>
            <a:ext cx="9144000" cy="2286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954"/>
            <a:ext cx="9144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8679" y="116632"/>
            <a:ext cx="633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Логистика – профессия будущего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92899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-86618"/>
            <a:ext cx="283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Видение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1760042"/>
            <a:ext cx="8364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Завоевать лидерские позиции в области высшего образования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Кыргызской Республики и в регионах в процессе обучения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подготовки специалистов по направлению «Логистика»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41955"/>
            <a:ext cx="5616624" cy="1031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64" y="3237370"/>
            <a:ext cx="8663493" cy="11047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5" y="1997839"/>
            <a:ext cx="8208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конкурентных и востребованных на рынке образовательных услуг и вовлечение в учебный процесс преподавателей с глубокими академическими знаниями, богатым опытом </a:t>
            </a:r>
          </a:p>
          <a:p>
            <a:r>
              <a:rPr lang="ru-RU" dirty="0" smtClean="0"/>
              <a:t>практической </a:t>
            </a:r>
            <a:r>
              <a:rPr lang="ru-RU" dirty="0"/>
              <a:t>и прикладной работы по интеграции и</a:t>
            </a:r>
            <a:br>
              <a:rPr lang="ru-RU" dirty="0"/>
            </a:br>
            <a:r>
              <a:rPr lang="ru-RU" dirty="0"/>
              <a:t>бизнеса для благополучия и процветания страны</a:t>
            </a:r>
          </a:p>
        </p:txBody>
      </p:sp>
    </p:spTree>
    <p:extLst>
      <p:ext uri="{BB962C8B-B14F-4D97-AF65-F5344CB8AC3E}">
        <p14:creationId xmlns:p14="http://schemas.microsoft.com/office/powerpoint/2010/main" val="2315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95"/>
          <p:cNvGrpSpPr>
            <a:grpSpLocks/>
          </p:cNvGrpSpPr>
          <p:nvPr/>
        </p:nvGrpSpPr>
        <p:grpSpPr bwMode="auto">
          <a:xfrm>
            <a:off x="-9768" y="1311275"/>
            <a:ext cx="2617234" cy="4854029"/>
            <a:chOff x="720" y="1296"/>
            <a:chExt cx="1406" cy="2542"/>
          </a:xfrm>
          <a:solidFill>
            <a:schemeClr val="accent1"/>
          </a:solidFill>
        </p:grpSpPr>
        <p:sp>
          <p:nvSpPr>
            <p:cNvPr id="28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34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  <a:grpFill/>
          </p:grpSpPr>
          <p:sp>
            <p:nvSpPr>
              <p:cNvPr id="37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9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0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1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5" name="Text Box 64"/>
            <p:cNvSpPr txBox="1">
              <a:spLocks noChangeArrowheads="1"/>
            </p:cNvSpPr>
            <p:nvPr/>
          </p:nvSpPr>
          <p:spPr bwMode="gray">
            <a:xfrm>
              <a:off x="1310" y="1377"/>
              <a:ext cx="183" cy="2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65"/>
            <p:cNvSpPr txBox="1">
              <a:spLocks noChangeArrowheads="1"/>
            </p:cNvSpPr>
            <p:nvPr/>
          </p:nvSpPr>
          <p:spPr bwMode="gray">
            <a:xfrm>
              <a:off x="768" y="1776"/>
              <a:ext cx="1358" cy="12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Организация учебного процессами расширением интеграции с другими образовательными системами региона, Европы, США и других стран для выгодного экспорта-импорта образовательных услуг;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95"/>
          <p:cNvGrpSpPr>
            <a:grpSpLocks/>
          </p:cNvGrpSpPr>
          <p:nvPr/>
        </p:nvGrpSpPr>
        <p:grpSpPr bwMode="auto">
          <a:xfrm>
            <a:off x="2547625" y="1328641"/>
            <a:ext cx="2351317" cy="4836663"/>
            <a:chOff x="720" y="1296"/>
            <a:chExt cx="1367" cy="2542"/>
          </a:xfrm>
        </p:grpSpPr>
        <p:sp>
          <p:nvSpPr>
            <p:cNvPr id="57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3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0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 Box 65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15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Основание новых образовательных технологий и современных форм при организации учебного процесса, обеспечивающие конкурентоспособность образовательных услуг </a:t>
              </a:r>
              <a:endParaRPr lang="en-US" sz="15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95"/>
          <p:cNvGrpSpPr>
            <a:grpSpLocks/>
          </p:cNvGrpSpPr>
          <p:nvPr/>
        </p:nvGrpSpPr>
        <p:grpSpPr bwMode="auto">
          <a:xfrm>
            <a:off x="4910681" y="1311276"/>
            <a:ext cx="2170113" cy="4791786"/>
            <a:chOff x="720" y="1296"/>
            <a:chExt cx="1367" cy="2542"/>
          </a:xfrm>
        </p:grpSpPr>
        <p:sp>
          <p:nvSpPr>
            <p:cNvPr id="72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6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1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79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0" name="Text Box 65"/>
            <p:cNvSpPr txBox="1">
              <a:spLocks noChangeArrowheads="1"/>
            </p:cNvSpPr>
            <p:nvPr/>
          </p:nvSpPr>
          <p:spPr bwMode="gray">
            <a:xfrm>
              <a:off x="757" y="1766"/>
              <a:ext cx="1296" cy="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Достижение высокого уровня теоретических знаний и практических навыков выпускникам по направлению «Логистика»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95"/>
          <p:cNvGrpSpPr>
            <a:grpSpLocks/>
          </p:cNvGrpSpPr>
          <p:nvPr/>
        </p:nvGrpSpPr>
        <p:grpSpPr bwMode="auto">
          <a:xfrm>
            <a:off x="7055852" y="1329144"/>
            <a:ext cx="2187576" cy="4791786"/>
            <a:chOff x="720" y="1296"/>
            <a:chExt cx="1378" cy="2542"/>
          </a:xfrm>
        </p:grpSpPr>
        <p:sp>
          <p:nvSpPr>
            <p:cNvPr id="87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4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65"/>
            <p:cNvSpPr txBox="1">
              <a:spLocks noChangeArrowheads="1"/>
            </p:cNvSpPr>
            <p:nvPr/>
          </p:nvSpPr>
          <p:spPr bwMode="gray">
            <a:xfrm>
              <a:off x="802" y="1628"/>
              <a:ext cx="1296" cy="1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Повышение потенциала профессорско-преподавательского состава кафедры для соответствия адекватным требованиям конкурентоспособности на рынке образовательных услуг по направлению «Логистика»</a:t>
              </a:r>
              <a:endParaRPr lang="en-US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100495" y="476672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Образовательные цели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531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220"/>
          <p:cNvGrpSpPr>
            <a:grpSpLocks/>
          </p:cNvGrpSpPr>
          <p:nvPr/>
        </p:nvGrpSpPr>
        <p:grpSpPr bwMode="auto">
          <a:xfrm>
            <a:off x="2221894" y="2535080"/>
            <a:ext cx="5734482" cy="1384865"/>
            <a:chOff x="1440" y="1198"/>
            <a:chExt cx="3036" cy="571"/>
          </a:xfrm>
        </p:grpSpPr>
        <p:sp>
          <p:nvSpPr>
            <p:cNvPr id="78" name="AutoShape 58"/>
            <p:cNvSpPr>
              <a:spLocks noChangeArrowheads="1"/>
            </p:cNvSpPr>
            <p:nvPr/>
          </p:nvSpPr>
          <p:spPr bwMode="auto">
            <a:xfrm>
              <a:off x="1695" y="1229"/>
              <a:ext cx="2673" cy="4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9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3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4" name="AutoShape 95"/>
            <p:cNvSpPr>
              <a:spLocks noChangeArrowheads="1"/>
            </p:cNvSpPr>
            <p:nvPr/>
          </p:nvSpPr>
          <p:spPr bwMode="gray">
            <a:xfrm>
              <a:off x="1611" y="1229"/>
              <a:ext cx="2757" cy="4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6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7" name="Text Box 100"/>
            <p:cNvSpPr txBox="1">
              <a:spLocks noChangeArrowheads="1"/>
            </p:cNvSpPr>
            <p:nvPr/>
          </p:nvSpPr>
          <p:spPr bwMode="gray">
            <a:xfrm>
              <a:off x="1994" y="1198"/>
              <a:ext cx="2482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Обеспечение высокого качества преподавания дисциплин, повышение степени владения информационными технологиями, развитие у обучаемых инженерного мышления и стремления к инновациям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8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 Box 101"/>
            <p:cNvSpPr txBox="1">
              <a:spLocks noChangeArrowheads="1"/>
            </p:cNvSpPr>
            <p:nvPr/>
          </p:nvSpPr>
          <p:spPr bwMode="gray">
            <a:xfrm>
              <a:off x="1561" y="1271"/>
              <a:ext cx="283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FFFFFF"/>
                  </a:solidFill>
                </a:rPr>
                <a:t>3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221"/>
          <p:cNvGrpSpPr>
            <a:grpSpLocks/>
          </p:cNvGrpSpPr>
          <p:nvPr/>
        </p:nvGrpSpPr>
        <p:grpSpPr bwMode="auto">
          <a:xfrm>
            <a:off x="2156460" y="3760546"/>
            <a:ext cx="6519996" cy="918099"/>
            <a:chOff x="1440" y="1680"/>
            <a:chExt cx="3361" cy="494"/>
          </a:xfrm>
        </p:grpSpPr>
        <p:sp>
          <p:nvSpPr>
            <p:cNvPr id="91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2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3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5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6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97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8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9" name="Oval 105"/>
            <p:cNvSpPr>
              <a:spLocks noChangeArrowheads="1"/>
            </p:cNvSpPr>
            <p:nvPr/>
          </p:nvSpPr>
          <p:spPr bwMode="gray">
            <a:xfrm rot="1758052">
              <a:off x="1461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0" name="Text Box 107"/>
            <p:cNvSpPr txBox="1">
              <a:spLocks noChangeArrowheads="1"/>
            </p:cNvSpPr>
            <p:nvPr/>
          </p:nvSpPr>
          <p:spPr bwMode="gray">
            <a:xfrm>
              <a:off x="1977" y="1709"/>
              <a:ext cx="282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rgbClr val="000000"/>
                  </a:solidFill>
                </a:rPr>
                <a:t>Заключение договоров с вузами-партнерами КГТУ им.И.Раззакова по обмену студентами и </a:t>
              </a:r>
            </a:p>
            <a:p>
              <a:r>
                <a:rPr lang="ru-RU" sz="1400" b="1" dirty="0" smtClean="0">
                  <a:solidFill>
                    <a:srgbClr val="000000"/>
                  </a:solidFill>
                </a:rPr>
                <a:t>преподавателями;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101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FFFFFF"/>
                  </a:solidFill>
                </a:rPr>
                <a:t>4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220"/>
          <p:cNvGrpSpPr>
            <a:grpSpLocks/>
          </p:cNvGrpSpPr>
          <p:nvPr/>
        </p:nvGrpSpPr>
        <p:grpSpPr bwMode="auto">
          <a:xfrm>
            <a:off x="2222868" y="562607"/>
            <a:ext cx="5445476" cy="961454"/>
            <a:chOff x="1440" y="1200"/>
            <a:chExt cx="2928" cy="432"/>
          </a:xfrm>
        </p:grpSpPr>
        <p:sp>
          <p:nvSpPr>
            <p:cNvPr id="104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5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6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8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9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10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3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3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rgbClr val="000000"/>
                  </a:solidFill>
                </a:rPr>
                <a:t>Участие в интеграции в международное образовательное пространство;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114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6" name="Group 220"/>
          <p:cNvGrpSpPr>
            <a:grpSpLocks/>
          </p:cNvGrpSpPr>
          <p:nvPr/>
        </p:nvGrpSpPr>
        <p:grpSpPr bwMode="auto">
          <a:xfrm>
            <a:off x="2154533" y="4508426"/>
            <a:ext cx="5708221" cy="1256787"/>
            <a:chOff x="1425" y="1192"/>
            <a:chExt cx="3152" cy="547"/>
          </a:xfrm>
        </p:grpSpPr>
        <p:sp>
          <p:nvSpPr>
            <p:cNvPr id="117" name="AutoShape 58"/>
            <p:cNvSpPr>
              <a:spLocks noChangeArrowheads="1"/>
            </p:cNvSpPr>
            <p:nvPr/>
          </p:nvSpPr>
          <p:spPr bwMode="auto">
            <a:xfrm>
              <a:off x="1660" y="124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8" name="Oval 60"/>
            <p:cNvSpPr>
              <a:spLocks noChangeArrowheads="1"/>
            </p:cNvSpPr>
            <p:nvPr/>
          </p:nvSpPr>
          <p:spPr bwMode="auto">
            <a:xfrm rot="1758052">
              <a:off x="1425" y="1252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9" name="Oval 61"/>
            <p:cNvSpPr>
              <a:spLocks noChangeArrowheads="1"/>
            </p:cNvSpPr>
            <p:nvPr/>
          </p:nvSpPr>
          <p:spPr bwMode="auto">
            <a:xfrm rot="1758052">
              <a:off x="1440" y="1252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22" name="Text Box 64"/>
            <p:cNvSpPr txBox="1">
              <a:spLocks noChangeArrowheads="1"/>
            </p:cNvSpPr>
            <p:nvPr/>
          </p:nvSpPr>
          <p:spPr bwMode="auto">
            <a:xfrm>
              <a:off x="1566" y="1279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3" name="AutoShape 95"/>
            <p:cNvSpPr>
              <a:spLocks noChangeArrowheads="1"/>
            </p:cNvSpPr>
            <p:nvPr/>
          </p:nvSpPr>
          <p:spPr bwMode="gray">
            <a:xfrm>
              <a:off x="1699" y="1244"/>
              <a:ext cx="2878" cy="4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4" name="Oval 97"/>
            <p:cNvSpPr>
              <a:spLocks noChangeArrowheads="1"/>
            </p:cNvSpPr>
            <p:nvPr/>
          </p:nvSpPr>
          <p:spPr bwMode="gray">
            <a:xfrm rot="1758052">
              <a:off x="1442" y="1250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5" name="Oval 98"/>
            <p:cNvSpPr>
              <a:spLocks noChangeArrowheads="1"/>
            </p:cNvSpPr>
            <p:nvPr/>
          </p:nvSpPr>
          <p:spPr bwMode="gray">
            <a:xfrm rot="1758052">
              <a:off x="1428" y="1253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6" name="Text Box 100"/>
            <p:cNvSpPr txBox="1">
              <a:spLocks noChangeArrowheads="1"/>
            </p:cNvSpPr>
            <p:nvPr/>
          </p:nvSpPr>
          <p:spPr bwMode="gray">
            <a:xfrm>
              <a:off x="1955" y="1192"/>
              <a:ext cx="25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b="1" dirty="0" smtClean="0">
                <a:solidFill>
                  <a:srgbClr val="000000"/>
                </a:solidFill>
              </a:endParaRPr>
            </a:p>
            <a:p>
              <a:r>
                <a:rPr lang="ru-RU" sz="1200" b="1" dirty="0" smtClean="0">
                  <a:solidFill>
                    <a:srgbClr val="000000"/>
                  </a:solidFill>
                </a:rPr>
                <a:t>Создание условий для профессионального и личностного роста научно-педагогических работников, привлечение высоко квалифицированных специалистов из ведущих отечественных и зарубежных вузов 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27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1339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101"/>
            <p:cNvSpPr txBox="1">
              <a:spLocks noChangeArrowheads="1"/>
            </p:cNvSpPr>
            <p:nvPr/>
          </p:nvSpPr>
          <p:spPr bwMode="gray">
            <a:xfrm>
              <a:off x="1573" y="1269"/>
              <a:ext cx="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FFFFFF"/>
                  </a:solidFill>
                </a:rPr>
                <a:t>5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9" name="Group 221"/>
          <p:cNvGrpSpPr>
            <a:grpSpLocks/>
          </p:cNvGrpSpPr>
          <p:nvPr/>
        </p:nvGrpSpPr>
        <p:grpSpPr bwMode="auto">
          <a:xfrm>
            <a:off x="2265942" y="1630978"/>
            <a:ext cx="5402402" cy="831630"/>
            <a:chOff x="1440" y="1680"/>
            <a:chExt cx="2928" cy="433"/>
          </a:xfrm>
        </p:grpSpPr>
        <p:sp>
          <p:nvSpPr>
            <p:cNvPr id="130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5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9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36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rgbClr val="000000"/>
                  </a:solidFill>
                </a:rPr>
                <a:t>Реализация принципов Болонского процесса двухуровневого обучения «бакалавр-магистр»;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140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2" name="Group 221"/>
          <p:cNvGrpSpPr>
            <a:grpSpLocks/>
          </p:cNvGrpSpPr>
          <p:nvPr/>
        </p:nvGrpSpPr>
        <p:grpSpPr bwMode="auto">
          <a:xfrm>
            <a:off x="2305671" y="5951180"/>
            <a:ext cx="5596898" cy="692151"/>
            <a:chOff x="1437" y="1680"/>
            <a:chExt cx="2952" cy="436"/>
          </a:xfrm>
        </p:grpSpPr>
        <p:sp>
          <p:nvSpPr>
            <p:cNvPr id="143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4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5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6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7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8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49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0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1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2" name="Text Box 107"/>
            <p:cNvSpPr txBox="1">
              <a:spLocks noChangeArrowheads="1"/>
            </p:cNvSpPr>
            <p:nvPr/>
          </p:nvSpPr>
          <p:spPr bwMode="gray">
            <a:xfrm>
              <a:off x="1993" y="1709"/>
              <a:ext cx="23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 smtClean="0">
                  <a:solidFill>
                    <a:srgbClr val="000000"/>
                  </a:solidFill>
                </a:rPr>
                <a:t>Привлечение студентов для участия в научно-практических студенческих конференциях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      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Кыргызстана, Казахстана и России.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53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1704"/>
              <a:ext cx="253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FFFFFF"/>
                  </a:solidFill>
                </a:rPr>
                <a:t>6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654262" y="32598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Основные задачи кафедры «Логистика» 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5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1287</TotalTime>
  <Words>256</Words>
  <Application>Microsoft Office PowerPoint</Application>
  <PresentationFormat>Экран (4:3)</PresentationFormat>
  <Paragraphs>72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logistika</cp:lastModifiedBy>
  <cp:revision>107</cp:revision>
  <dcterms:created xsi:type="dcterms:W3CDTF">2019-06-14T03:01:29Z</dcterms:created>
  <dcterms:modified xsi:type="dcterms:W3CDTF">2020-09-22T12:26:39Z</dcterms:modified>
</cp:coreProperties>
</file>