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1" r:id="rId1"/>
  </p:sldMasterIdLst>
  <p:notesMasterIdLst>
    <p:notesMasterId r:id="rId20"/>
  </p:notesMasterIdLst>
  <p:sldIdLst>
    <p:sldId id="256" r:id="rId2"/>
    <p:sldId id="271" r:id="rId3"/>
    <p:sldId id="270" r:id="rId4"/>
    <p:sldId id="272" r:id="rId5"/>
    <p:sldId id="273" r:id="rId6"/>
    <p:sldId id="274" r:id="rId7"/>
    <p:sldId id="283" r:id="rId8"/>
    <p:sldId id="275" r:id="rId9"/>
    <p:sldId id="276" r:id="rId10"/>
    <p:sldId id="281" r:id="rId11"/>
    <p:sldId id="282" r:id="rId12"/>
    <p:sldId id="268" r:id="rId13"/>
    <p:sldId id="257" r:id="rId14"/>
    <p:sldId id="258" r:id="rId15"/>
    <p:sldId id="259" r:id="rId16"/>
    <p:sldId id="260" r:id="rId17"/>
    <p:sldId id="26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1"/>
                </a:solidFill>
              </a:rPr>
              <a:t>Сведения по трудоустройству выпускников 2023-24 </a:t>
            </a:r>
            <a:r>
              <a:rPr lang="ru-RU" b="1" dirty="0" err="1">
                <a:solidFill>
                  <a:schemeClr val="bg1"/>
                </a:solidFill>
              </a:rPr>
              <a:t>уч.г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Лист1!$C$5:$C$15</c:f>
              <c:strCache>
                <c:ptCount val="11"/>
                <c:pt idx="0">
                  <c:v>Институт информационных технологий</c:v>
                </c:pt>
                <c:pt idx="1">
                  <c:v>Кыргызско-германский технический институт</c:v>
                </c:pt>
                <c:pt idx="2">
                  <c:v>Институт транспорта и робототехники</c:v>
                </c:pt>
                <c:pt idx="3">
                  <c:v>Технологический институт</c:v>
                </c:pt>
                <c:pt idx="4">
                  <c:v>Институт электроники и телекоммуникаций</c:v>
                </c:pt>
                <c:pt idx="5">
                  <c:v>Высшая школа экономики и бизнеса</c:v>
                </c:pt>
                <c:pt idx="6">
                  <c:v>Энергетический институт</c:v>
                </c:pt>
                <c:pt idx="7">
                  <c:v>Кыргызский инженерно-строительный институт</c:v>
                </c:pt>
                <c:pt idx="8">
                  <c:v>Институт архитектуры и дизайна</c:v>
                </c:pt>
                <c:pt idx="9">
                  <c:v>Кыргызский горно-металлургический институт</c:v>
                </c:pt>
                <c:pt idx="10">
                  <c:v>Международная высшая школа магистратуры</c:v>
                </c:pt>
              </c:strCache>
            </c:strRef>
          </c:cat>
          <c:val>
            <c:numRef>
              <c:f>Лист1!$D$5:$D$15</c:f>
              <c:numCache>
                <c:formatCode>0%</c:formatCode>
                <c:ptCount val="11"/>
                <c:pt idx="0">
                  <c:v>0.94</c:v>
                </c:pt>
                <c:pt idx="1">
                  <c:v>0.9</c:v>
                </c:pt>
                <c:pt idx="2">
                  <c:v>0.96</c:v>
                </c:pt>
                <c:pt idx="3">
                  <c:v>0.92</c:v>
                </c:pt>
                <c:pt idx="4">
                  <c:v>0.93</c:v>
                </c:pt>
                <c:pt idx="5">
                  <c:v>0.9</c:v>
                </c:pt>
                <c:pt idx="6">
                  <c:v>0.91</c:v>
                </c:pt>
                <c:pt idx="7">
                  <c:v>0.96</c:v>
                </c:pt>
                <c:pt idx="8">
                  <c:v>0.93</c:v>
                </c:pt>
                <c:pt idx="9">
                  <c:v>0.91</c:v>
                </c:pt>
                <c:pt idx="1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F-49A4-AF89-BF5CB6E85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563808"/>
        <c:axId val="280171392"/>
      </c:barChart>
      <c:catAx>
        <c:axId val="3675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171392"/>
        <c:crosses val="autoZero"/>
        <c:auto val="1"/>
        <c:lblAlgn val="ctr"/>
        <c:lblOffset val="100"/>
        <c:noMultiLvlLbl val="0"/>
      </c:catAx>
      <c:valAx>
        <c:axId val="28017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56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CB047-2768-4A8D-A7C3-59A6DC61D291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DB7E6-701C-4845-8F4B-41C693E5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DB7E6-701C-4845-8F4B-41C693E5FB9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8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DB7E6-701C-4845-8F4B-41C693E5FB9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0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3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4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3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0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4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0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3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9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0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5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7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4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9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5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E91B1C7-5ECD-4F4E-AB60-B560B55D4D26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48BB42B-D0B4-43AB-9373-BD9E7A09F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u.gov.k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tel\Desktop\корпус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6866"/>
          <a:stretch/>
        </p:blipFill>
        <p:spPr bwMode="auto">
          <a:xfrm>
            <a:off x="431503" y="943638"/>
            <a:ext cx="11230611" cy="22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F28AF-FA28-41E5-885C-CF96ABD43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411" y="2925794"/>
            <a:ext cx="10972799" cy="298376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и карьеры КГТУ им.И.Раззакова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261D7-BA72-41CF-A312-135310F29B18}"/>
              </a:ext>
            </a:extLst>
          </p:cNvPr>
          <p:cNvSpPr txBox="1"/>
          <p:nvPr/>
        </p:nvSpPr>
        <p:spPr>
          <a:xfrm>
            <a:off x="-172452" y="521870"/>
            <a:ext cx="12062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Кыргызский государственный технический университет им. И. Раззакова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Intel\Downloads\IMG-20200518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4" y="114593"/>
            <a:ext cx="606902" cy="5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ntel\Desktop\выпускник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40242" y="114593"/>
            <a:ext cx="649259" cy="6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3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072" y="640080"/>
            <a:ext cx="7998136" cy="977638"/>
          </a:xfrm>
        </p:spPr>
        <p:txBody>
          <a:bodyPr>
            <a:normAutofit fontScale="90000"/>
          </a:bodyPr>
          <a:lstStyle/>
          <a:p>
            <a:r>
              <a:rPr lang="en-US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QS World University Rankings 2025</a:t>
            </a:r>
            <a:b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608" y="1924300"/>
            <a:ext cx="2919710" cy="3927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410" y="2230879"/>
            <a:ext cx="2667000" cy="3314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1" y="1924300"/>
            <a:ext cx="2863596" cy="40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11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094" y="589195"/>
            <a:ext cx="10226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sym typeface="Calibri" pitchFamily="34" charset="0"/>
              </a:rPr>
              <a:t>1 НАЦИОНАЛЬНЫЙ РЕЙТИНГ УНИВЕРСИТЕТОВ КЫРГЫЗСКОЙ РЕСПУБЛИКИ 2024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2768" y="1065119"/>
            <a:ext cx="10579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	</a:t>
            </a:r>
            <a:r>
              <a:rPr lang="ru-RU" sz="2000" dirty="0">
                <a:solidFill>
                  <a:srgbClr val="00B0F0"/>
                </a:solidFill>
              </a:rPr>
              <a:t>Агентство </a:t>
            </a:r>
            <a:r>
              <a:rPr lang="ru-RU" sz="2000" dirty="0" err="1">
                <a:solidFill>
                  <a:srgbClr val="00B0F0"/>
                </a:solidFill>
              </a:rPr>
              <a:t>EdNet</a:t>
            </a:r>
            <a:r>
              <a:rPr lang="ru-RU" sz="2000" dirty="0">
                <a:solidFill>
                  <a:srgbClr val="00B0F0"/>
                </a:solidFill>
              </a:rPr>
              <a:t> провело первое национальное исследование качества высшего образования.</a:t>
            </a:r>
          </a:p>
          <a:p>
            <a:r>
              <a:rPr lang="ru-RU" sz="2000" dirty="0">
                <a:solidFill>
                  <a:srgbClr val="00B0F0"/>
                </a:solidFill>
              </a:rPr>
              <a:t>  	Университеты оценивались по шести критериям: академическая репутация, рейтинг работодателей, качество преподавания, индекс цитирования, количество иностранных преподавателей, количество иностранных студентов.  </a:t>
            </a:r>
          </a:p>
          <a:p>
            <a:r>
              <a:rPr lang="ru-RU" sz="2000" dirty="0">
                <a:solidFill>
                  <a:srgbClr val="00B0F0"/>
                </a:solidFill>
              </a:rPr>
              <a:t>	КГТУ имени </a:t>
            </a:r>
            <a:r>
              <a:rPr lang="ru-RU" sz="2000" dirty="0" err="1">
                <a:solidFill>
                  <a:srgbClr val="00B0F0"/>
                </a:solidFill>
              </a:rPr>
              <a:t>И.Раззакова</a:t>
            </a:r>
            <a:r>
              <a:rPr lang="ru-RU" sz="2000" dirty="0">
                <a:solidFill>
                  <a:srgbClr val="00B0F0"/>
                </a:solidFill>
              </a:rPr>
              <a:t> занял III место среди 27 вузов-участников рейтинга.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05" y="3187721"/>
            <a:ext cx="2140140" cy="2750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439" y="3187721"/>
            <a:ext cx="2146952" cy="2754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7188" t="10294" r="15426" b="8209"/>
          <a:stretch/>
        </p:blipFill>
        <p:spPr>
          <a:xfrm>
            <a:off x="5930448" y="3187721"/>
            <a:ext cx="2053152" cy="27505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7310" t="8781" r="10434" b="4696"/>
          <a:stretch/>
        </p:blipFill>
        <p:spPr>
          <a:xfrm>
            <a:off x="8005785" y="3187721"/>
            <a:ext cx="1917231" cy="27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191" y="1009291"/>
            <a:ext cx="8731459" cy="4813078"/>
          </a:xfrm>
        </p:spPr>
        <p:txBody>
          <a:bodyPr/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            </a:t>
            </a:r>
            <a:r>
              <a:rPr lang="ru-RU" sz="2800" b="1" dirty="0">
                <a:solidFill>
                  <a:schemeClr val="bg1"/>
                </a:solidFill>
              </a:rPr>
              <a:t>Нормативная правовая база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/>
              <a:t>Приказ Министерства образования и науки Кыргызской Республики  «Об утверждении Методики отслеживания трудоустройства выпускников образовательных организаций высшего профессионального образования Кыргызской Республики» от 2 сентября  2016 года №1308/1 (размещен на сайте МОН КР) 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</a:t>
            </a:r>
            <a:r>
              <a:rPr lang="ru-RU" sz="2000" dirty="0">
                <a:hlinkClick r:id="rId3"/>
              </a:rPr>
              <a:t>://</a:t>
            </a:r>
            <a:r>
              <a:rPr lang="de-DE" sz="2000" dirty="0">
                <a:hlinkClick r:id="rId3"/>
              </a:rPr>
              <a:t>edu.gov.kg</a:t>
            </a:r>
            <a:r>
              <a:rPr lang="de-DE" sz="2000" dirty="0"/>
              <a:t> </a:t>
            </a:r>
            <a:r>
              <a:rPr lang="ru-RU" sz="2000" dirty="0"/>
              <a:t> в разделе « Нормативная правовая база» 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29473" y="99502"/>
            <a:ext cx="11976212" cy="738664"/>
            <a:chOff x="129473" y="99502"/>
            <a:chExt cx="11976212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D261D7-BA72-41CF-A312-135310F29B18}"/>
                </a:ext>
              </a:extLst>
            </p:cNvPr>
            <p:cNvSpPr txBox="1"/>
            <p:nvPr/>
          </p:nvSpPr>
          <p:spPr>
            <a:xfrm>
              <a:off x="129473" y="99502"/>
              <a:ext cx="11976212" cy="7386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Кыргызский государственный технический университет им. И. Раззакова </a:t>
              </a:r>
              <a:b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pic>
          <p:nvPicPr>
            <p:cNvPr id="5" name="Picture 3" descr="C:\Users\Intel\Downloads\IMG-20200518-WA001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54" y="114593"/>
              <a:ext cx="606902" cy="538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C:\Users\Intel\Desktop\выпускни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40242" y="114593"/>
            <a:ext cx="649259" cy="6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4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C0D5D-887B-4BBA-B4BA-C65504F5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51" y="992038"/>
            <a:ext cx="9138249" cy="97432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2EE10-DF8F-4B0D-97B9-8BADCE03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56" y="2467155"/>
            <a:ext cx="10496043" cy="3244328"/>
          </a:xfrm>
        </p:spPr>
        <p:txBody>
          <a:bodyPr/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образования;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сведений трудоустройства в карьерных предпочтениях студентов выпускных курсов;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обратной связи от студентов выпускных курсов по вопросам удовлетворенности качеством образовательных услуг университета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29473" y="99502"/>
            <a:ext cx="11976212" cy="738664"/>
            <a:chOff x="129473" y="99502"/>
            <a:chExt cx="11976212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D261D7-BA72-41CF-A312-135310F29B18}"/>
                </a:ext>
              </a:extLst>
            </p:cNvPr>
            <p:cNvSpPr txBox="1"/>
            <p:nvPr/>
          </p:nvSpPr>
          <p:spPr>
            <a:xfrm>
              <a:off x="129473" y="99502"/>
              <a:ext cx="11976212" cy="7386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Кыргызский государственный технический университет им. И. Раззакова </a:t>
              </a:r>
              <a:b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3" descr="C:\Users\Intel\Downloads\IMG-20200518-WA001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54" y="114593"/>
              <a:ext cx="606902" cy="538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C:\Users\Intel\Desktop\выпускни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40242" y="114593"/>
            <a:ext cx="649259" cy="6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000C6-0E55-42C1-87F4-A1A64495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5" y="955856"/>
            <a:ext cx="10515600" cy="97067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трудоустройства выпускников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62690-C2C9-421D-A8D3-C07A1928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4" y="2432649"/>
            <a:ext cx="10836104" cy="369302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осуществляется на всех институтах и выпускающих кафедрах в форме социального опроса выпускников путем анкетирования выпускников университета (2023-2024 г.) с периода 12 по 20 марта 2024 года.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опрос осуществлялся в форме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-анкетирования, телефонного интервьюирования и по электронному опросу.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университету трудоустройство составило 92,4%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9473" y="99502"/>
            <a:ext cx="11976212" cy="738664"/>
            <a:chOff x="129473" y="99502"/>
            <a:chExt cx="11976212" cy="7386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D261D7-BA72-41CF-A312-135310F29B18}"/>
                </a:ext>
              </a:extLst>
            </p:cNvPr>
            <p:cNvSpPr txBox="1"/>
            <p:nvPr/>
          </p:nvSpPr>
          <p:spPr>
            <a:xfrm>
              <a:off x="129473" y="99502"/>
              <a:ext cx="11976212" cy="7386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Кыргызский государственный технический университет им. И. Раззакова </a:t>
              </a:r>
              <a:b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3" descr="C:\Users\Intel\Downloads\IMG-20200518-WA001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54" y="114593"/>
              <a:ext cx="606902" cy="538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C:\Users\Intel\Desktop\выпускни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40242" y="114593"/>
            <a:ext cx="649259" cy="6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2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080B-70C9-4F21-A03E-D1CB48C9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06" y="1165751"/>
            <a:ext cx="10515600" cy="61897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2023-2024 учебного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8B318-542E-4B3A-9BB3-DFC0C8C29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26" y="2449902"/>
            <a:ext cx="10887973" cy="3261580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 выпущено – 1970 человек, из них трудоустроились – 1820 человек, что составило – 92,4% 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магистратуры выпущено - 59 человека, из них трудоустроились – 57 человека, что составило 96,6%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программам подготовки ВПО трудоустройство выпускников составило – 92,4% из них по выбранной специальности трудоустроились – 1097 человека, что составило 61%.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9473" y="99502"/>
            <a:ext cx="11976212" cy="738664"/>
            <a:chOff x="129473" y="99502"/>
            <a:chExt cx="11976212" cy="7386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D261D7-BA72-41CF-A312-135310F29B18}"/>
                </a:ext>
              </a:extLst>
            </p:cNvPr>
            <p:cNvSpPr txBox="1"/>
            <p:nvPr/>
          </p:nvSpPr>
          <p:spPr>
            <a:xfrm>
              <a:off x="129473" y="99502"/>
              <a:ext cx="11976212" cy="7386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Кыргызский государственный технический университет им. И. Раззакова </a:t>
              </a:r>
              <a:b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3" descr="C:\Users\Intel\Downloads\IMG-20200518-WA001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54" y="114593"/>
              <a:ext cx="606902" cy="538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C:\Users\Intel\Desktop\выпускни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40242" y="114593"/>
            <a:ext cx="649259" cy="6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8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D83A9-341C-4368-A955-7AA75D4F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69" y="838165"/>
            <a:ext cx="10430022" cy="486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Детальная информация по выпускникам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29473" y="99502"/>
            <a:ext cx="11976212" cy="738664"/>
            <a:chOff x="129473" y="99502"/>
            <a:chExt cx="11976212" cy="7386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D261D7-BA72-41CF-A312-135310F29B18}"/>
                </a:ext>
              </a:extLst>
            </p:cNvPr>
            <p:cNvSpPr txBox="1"/>
            <p:nvPr/>
          </p:nvSpPr>
          <p:spPr>
            <a:xfrm>
              <a:off x="129473" y="99502"/>
              <a:ext cx="11976212" cy="7386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Кыргызский государственный технический университет им. И. Раззакова </a:t>
              </a:r>
              <a:b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pic>
          <p:nvPicPr>
            <p:cNvPr id="7" name="Picture 3" descr="C:\Users\Intel\Downloads\IMG-20200518-WA00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54" y="114593"/>
              <a:ext cx="606902" cy="538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Intel\Desktop\выпускник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40242" y="114593"/>
            <a:ext cx="649259" cy="6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AE73572-FB80-4C5C-9AB9-EA5E7ABE4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82497"/>
              </p:ext>
            </p:extLst>
          </p:nvPr>
        </p:nvGraphicFramePr>
        <p:xfrm>
          <a:off x="428826" y="1811937"/>
          <a:ext cx="11263066" cy="2032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206">
                  <a:extLst>
                    <a:ext uri="{9D8B030D-6E8A-4147-A177-3AD203B41FA5}">
                      <a16:colId xmlns:a16="http://schemas.microsoft.com/office/drawing/2014/main" val="2078090884"/>
                    </a:ext>
                  </a:extLst>
                </a:gridCol>
                <a:gridCol w="1268003">
                  <a:extLst>
                    <a:ext uri="{9D8B030D-6E8A-4147-A177-3AD203B41FA5}">
                      <a16:colId xmlns:a16="http://schemas.microsoft.com/office/drawing/2014/main" val="186450356"/>
                    </a:ext>
                  </a:extLst>
                </a:gridCol>
                <a:gridCol w="1459786">
                  <a:extLst>
                    <a:ext uri="{9D8B030D-6E8A-4147-A177-3AD203B41FA5}">
                      <a16:colId xmlns:a16="http://schemas.microsoft.com/office/drawing/2014/main" val="2692300911"/>
                    </a:ext>
                  </a:extLst>
                </a:gridCol>
                <a:gridCol w="329569">
                  <a:extLst>
                    <a:ext uri="{9D8B030D-6E8A-4147-A177-3AD203B41FA5}">
                      <a16:colId xmlns:a16="http://schemas.microsoft.com/office/drawing/2014/main" val="1578940095"/>
                    </a:ext>
                  </a:extLst>
                </a:gridCol>
                <a:gridCol w="327707">
                  <a:extLst>
                    <a:ext uri="{9D8B030D-6E8A-4147-A177-3AD203B41FA5}">
                      <a16:colId xmlns:a16="http://schemas.microsoft.com/office/drawing/2014/main" val="2628610641"/>
                    </a:ext>
                  </a:extLst>
                </a:gridCol>
                <a:gridCol w="253229">
                  <a:extLst>
                    <a:ext uri="{9D8B030D-6E8A-4147-A177-3AD203B41FA5}">
                      <a16:colId xmlns:a16="http://schemas.microsoft.com/office/drawing/2014/main" val="3607100380"/>
                    </a:ext>
                  </a:extLst>
                </a:gridCol>
                <a:gridCol w="387289">
                  <a:extLst>
                    <a:ext uri="{9D8B030D-6E8A-4147-A177-3AD203B41FA5}">
                      <a16:colId xmlns:a16="http://schemas.microsoft.com/office/drawing/2014/main" val="467926514"/>
                    </a:ext>
                  </a:extLst>
                </a:gridCol>
                <a:gridCol w="357498">
                  <a:extLst>
                    <a:ext uri="{9D8B030D-6E8A-4147-A177-3AD203B41FA5}">
                      <a16:colId xmlns:a16="http://schemas.microsoft.com/office/drawing/2014/main" val="3606737050"/>
                    </a:ext>
                  </a:extLst>
                </a:gridCol>
                <a:gridCol w="387289">
                  <a:extLst>
                    <a:ext uri="{9D8B030D-6E8A-4147-A177-3AD203B41FA5}">
                      <a16:colId xmlns:a16="http://schemas.microsoft.com/office/drawing/2014/main" val="1408724731"/>
                    </a:ext>
                  </a:extLst>
                </a:gridCol>
                <a:gridCol w="402186">
                  <a:extLst>
                    <a:ext uri="{9D8B030D-6E8A-4147-A177-3AD203B41FA5}">
                      <a16:colId xmlns:a16="http://schemas.microsoft.com/office/drawing/2014/main" val="2909573680"/>
                    </a:ext>
                  </a:extLst>
                </a:gridCol>
                <a:gridCol w="329569">
                  <a:extLst>
                    <a:ext uri="{9D8B030D-6E8A-4147-A177-3AD203B41FA5}">
                      <a16:colId xmlns:a16="http://schemas.microsoft.com/office/drawing/2014/main" val="3103977076"/>
                    </a:ext>
                  </a:extLst>
                </a:gridCol>
                <a:gridCol w="439426">
                  <a:extLst>
                    <a:ext uri="{9D8B030D-6E8A-4147-A177-3AD203B41FA5}">
                      <a16:colId xmlns:a16="http://schemas.microsoft.com/office/drawing/2014/main" val="2590267333"/>
                    </a:ext>
                  </a:extLst>
                </a:gridCol>
                <a:gridCol w="441287">
                  <a:extLst>
                    <a:ext uri="{9D8B030D-6E8A-4147-A177-3AD203B41FA5}">
                      <a16:colId xmlns:a16="http://schemas.microsoft.com/office/drawing/2014/main" val="4254649877"/>
                    </a:ext>
                  </a:extLst>
                </a:gridCol>
                <a:gridCol w="530662">
                  <a:extLst>
                    <a:ext uri="{9D8B030D-6E8A-4147-A177-3AD203B41FA5}">
                      <a16:colId xmlns:a16="http://schemas.microsoft.com/office/drawing/2014/main" val="1965286050"/>
                    </a:ext>
                  </a:extLst>
                </a:gridCol>
                <a:gridCol w="297915">
                  <a:extLst>
                    <a:ext uri="{9D8B030D-6E8A-4147-A177-3AD203B41FA5}">
                      <a16:colId xmlns:a16="http://schemas.microsoft.com/office/drawing/2014/main" val="2653302261"/>
                    </a:ext>
                  </a:extLst>
                </a:gridCol>
                <a:gridCol w="364947">
                  <a:extLst>
                    <a:ext uri="{9D8B030D-6E8A-4147-A177-3AD203B41FA5}">
                      <a16:colId xmlns:a16="http://schemas.microsoft.com/office/drawing/2014/main" val="1437532823"/>
                    </a:ext>
                  </a:extLst>
                </a:gridCol>
                <a:gridCol w="329569">
                  <a:extLst>
                    <a:ext uri="{9D8B030D-6E8A-4147-A177-3AD203B41FA5}">
                      <a16:colId xmlns:a16="http://schemas.microsoft.com/office/drawing/2014/main" val="2448788894"/>
                    </a:ext>
                  </a:extLst>
                </a:gridCol>
                <a:gridCol w="387289">
                  <a:extLst>
                    <a:ext uri="{9D8B030D-6E8A-4147-A177-3AD203B41FA5}">
                      <a16:colId xmlns:a16="http://schemas.microsoft.com/office/drawing/2014/main" val="3004876340"/>
                    </a:ext>
                  </a:extLst>
                </a:gridCol>
                <a:gridCol w="329569">
                  <a:extLst>
                    <a:ext uri="{9D8B030D-6E8A-4147-A177-3AD203B41FA5}">
                      <a16:colId xmlns:a16="http://schemas.microsoft.com/office/drawing/2014/main" val="3217350457"/>
                    </a:ext>
                  </a:extLst>
                </a:gridCol>
                <a:gridCol w="364947">
                  <a:extLst>
                    <a:ext uri="{9D8B030D-6E8A-4147-A177-3AD203B41FA5}">
                      <a16:colId xmlns:a16="http://schemas.microsoft.com/office/drawing/2014/main" val="3818710744"/>
                    </a:ext>
                  </a:extLst>
                </a:gridCol>
                <a:gridCol w="320260">
                  <a:extLst>
                    <a:ext uri="{9D8B030D-6E8A-4147-A177-3AD203B41FA5}">
                      <a16:colId xmlns:a16="http://schemas.microsoft.com/office/drawing/2014/main" val="2679170875"/>
                    </a:ext>
                  </a:extLst>
                </a:gridCol>
                <a:gridCol w="387289">
                  <a:extLst>
                    <a:ext uri="{9D8B030D-6E8A-4147-A177-3AD203B41FA5}">
                      <a16:colId xmlns:a16="http://schemas.microsoft.com/office/drawing/2014/main" val="3189093200"/>
                    </a:ext>
                  </a:extLst>
                </a:gridCol>
                <a:gridCol w="307225">
                  <a:extLst>
                    <a:ext uri="{9D8B030D-6E8A-4147-A177-3AD203B41FA5}">
                      <a16:colId xmlns:a16="http://schemas.microsoft.com/office/drawing/2014/main" val="3647002240"/>
                    </a:ext>
                  </a:extLst>
                </a:gridCol>
                <a:gridCol w="575350">
                  <a:extLst>
                    <a:ext uri="{9D8B030D-6E8A-4147-A177-3AD203B41FA5}">
                      <a16:colId xmlns:a16="http://schemas.microsoft.com/office/drawing/2014/main" val="495903084"/>
                    </a:ext>
                  </a:extLst>
                </a:gridCol>
              </a:tblGrid>
              <a:tr h="221844"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Сведения о трудоустройстве выпускников КГТУ им.И.Раззакова (по итогам анкетирования через 9-11 месяцев после окончания вуза) на 2022-23 уч.год (выпуск 2023г.)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65972"/>
                  </a:ext>
                </a:extLst>
              </a:tr>
              <a:tr h="18635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b"/>
                </a:tc>
                <a:extLst>
                  <a:ext uri="{0D108BD9-81ED-4DB2-BD59-A6C34878D82A}">
                    <a16:rowId xmlns:a16="http://schemas.microsoft.com/office/drawing/2014/main" val="4159637832"/>
                  </a:ext>
                </a:extLst>
              </a:tr>
              <a:tr h="55017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Наименование института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Наименование направления / специальности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Наименование показателя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№ строки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Выпуск по очной форме обучения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из них участвовали в анкетировании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Трудоустроились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Продолжают обучение на след.уровне по очной форме обучения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Призваны в ряды Вооруженных сил КР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Находятся в отпуске по уходу за ребенком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Не трудоустроились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248205"/>
                  </a:ext>
                </a:extLst>
              </a:tr>
              <a:tr h="212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Всего 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vert="vert27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 т.ч.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Всего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vert="vert27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из них: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034094"/>
                  </a:ext>
                </a:extLst>
              </a:tr>
              <a:tr h="860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женщин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 рамках целевой подготовки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 полученной спец-ти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в рамках целевой подготовки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52" marR="4352" marT="4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775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4304" y="4571848"/>
            <a:ext cx="10885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процент трудоустройства составляет от числа опрошенных- 9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что свидетельствует о востребованности выпускников КГТУ им.И.Раззакова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74621E-980E-465F-86A6-825186DFA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26" y="3868768"/>
            <a:ext cx="11263066" cy="3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9473" y="99502"/>
            <a:ext cx="11976212" cy="738664"/>
            <a:chOff x="129473" y="99502"/>
            <a:chExt cx="11976212" cy="7386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D261D7-BA72-41CF-A312-135310F29B18}"/>
                </a:ext>
              </a:extLst>
            </p:cNvPr>
            <p:cNvSpPr txBox="1"/>
            <p:nvPr/>
          </p:nvSpPr>
          <p:spPr>
            <a:xfrm>
              <a:off x="129473" y="99502"/>
              <a:ext cx="11976212" cy="7386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Кыргызский государственный технический университет им. И. Раззакова </a:t>
              </a:r>
              <a:b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pic>
          <p:nvPicPr>
            <p:cNvPr id="7" name="Picture 3" descr="C:\Users\Intel\Downloads\IMG-20200518-WA001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54" y="114593"/>
              <a:ext cx="606902" cy="538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Intel\Desktop\выпускни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40242" y="114593"/>
            <a:ext cx="649259" cy="6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757446E-A0E3-421A-ACA9-379A1FDAB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722246"/>
              </p:ext>
            </p:extLst>
          </p:nvPr>
        </p:nvGraphicFramePr>
        <p:xfrm>
          <a:off x="250854" y="1500326"/>
          <a:ext cx="11725123" cy="524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295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CBEF40-FFB8-454E-B0C9-0A8047A50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" y="3062376"/>
            <a:ext cx="10989522" cy="2888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5880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99D85-EB22-4191-BD84-36D8ECCF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 практики и карьеры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A303EA-B861-4FB5-84CB-5283BEB8B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23" y="2199735"/>
            <a:ext cx="11395493" cy="4502989"/>
          </a:xfrm>
        </p:spPr>
        <p:txBody>
          <a:bodyPr>
            <a:noAutofit/>
          </a:bodyPr>
          <a:lstStyle/>
          <a:p>
            <a:r>
              <a:rPr lang="ru-RU" sz="1400" dirty="0"/>
              <a:t>Центр практики и карьеры КГТУ им. </a:t>
            </a:r>
            <a:r>
              <a:rPr lang="ru-RU" sz="1400" dirty="0" err="1"/>
              <a:t>И.Раззакова</a:t>
            </a:r>
            <a:r>
              <a:rPr lang="ru-RU" sz="1400" dirty="0"/>
              <a:t> - подразделение университета, созданное в 2019 г. для оказания комплексной поддержки студентов по вопросам трудоустройства.</a:t>
            </a:r>
          </a:p>
          <a:p>
            <a:r>
              <a:rPr lang="ru-RU" sz="1400" dirty="0"/>
              <a:t>Миссия Центра - содействие и поддержка карьерного роста и профессионального развития студентов и взаимодействие с компаниями-</a:t>
            </a:r>
            <a:r>
              <a:rPr lang="ru-RU" sz="1400" dirty="0" err="1"/>
              <a:t>партн</a:t>
            </a:r>
            <a:r>
              <a:rPr lang="en-US" sz="1400" dirty="0"/>
              <a:t>e</a:t>
            </a:r>
            <a:r>
              <a:rPr lang="ru-RU" sz="1400" dirty="0"/>
              <a:t>р</a:t>
            </a:r>
            <a:r>
              <a:rPr lang="ky-KG" sz="1400" dirty="0"/>
              <a:t>а</a:t>
            </a:r>
            <a:r>
              <a:rPr lang="ru-RU" sz="1400" dirty="0"/>
              <a:t>ми университета.</a:t>
            </a:r>
          </a:p>
          <a:p>
            <a:r>
              <a:rPr lang="ru-RU" sz="1400" dirty="0"/>
              <a:t>Приоритетными задачами для Центра карьеры и практики являются:</a:t>
            </a:r>
          </a:p>
          <a:p>
            <a:pPr marL="0" indent="0">
              <a:buNone/>
            </a:pPr>
            <a:r>
              <a:rPr lang="ru-RU" sz="1400" dirty="0"/>
              <a:t>•	консультирование студентов и выпускников;</a:t>
            </a:r>
          </a:p>
          <a:p>
            <a:pPr marL="0" indent="0">
              <a:buNone/>
            </a:pPr>
            <a:r>
              <a:rPr lang="ru-RU" sz="1400" dirty="0"/>
              <a:t>•	работа с базой вакансий работодателей-партнеров университета;</a:t>
            </a:r>
          </a:p>
          <a:p>
            <a:pPr marL="0" indent="0">
              <a:buNone/>
            </a:pPr>
            <a:r>
              <a:rPr lang="ru-RU" sz="1400" dirty="0"/>
              <a:t>•	 взаимодействие с компаниями-партнерами университета;</a:t>
            </a:r>
          </a:p>
          <a:p>
            <a:pPr marL="0" indent="0">
              <a:buNone/>
            </a:pPr>
            <a:r>
              <a:rPr lang="ru-RU" sz="1400" dirty="0"/>
              <a:t>•	 организация Дня практики и карьеры, Ярмарки вакансий.</a:t>
            </a:r>
          </a:p>
          <a:p>
            <a:r>
              <a:rPr lang="ru-RU" sz="1400" dirty="0"/>
              <a:t>Центр практики и карьеры КГТУ (</a:t>
            </a:r>
            <a:r>
              <a:rPr lang="ru-RU" sz="1400" dirty="0" err="1"/>
              <a:t>ЦПиК</a:t>
            </a:r>
            <a:r>
              <a:rPr lang="ru-RU" sz="1400" dirty="0"/>
              <a:t>) выступает в качестве ключевого и связующего звена между вузом и рынком труда (работодателями). Партнерские отношения </a:t>
            </a:r>
            <a:r>
              <a:rPr lang="ru-RU" sz="1400" dirty="0" err="1"/>
              <a:t>ЦПиК</a:t>
            </a:r>
            <a:r>
              <a:rPr lang="ru-RU" sz="1400" dirty="0"/>
              <a:t> закрепляет краткосрочными и долгосрочными официальными договорами о сотрудничестве, которые позволяют студентам КГТУ приходить не только практику, но впоследствии дают право работать в различных отраслях экономического и технического профиля, не только КР, но в странах ближнего и дальнего зарубежья.</a:t>
            </a:r>
          </a:p>
        </p:txBody>
      </p:sp>
    </p:spTree>
    <p:extLst>
      <p:ext uri="{BB962C8B-B14F-4D97-AF65-F5344CB8AC3E}">
        <p14:creationId xmlns:p14="http://schemas.microsoft.com/office/powerpoint/2010/main" val="79178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5ED6EF-4A5D-4C74-A2F2-D6799BD6EE8A}"/>
              </a:ext>
            </a:extLst>
          </p:cNvPr>
          <p:cNvSpPr/>
          <p:nvPr/>
        </p:nvSpPr>
        <p:spPr>
          <a:xfrm>
            <a:off x="3969798" y="2210541"/>
            <a:ext cx="4252404" cy="863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 практики и карьеры КГТУ им. </a:t>
            </a:r>
            <a:r>
              <a:rPr lang="ru-RU" dirty="0" err="1"/>
              <a:t>И.Раззакова</a:t>
            </a:r>
            <a:endParaRPr lang="ru-RU" dirty="0"/>
          </a:p>
          <a:p>
            <a:pPr algn="ctr"/>
            <a:r>
              <a:rPr lang="ru-RU" sz="1050" dirty="0"/>
              <a:t>(Руководитель </a:t>
            </a:r>
            <a:r>
              <a:rPr lang="ru-RU" sz="1050" dirty="0" err="1"/>
              <a:t>ЦПиК</a:t>
            </a:r>
            <a:r>
              <a:rPr lang="ru-RU" sz="1050" dirty="0"/>
              <a:t>, Главный специалист)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BD6F6-9585-4C27-83A8-783CB0B09174}"/>
              </a:ext>
            </a:extLst>
          </p:cNvPr>
          <p:cNvSpPr txBox="1"/>
          <p:nvPr/>
        </p:nvSpPr>
        <p:spPr>
          <a:xfrm>
            <a:off x="2225336" y="941033"/>
            <a:ext cx="774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деятельности Центра практики и карьеры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78B3E1-C9B5-402B-9E7E-B0C96E75EE7C}"/>
              </a:ext>
            </a:extLst>
          </p:cNvPr>
          <p:cNvSpPr/>
          <p:nvPr/>
        </p:nvSpPr>
        <p:spPr>
          <a:xfrm>
            <a:off x="3969798" y="3227032"/>
            <a:ext cx="4252404" cy="71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Зам. Директоров/высших школ по академической работе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37E501-CDC2-4AE2-8CC6-A22A9B22BC53}"/>
              </a:ext>
            </a:extLst>
          </p:cNvPr>
          <p:cNvSpPr/>
          <p:nvPr/>
        </p:nvSpPr>
        <p:spPr>
          <a:xfrm>
            <a:off x="3969798" y="4090385"/>
            <a:ext cx="4252404" cy="71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Выпускающие кафедры институтов / высших школ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BB75C1-74B0-4EAD-B5A2-797632FE5379}"/>
              </a:ext>
            </a:extLst>
          </p:cNvPr>
          <p:cNvSpPr/>
          <p:nvPr/>
        </p:nvSpPr>
        <p:spPr>
          <a:xfrm>
            <a:off x="3969798" y="4953738"/>
            <a:ext cx="4252404" cy="71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Работодатели предприятий и организаций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9DEE0A-8707-461F-AAE5-562C7A56EE65}"/>
              </a:ext>
            </a:extLst>
          </p:cNvPr>
          <p:cNvSpPr/>
          <p:nvPr/>
        </p:nvSpPr>
        <p:spPr>
          <a:xfrm>
            <a:off x="2225336" y="5885921"/>
            <a:ext cx="2908916" cy="71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Отраслевой совет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364B67-88C8-4972-8537-A4D6501A4532}"/>
              </a:ext>
            </a:extLst>
          </p:cNvPr>
          <p:cNvSpPr/>
          <p:nvPr/>
        </p:nvSpPr>
        <p:spPr>
          <a:xfrm>
            <a:off x="7057748" y="5885920"/>
            <a:ext cx="2908916" cy="71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База данных работодателей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0851297-AF64-4834-8C55-12D22CF5310E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6096000" y="3073893"/>
            <a:ext cx="0" cy="15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5FDD174-8008-433F-969A-7AE5B6E21997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6096000" y="3937245"/>
            <a:ext cx="0" cy="15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6DC007F-AE81-4F41-A3AF-D55A34AC898D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6096000" y="4800598"/>
            <a:ext cx="0" cy="15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127EC5A8-DE39-48AD-8CAF-B7CB5C615014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rot="5400000">
            <a:off x="4776912" y="4566833"/>
            <a:ext cx="221970" cy="24162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D162DD70-91E9-42FB-AF2F-F9B51605DCD4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rot="16200000" flipH="1">
            <a:off x="7193119" y="4566832"/>
            <a:ext cx="221969" cy="24162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ЭЛСОМ объявляет о слиянии с мобильным приложением KICB">
            <a:extLst>
              <a:ext uri="{FF2B5EF4-FFF2-40B4-BE49-F238E27FC236}">
                <a16:creationId xmlns:a16="http://schemas.microsoft.com/office/drawing/2014/main" id="{3C80F8F8-4405-4B42-95BB-2C9BEB47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1" y="5312228"/>
            <a:ext cx="4240567" cy="13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80EEE-34AD-431E-97A1-5AFBED95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Ведутся следующие виды работ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8C6E3-5F96-408F-8C26-1525DA26C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36" y="2205232"/>
            <a:ext cx="10785512" cy="3416300"/>
          </a:xfrm>
        </p:spPr>
        <p:txBody>
          <a:bodyPr/>
          <a:lstStyle/>
          <a:p>
            <a:r>
              <a:rPr lang="ru-RU" dirty="0"/>
              <a:t>Консультирование студентов и выпускников</a:t>
            </a:r>
          </a:p>
          <a:p>
            <a:r>
              <a:rPr lang="ky-KG" dirty="0"/>
              <a:t>Составляет Базу предприятий и организаций для прохождения всех видов практик</a:t>
            </a:r>
            <a:r>
              <a:rPr lang="ru-RU" dirty="0"/>
              <a:t>  </a:t>
            </a:r>
          </a:p>
          <a:p>
            <a:r>
              <a:rPr lang="ru-RU" dirty="0"/>
              <a:t>Для содействия в нахождении мест практики и трудоустройства Центр карьеры постоянно ведет работу по расширению сети стратегических партнеров: к настоящему времени в базе университета их свыше 300.</a:t>
            </a:r>
          </a:p>
          <a:p>
            <a:r>
              <a:rPr lang="ru-RU" dirty="0"/>
              <a:t>Направляет студентов для прохождения всех видов практик, согласно утвержденного учебного плана</a:t>
            </a:r>
          </a:p>
          <a:p>
            <a:r>
              <a:rPr lang="ru-RU" dirty="0"/>
              <a:t>Организация карьерных мероприятий</a:t>
            </a:r>
          </a:p>
          <a:p>
            <a:endParaRPr lang="en-US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87F74F78-43AB-44EA-A2AF-3610A314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88" y="5320397"/>
            <a:ext cx="1440206" cy="13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лавная — Государственное агентство архитектуры, строительства и  жилищно-коммунального хозяйства при Кабинете Министров Кыргызской Республики">
            <a:extLst>
              <a:ext uri="{FF2B5EF4-FFF2-40B4-BE49-F238E27FC236}">
                <a16:creationId xmlns:a16="http://schemas.microsoft.com/office/drawing/2014/main" id="{417CCD8F-C207-4582-A596-5B7F83BA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92" y="5621532"/>
            <a:ext cx="928285" cy="92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Государственная налоговая служба КР - Организации - Open Data Kyrgyzstan">
            <a:extLst>
              <a:ext uri="{FF2B5EF4-FFF2-40B4-BE49-F238E27FC236}">
                <a16:creationId xmlns:a16="http://schemas.microsoft.com/office/drawing/2014/main" id="{312071DF-169F-4051-A333-5F8C1D07A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5" y="5512293"/>
            <a:ext cx="1283563" cy="128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State Agency «Tunduk» Logo &amp; Brand Assets (SVG, PNG and vector) -  Brandfetch">
            <a:extLst>
              <a:ext uri="{FF2B5EF4-FFF2-40B4-BE49-F238E27FC236}">
                <a16:creationId xmlns:a16="http://schemas.microsoft.com/office/drawing/2014/main" id="{715D53E0-9865-4599-92F4-76B72C6A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136" y="5320397"/>
            <a:ext cx="1459017" cy="14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Руководство по использованию фирменной символики бренда MBANK">
            <a:extLst>
              <a:ext uri="{FF2B5EF4-FFF2-40B4-BE49-F238E27FC236}">
                <a16:creationId xmlns:a16="http://schemas.microsoft.com/office/drawing/2014/main" id="{820834B3-DBCF-4B29-8124-F5CFF7EB7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95" y="5512293"/>
            <a:ext cx="1181061" cy="11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8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38CA0-F6E0-4FAD-9C93-032CFA90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344057" cy="706964"/>
          </a:xfrm>
        </p:spPr>
        <p:txBody>
          <a:bodyPr/>
          <a:lstStyle/>
          <a:p>
            <a:r>
              <a:rPr lang="ru-RU" sz="3200" dirty="0"/>
              <a:t>День карьеры и практики. Ярмарка вакансий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5F9B0AE8-E2E9-4536-B8ED-2501DEC55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7" y="2277373"/>
            <a:ext cx="11542143" cy="4477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Центр практики и карьеры ежегодно (три раза в год) организует и проводит совместно с Министерством экономики и коммерции КР, </a:t>
            </a:r>
            <a:r>
              <a:rPr lang="ru-RU" dirty="0" err="1"/>
              <a:t>Бишкекским</a:t>
            </a:r>
            <a:r>
              <a:rPr lang="ru-RU" dirty="0"/>
              <a:t> городским управлением по содействию занятости Министерства труда, социального развития и миграции КР </a:t>
            </a:r>
            <a:r>
              <a:rPr lang="en-US" b="1" dirty="0"/>
              <a:t>“</a:t>
            </a:r>
            <a:r>
              <a:rPr lang="ru-RU" b="1" dirty="0"/>
              <a:t>День карьеры и практики</a:t>
            </a:r>
            <a:r>
              <a:rPr lang="en-US" b="1" dirty="0"/>
              <a:t>”</a:t>
            </a:r>
            <a:r>
              <a:rPr lang="en-US" dirty="0"/>
              <a:t>,</a:t>
            </a:r>
            <a:r>
              <a:rPr lang="ru-RU" dirty="0"/>
              <a:t>  </a:t>
            </a:r>
            <a:r>
              <a:rPr lang="en-US" b="1" dirty="0"/>
              <a:t>“</a:t>
            </a:r>
            <a:r>
              <a:rPr lang="ru-RU" b="1" dirty="0"/>
              <a:t>Ярмарка вакансий</a:t>
            </a:r>
            <a:r>
              <a:rPr lang="en-US" b="1" dirty="0"/>
              <a:t>”</a:t>
            </a:r>
            <a:r>
              <a:rPr lang="ky-KG" dirty="0"/>
              <a:t>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/>
              <a:t>Бишкекское</a:t>
            </a:r>
            <a:r>
              <a:rPr lang="ru-RU" dirty="0"/>
              <a:t> городское управление по содействию занятости предлагает нашим студентам вакансии и места прохождения различных видов практик.</a:t>
            </a:r>
          </a:p>
          <a:p>
            <a:pPr marL="0" indent="0">
              <a:buNone/>
            </a:pPr>
            <a:r>
              <a:rPr lang="ru-RU" dirty="0"/>
              <a:t>	В рамках </a:t>
            </a:r>
            <a:r>
              <a:rPr lang="en-US" b="1" dirty="0"/>
              <a:t>“</a:t>
            </a:r>
            <a:r>
              <a:rPr lang="ru-RU" b="1" dirty="0"/>
              <a:t>День карьеры и практики</a:t>
            </a:r>
            <a:r>
              <a:rPr lang="en-US" b="1" dirty="0"/>
              <a:t>”</a:t>
            </a:r>
            <a:r>
              <a:rPr lang="ru-RU" dirty="0"/>
              <a:t> проводятся секционные встречи по следующим направлениям: электроэнергетика, информационные технологии, технология продуктов питания, транспорт, телекоммуникация, строительство и архитектура, горное производство и др.</a:t>
            </a:r>
          </a:p>
          <a:p>
            <a:pPr marL="0" indent="0">
              <a:buNone/>
            </a:pPr>
            <a:r>
              <a:rPr lang="ru-RU" dirty="0"/>
              <a:t>	Также проводятся ежегодно ознакомительные экскурсии на предприятия (Например</a:t>
            </a:r>
            <a:r>
              <a:rPr lang="en-US" dirty="0"/>
              <a:t>: </a:t>
            </a:r>
            <a:r>
              <a:rPr lang="ru-RU" dirty="0"/>
              <a:t>КГТУ заключил Договор о сотрудничестве с ОАО </a:t>
            </a:r>
            <a:r>
              <a:rPr lang="en-US" dirty="0"/>
              <a:t>“</a:t>
            </a:r>
            <a:r>
              <a:rPr lang="ru-RU" dirty="0" err="1"/>
              <a:t>Кыргызиндустрия</a:t>
            </a:r>
            <a:r>
              <a:rPr lang="en-US" dirty="0"/>
              <a:t>”</a:t>
            </a:r>
            <a:r>
              <a:rPr lang="ru-RU" dirty="0"/>
              <a:t>, где студенты знакомятся с реальным сектором производства, с разработкой и внедрением новых технологий, а также автоматизированными линиями производства )</a:t>
            </a:r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237153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6C86B7-682E-419C-9535-16507053A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9B2F8AE-155A-4FE1-8DE1-06463D785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8" y="1573690"/>
            <a:ext cx="3519782" cy="23459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C0605-B303-498B-BE4D-E0733641B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8" y="4176682"/>
            <a:ext cx="3197676" cy="21336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6B1A2A-429C-4C27-80DE-FB82071BC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9" y="1576658"/>
            <a:ext cx="3519782" cy="23459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3F6A73-BFD8-4C3B-AA12-7EC52D2A3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63" y="4070547"/>
            <a:ext cx="3129152" cy="18774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2D64EF-5006-4465-9D96-5807DD6007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45" y="4291818"/>
            <a:ext cx="3696430" cy="17968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EA500-8DF8-4658-B2AF-B04CC8EECB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08" y="1838094"/>
            <a:ext cx="3519783" cy="17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3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B7056-E2D8-4184-A17B-2C48C60F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Обновление базы практик КГТУ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650DF-A9E7-421C-92DA-EC7AB2AEB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2" y="2201662"/>
            <a:ext cx="11363417" cy="4656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Университетом ведется постоянная работа по улучшению материально-технической базы университета</a:t>
            </a:r>
            <a:r>
              <a:rPr lang="ky-KG" dirty="0"/>
              <a:t>, открыты новые специализированные лаборатории,  с целью прохождения практики на местах: 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Центр поддержки технологий и инноваций на базе КГТУ им.И.Раззакова</a:t>
            </a:r>
          </a:p>
          <a:p>
            <a:pPr lvl="0"/>
            <a:r>
              <a:rPr lang="ru-RU" dirty="0"/>
              <a:t>Центр БПЛА и перспективы сотрудничества с Китаем</a:t>
            </a:r>
          </a:p>
          <a:p>
            <a:pPr lvl="0"/>
            <a:r>
              <a:rPr lang="ky-KG" dirty="0"/>
              <a:t>Лаборатория</a:t>
            </a:r>
            <a:r>
              <a:rPr lang="ru-RU" dirty="0"/>
              <a:t> «Мастерская </a:t>
            </a:r>
            <a:r>
              <a:rPr lang="ru-RU" dirty="0" err="1"/>
              <a:t>Лубань</a:t>
            </a:r>
            <a:r>
              <a:rPr lang="ru-RU" dirty="0"/>
              <a:t>» в КГТУ им.И.Раззакова, электроэнергетика</a:t>
            </a:r>
          </a:p>
          <a:p>
            <a:pPr lvl="0"/>
            <a:r>
              <a:rPr lang="ru-RU" dirty="0"/>
              <a:t>Лаборатория </a:t>
            </a:r>
            <a:r>
              <a:rPr lang="en-US" dirty="0"/>
              <a:t>CEZERI LAB</a:t>
            </a:r>
            <a:r>
              <a:rPr lang="ru-RU" dirty="0"/>
              <a:t>  в КГТУ им.И.Раззакова: новый шаг в научном сотрудничестве Кыргызстана и Турции</a:t>
            </a:r>
          </a:p>
          <a:p>
            <a:pPr lvl="0"/>
            <a:r>
              <a:rPr lang="en-US" dirty="0"/>
              <a:t>IT</a:t>
            </a:r>
            <a:r>
              <a:rPr lang="ru-RU" dirty="0"/>
              <a:t> – Академия </a:t>
            </a:r>
            <a:r>
              <a:rPr lang="en-US" dirty="0"/>
              <a:t>SAMCUNG</a:t>
            </a:r>
            <a:r>
              <a:rPr lang="ru-RU" dirty="0"/>
              <a:t> по направлению информационные технологии</a:t>
            </a:r>
          </a:p>
          <a:p>
            <a:pPr lvl="0"/>
            <a:r>
              <a:rPr lang="ru-RU" dirty="0"/>
              <a:t>Лаборатория  </a:t>
            </a:r>
            <a:r>
              <a:rPr lang="ky-KG" dirty="0"/>
              <a:t>Элдик  </a:t>
            </a:r>
            <a:r>
              <a:rPr lang="ru-RU" dirty="0"/>
              <a:t>«Класс РСК Банк» по экономическим направлениям</a:t>
            </a:r>
          </a:p>
          <a:p>
            <a:pPr lvl="0"/>
            <a:r>
              <a:rPr lang="ru-RU" dirty="0"/>
              <a:t>Виртуальная лаборатория «Теплотехника» каф. «Теплоэнергетика»</a:t>
            </a:r>
          </a:p>
          <a:p>
            <a:pPr lvl="0"/>
            <a:r>
              <a:rPr lang="ru-RU" dirty="0"/>
              <a:t>Лаборатория «Интеллектуальная система передачи и распределения электричество» (УПЦ «Энергия», 10/114)</a:t>
            </a:r>
          </a:p>
          <a:p>
            <a:pPr lvl="0"/>
            <a:r>
              <a:rPr lang="ru-RU" dirty="0"/>
              <a:t>Лаборатория новых энергетических ресурсов (УПЦ «Энергия», 10/115) и УПЦ «Технолог», </a:t>
            </a:r>
            <a:r>
              <a:rPr lang="ru-RU" dirty="0" err="1"/>
              <a:t>Республ.центр</a:t>
            </a:r>
            <a:r>
              <a:rPr lang="ru-RU" dirty="0"/>
              <a:t> компетенций др.</a:t>
            </a:r>
          </a:p>
          <a:p>
            <a:r>
              <a:rPr lang="ru-RU" dirty="0"/>
              <a:t>	 Кыргызско-</a:t>
            </a:r>
            <a:r>
              <a:rPr lang="ru-RU" dirty="0" err="1"/>
              <a:t>германски</a:t>
            </a:r>
            <a:r>
              <a:rPr lang="ky-KG" dirty="0"/>
              <a:t>м</a:t>
            </a:r>
            <a:r>
              <a:rPr lang="ru-RU" dirty="0"/>
              <a:t> технически</a:t>
            </a:r>
            <a:r>
              <a:rPr lang="ky-KG" dirty="0"/>
              <a:t>м</a:t>
            </a:r>
            <a:r>
              <a:rPr lang="ru-RU" dirty="0"/>
              <a:t> институт</a:t>
            </a:r>
            <a:r>
              <a:rPr lang="ky-KG" dirty="0"/>
              <a:t>ом заключен Меморандум </a:t>
            </a:r>
            <a:r>
              <a:rPr lang="ru-RU" dirty="0"/>
              <a:t>с фирмами Германии</a:t>
            </a:r>
            <a:r>
              <a:rPr lang="ky-KG" dirty="0"/>
              <a:t> для прохождении практик</a:t>
            </a:r>
            <a:r>
              <a:rPr lang="ru-RU" dirty="0"/>
              <a:t>, а также с работодателями Турции (провели встречу с выпускниками на тему</a:t>
            </a:r>
            <a:r>
              <a:rPr lang="ky-KG" dirty="0"/>
              <a:t>: “Карьеранды дүйнөлүк түрк компаниялары менен башта”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kaynaklari</a:t>
            </a:r>
            <a:r>
              <a:rPr lang="en-US" dirty="0"/>
              <a:t> </a:t>
            </a:r>
            <a:r>
              <a:rPr lang="en-US" dirty="0" err="1"/>
              <a:t>ofisi</a:t>
            </a:r>
            <a:r>
              <a:rPr lang="ru-RU" dirty="0"/>
              <a:t>)</a:t>
            </a:r>
            <a:r>
              <a:rPr lang="ky-KG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47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52" y="811358"/>
            <a:ext cx="8761413" cy="706964"/>
          </a:xfrm>
        </p:spPr>
        <p:txBody>
          <a:bodyPr/>
          <a:lstStyle/>
          <a:p>
            <a:pPr algn="ctr"/>
            <a:r>
              <a:rPr lang="ky-KG" dirty="0"/>
              <a:t>Студенту, выпускнику: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323326"/>
              </p:ext>
            </p:extLst>
          </p:nvPr>
        </p:nvGraphicFramePr>
        <p:xfrm>
          <a:off x="399495" y="2388093"/>
          <a:ext cx="11548089" cy="4167982"/>
        </p:xfrm>
        <a:graphic>
          <a:graphicData uri="http://schemas.openxmlformats.org/drawingml/2006/table">
            <a:tbl>
              <a:tblPr/>
              <a:tblGrid>
                <a:gridCol w="11548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7982">
                <a:tc>
                  <a:txBody>
                    <a:bodyPr/>
                    <a:lstStyle/>
                    <a:p>
                      <a:pPr marL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ru-RU" sz="1800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Обратившись в Центр карьеры и практики, каждый желающий студент может получить исчерпывающую информацию о деятельности предприятий, организаций и компаний и возможность пройти ознакомительную, производственную или преддипломную практики.</a:t>
                      </a:r>
                      <a:endParaRPr lang="ru-RU" sz="1800" spc="0" baseline="0" dirty="0">
                        <a:effectLst/>
                        <a:latin typeface="Century Gothic" panose="020B050202020202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spc="0" baseline="0" dirty="0">
                        <a:effectLst/>
                        <a:latin typeface="Century Gothic" panose="020B050202020202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Неотъемлемой составляющей деятельности Центра карьеры и практики является организация и проведение регулярных бизнес-встреч (Ассоциация выпускников), мастер-классов и гостевых лекций. Помимо этого Центром проводятся тренинги по подготовке к успешному построению карьеры: техника ведения переговоров, самопрезентация, пробивное резюме (сотрудники </a:t>
                      </a:r>
                      <a:r>
                        <a:rPr lang="ru-RU" sz="1800" spc="0" baseline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Биш.управ.по</a:t>
                      </a:r>
                      <a:r>
                        <a:rPr lang="ru-RU" sz="1800" spc="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 занятости) и т.д. В рамках проведения данных мероприятий все желающие получают  информацию о сфере и специфике деятельности предприятий, организаций и компании, узнают о вакансиях.  </a:t>
                      </a:r>
                      <a:endParaRPr lang="ru-RU" sz="1800" spc="0" baseline="0" dirty="0">
                        <a:effectLst/>
                        <a:latin typeface="Century Gothic" panose="020B050202020202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ru-RU" sz="1800" spc="0" baseline="0" dirty="0">
                        <a:effectLst/>
                        <a:latin typeface="Century Gothic" panose="020B050202020202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800" spc="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Благодаря тесному сотрудничеству с Универ­ситетом партнеры-работодатели охотно принимают на работу, на условиях частичной занятости, студентов, которые приобретают не только практический опыт, но и накапливают стаж работы без нанесения ущерба учебным занятиям.</a:t>
                      </a:r>
                      <a:endParaRPr lang="ru-RU" sz="1800" spc="0" baseline="0" dirty="0">
                        <a:effectLst/>
                        <a:latin typeface="Century Gothic" panose="020B0502020202020204" pitchFamily="34" charset="0"/>
                        <a:ea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33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/>
              <a:t>Адаптация к рынку труда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016679"/>
              </p:ext>
            </p:extLst>
          </p:nvPr>
        </p:nvGraphicFramePr>
        <p:xfrm>
          <a:off x="766927" y="1879324"/>
          <a:ext cx="10498347" cy="4575112"/>
        </p:xfrm>
        <a:graphic>
          <a:graphicData uri="http://schemas.openxmlformats.org/drawingml/2006/table">
            <a:tbl>
              <a:tblPr/>
              <a:tblGrid>
                <a:gridCol w="1049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9910">
                <a:tc>
                  <a:txBody>
                    <a:bodyPr/>
                    <a:lstStyle/>
                    <a:p>
                      <a:pPr marR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ru-RU" sz="2000" spc="35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marR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800" spc="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КГТУ ведет постоянную работу по улучшению условий для обучающихся с ограниченными возможностями здоровья (ОВЗ): </a:t>
                      </a:r>
                    </a:p>
                    <a:p>
                      <a:pPr marR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800" spc="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• образовательные программы могут быть освоены лицами с ОВЗ с применением дистанционных образовательных технологий, образовательные ресурсы размещены на портале; </a:t>
                      </a:r>
                    </a:p>
                    <a:p>
                      <a:pPr marR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800" spc="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•  проводятся  встречи в работодателями, где работодатели знакомят их с условиями труда на данном предприятии;</a:t>
                      </a:r>
                    </a:p>
                    <a:p>
                      <a:pPr marR="12700" indent="342900" algn="just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800" spc="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• на базе Корейского центра информационного доступа в университете создана лаборатория со специальным оборудованием для обучения студентов с  ОВЗ (http://kkiac.kg/ru/category/education2/): - устройство </a:t>
                      </a:r>
                      <a:r>
                        <a:rPr lang="ru-RU" sz="1800" spc="35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SURFboard</a:t>
                      </a:r>
                      <a:r>
                        <a:rPr lang="ru-RU" sz="1800" spc="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(3 шт.) для людей, у которых есть протезы рук, ограничена подвижность рук и пальцев из-за травмы и болезней, а также людьми с нарушениями зрения; - </a:t>
                      </a:r>
                      <a:r>
                        <a:rPr lang="ru-RU" sz="1800" spc="35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Esob</a:t>
                      </a:r>
                      <a:r>
                        <a:rPr lang="ru-RU" sz="1800" spc="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(3 шт.) - цифровой комплекс слуховых вспомогательных аппаратов, который предоставляет функцию слуха, в том числе, через </a:t>
                      </a:r>
                      <a:r>
                        <a:rPr lang="ru-RU" sz="1800" spc="35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Bluetooth</a:t>
                      </a:r>
                      <a:r>
                        <a:rPr lang="ru-RU" sz="1800" spc="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, усиление голоса, беспроводных звонков на мобильный телефон и аудиоинформации (музыка и т. д.) смартфона без усилительных проводов. - </a:t>
                      </a:r>
                      <a:r>
                        <a:rPr lang="ru-RU" sz="1800" spc="35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BrailleSense</a:t>
                      </a:r>
                      <a:r>
                        <a:rPr lang="ru-RU" sz="1800" spc="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U2 (3 шт.)  обладает теми же функциями, что и </a:t>
                      </a:r>
                      <a:r>
                        <a:rPr lang="ru-RU" sz="1800" spc="35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BrailleSense</a:t>
                      </a:r>
                      <a:r>
                        <a:rPr lang="ru-RU" sz="1800" spc="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U2, но является более компактным устройством. - </a:t>
                      </a:r>
                      <a:r>
                        <a:rPr lang="ru-RU" sz="1800" spc="35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Candy</a:t>
                      </a:r>
                      <a:r>
                        <a:rPr lang="ru-RU" sz="1800" spc="3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4 HD II (3 шт.) - электронная лупа, т.е. электронное устройство, которое использует камеру и экран дисплея для выполнения цифрового увеличения печатных материалов и предназначен для людей со слабым зрением. - BLAZE ET (3 шт.) - устройство, с помощью которого слепые люди могут получить доступ к нескольким медиа файлам. Функция OCR также позволяет пользователям прослушивать распечатки. С целью обучения  для дальнейшего использования в профессиональной деятельности.</a:t>
                      </a:r>
                      <a:endParaRPr lang="ru-RU" sz="1800" spc="35" dirty="0">
                        <a:effectLst/>
                        <a:latin typeface="+mn-lt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809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635</TotalTime>
  <Words>1578</Words>
  <Application>Microsoft Office PowerPoint</Application>
  <PresentationFormat>Широкоэкранный</PresentationFormat>
  <Paragraphs>134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     Центр практики и карьеры КГТУ им.И.Раззакова </vt:lpstr>
      <vt:lpstr>Центр практики и карьеры</vt:lpstr>
      <vt:lpstr>Презентация PowerPoint</vt:lpstr>
      <vt:lpstr>Ведутся следующие виды работ:</vt:lpstr>
      <vt:lpstr>День карьеры и практики. Ярмарка вакансий</vt:lpstr>
      <vt:lpstr>Презентация PowerPoint</vt:lpstr>
      <vt:lpstr>Обновление базы практик КГТУ</vt:lpstr>
      <vt:lpstr>Студенту, выпускнику:</vt:lpstr>
      <vt:lpstr>Адаптация к рынку труда</vt:lpstr>
      <vt:lpstr>QS World University Rankings 2025 </vt:lpstr>
      <vt:lpstr>Презентация PowerPoint</vt:lpstr>
      <vt:lpstr>Презентация PowerPoint</vt:lpstr>
      <vt:lpstr>Цель исследования</vt:lpstr>
      <vt:lpstr>Мониторинг трудоустройства выпускников</vt:lpstr>
      <vt:lpstr>Выпускники 2023-2024 учебного года</vt:lpstr>
      <vt:lpstr>Детальная информация по выпускникам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student-3</dc:creator>
  <cp:lastModifiedBy>user</cp:lastModifiedBy>
  <cp:revision>71</cp:revision>
  <dcterms:created xsi:type="dcterms:W3CDTF">2020-05-18T02:29:28Z</dcterms:created>
  <dcterms:modified xsi:type="dcterms:W3CDTF">2025-09-07T06:48:22Z</dcterms:modified>
</cp:coreProperties>
</file>